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20" r:id="rId2"/>
  </p:sldMasterIdLst>
  <p:notesMasterIdLst>
    <p:notesMasterId r:id="rId54"/>
  </p:notesMasterIdLst>
  <p:sldIdLst>
    <p:sldId id="632" r:id="rId3"/>
    <p:sldId id="680" r:id="rId4"/>
    <p:sldId id="699" r:id="rId5"/>
    <p:sldId id="714" r:id="rId6"/>
    <p:sldId id="715" r:id="rId7"/>
    <p:sldId id="633" r:id="rId8"/>
    <p:sldId id="709" r:id="rId9"/>
    <p:sldId id="701" r:id="rId10"/>
    <p:sldId id="718" r:id="rId11"/>
    <p:sldId id="719" r:id="rId12"/>
    <p:sldId id="636" r:id="rId13"/>
    <p:sldId id="637" r:id="rId14"/>
    <p:sldId id="615" r:id="rId15"/>
    <p:sldId id="619" r:id="rId16"/>
    <p:sldId id="620" r:id="rId17"/>
    <p:sldId id="507" r:id="rId18"/>
    <p:sldId id="562" r:id="rId19"/>
    <p:sldId id="621" r:id="rId20"/>
    <p:sldId id="708" r:id="rId21"/>
    <p:sldId id="638" r:id="rId22"/>
    <p:sldId id="475" r:id="rId23"/>
    <p:sldId id="720" r:id="rId24"/>
    <p:sldId id="476" r:id="rId25"/>
    <p:sldId id="542" r:id="rId26"/>
    <p:sldId id="710" r:id="rId27"/>
    <p:sldId id="482" r:id="rId28"/>
    <p:sldId id="711" r:id="rId29"/>
    <p:sldId id="713" r:id="rId30"/>
    <p:sldId id="485" r:id="rId31"/>
    <p:sldId id="712" r:id="rId32"/>
    <p:sldId id="721" r:id="rId33"/>
    <p:sldId id="723" r:id="rId34"/>
    <p:sldId id="722" r:id="rId35"/>
    <p:sldId id="725" r:id="rId36"/>
    <p:sldId id="487" r:id="rId37"/>
    <p:sldId id="630" r:id="rId38"/>
    <p:sldId id="631" r:id="rId39"/>
    <p:sldId id="490" r:id="rId40"/>
    <p:sldId id="495" r:id="rId41"/>
    <p:sldId id="707" r:id="rId42"/>
    <p:sldId id="497" r:id="rId43"/>
    <p:sldId id="498" r:id="rId44"/>
    <p:sldId id="726" r:id="rId45"/>
    <p:sldId id="727" r:id="rId46"/>
    <p:sldId id="728" r:id="rId47"/>
    <p:sldId id="729" r:id="rId48"/>
    <p:sldId id="500" r:id="rId49"/>
    <p:sldId id="499" r:id="rId50"/>
    <p:sldId id="501" r:id="rId51"/>
    <p:sldId id="673" r:id="rId52"/>
    <p:sldId id="502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eSGrM1fDEow5o8grXnAvg==" hashData="Te01P+44rtuorrciSFWH+sBzEq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FF"/>
    <a:srgbClr val="D9D9D9"/>
    <a:srgbClr val="FFFF00"/>
    <a:srgbClr val="66FF99"/>
    <a:srgbClr val="FFCCCC"/>
    <a:srgbClr val="DAEDEF"/>
    <a:srgbClr val="000000"/>
    <a:srgbClr val="F9A9B4"/>
    <a:srgbClr val="FC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4572" autoAdjust="0"/>
  </p:normalViewPr>
  <p:slideViewPr>
    <p:cSldViewPr>
      <p:cViewPr>
        <p:scale>
          <a:sx n="90" d="100"/>
          <a:sy n="90" d="100"/>
        </p:scale>
        <p:origin x="-1090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FF3F70-A594-4993-9A6A-90468A23D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4B7D-73AA-48AB-B49B-77B1D83C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1B85-9B36-4B04-AFA7-CC2F0D50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209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8369-CCF1-4F10-96CF-B31C8FBB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14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5A2A-36CA-4C9A-A3DF-653AE1A7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187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34E1-72D7-4973-B699-26D1885C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98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29E2-87B8-440E-A4DA-B823D3EF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1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6781-E2EC-4A9A-85E0-6404ED35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4AAA-60E1-4F99-A0F8-F99913F2F4D4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4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543-F5A3-43A4-BE7D-79303D68F416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5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10DE-64C0-418C-B88F-A93C3886F587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26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4C44-6D09-4D12-A562-ECD93B16471A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5988-385A-4E45-B949-87517510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305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F50-CDD2-44A0-B666-2BB9D0975349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A7C-42D2-4B66-A9CC-D8F5BBC72C9A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D798-1DF6-4351-A3EA-E015DD6A6352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82CF-10DA-4E63-A6F4-2E81D9A35DE0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4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7A6-F6DB-44A9-A41B-E47671B56A56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F6BB-CBD2-4830-A322-43F64159E8F3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6401-45D5-4A0C-B7F7-59E7F1D6CA55}" type="datetime11">
              <a:rPr lang="ru-RU" smtClean="0"/>
              <a:pPr/>
              <a:t>09:30:09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0558-0189-4884-BBE6-198CBA665F3D}" type="datetime11">
              <a:rPr lang="ru-RU" smtClean="0"/>
              <a:pPr>
                <a:defRPr/>
              </a:pPr>
              <a:t>09:30:09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E2FE-7967-4D3A-971C-ED676DC65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326B-F9DF-4D3B-B301-9C4A9057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33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AFA-8A6A-40C4-8B4E-7299CA6E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54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3306-8B6A-47EA-9C19-B081D5F7F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32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B72-EF1F-44CE-B5F0-2322339AA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37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EF59-1EFD-42A0-9984-34193105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88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290E-B9E6-4D03-A769-D10A12B4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60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A588-361F-4C1E-A47F-4AC1AB07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34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016E84-3714-4F81-9DAD-CA19F67B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04" r:id="rId14"/>
    <p:sldLayoutId id="2147484605" r:id="rId15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43D0E-193C-44BF-AAF1-02A5DBABCF14}" type="datetime11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09:30:09</a:t>
            </a:fld>
            <a:endParaRPr lang="ru-RU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latin typeface="Arial"/>
              </a:rPr>
              <a:t>Куликов А.В.</a:t>
            </a:r>
            <a:endParaRPr lang="ru-RU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7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fotki.yandex.ru/users/statuspraesens/view/1637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4850"/>
            <a:ext cx="8642350" cy="4462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 преэклампсии и  эклампсии»</a:t>
            </a: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Куликов А.В.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Уральский государственный </a:t>
            </a:r>
            <a:r>
              <a:rPr lang="ru-RU" sz="1400" dirty="0">
                <a:solidFill>
                  <a:schemeClr val="tx2"/>
                </a:solidFill>
              </a:rPr>
              <a:t>медицинский университет г. Екатеринбург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Областной перинатальный центр  г. Екатеринбург</a:t>
            </a:r>
          </a:p>
          <a:p>
            <a:pPr algn="ctr" eaLnBrk="1" hangingPunct="1"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2015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876256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graphicFrame>
        <p:nvGraphicFramePr>
          <p:cNvPr id="7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17280"/>
              </p:ext>
            </p:extLst>
          </p:nvPr>
        </p:nvGraphicFramePr>
        <p:xfrm>
          <a:off x="395536" y="1456581"/>
          <a:ext cx="8496300" cy="319655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496300"/>
              </a:tblGrid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Норма (допустимое)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менее или равно 140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менее или равно 90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Умеренная гипертензия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140-150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90-109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Тяжелая гипертензия: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более или равно 160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более или равно 110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</a:rPr>
              <a:t>Классификация АД у беременных по </a:t>
            </a:r>
            <a:r>
              <a:rPr lang="fr-FR" sz="2400" b="1" dirty="0">
                <a:solidFill>
                  <a:srgbClr val="0000FF"/>
                </a:solidFill>
              </a:rPr>
              <a:t>NHBPEP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3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89E2D8-8C62-4CDB-AFE9-A78D5315A2AE}" type="datetime11">
              <a:rPr lang="ru-RU" smtClean="0"/>
              <a:t>09:30:17</a:t>
            </a:fld>
            <a:endParaRPr lang="ru-RU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 b="1" smtClean="0">
                <a:solidFill>
                  <a:srgbClr val="3333FF"/>
                </a:solidFill>
              </a:rPr>
              <a:t>Классификация преэклампсии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989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/>
              <a:t>ПРИКАЗ МЗ РФ № 170 от 27.05.97 </a:t>
            </a:r>
          </a:p>
          <a:p>
            <a:pPr algn="ctr">
              <a:buFontTx/>
              <a:buNone/>
            </a:pPr>
            <a:r>
              <a:rPr lang="ru-RU" sz="2400" b="1" dirty="0" smtClean="0"/>
              <a:t>«О переходе органов и учреждений здравоохранения Российской Федерации на Международную статистическую классификацию болезней и проблем, связанных со здоровьем Х пересмотра </a:t>
            </a:r>
            <a:r>
              <a:rPr lang="ru-RU" sz="2000" b="1" dirty="0" smtClean="0"/>
              <a:t>(с изменениями от 12 января 1998 г.)</a:t>
            </a:r>
          </a:p>
          <a:p>
            <a:pPr algn="ctr">
              <a:buFontTx/>
              <a:buNone/>
            </a:pPr>
            <a:endParaRPr lang="ru-RU" sz="2000" b="1" dirty="0"/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Понадобилось 15 лет для перехода «</a:t>
            </a:r>
            <a:r>
              <a:rPr lang="ru-RU" b="1" dirty="0" err="1" smtClean="0">
                <a:solidFill>
                  <a:srgbClr val="FF0000"/>
                </a:solidFill>
              </a:rPr>
              <a:t>гестоза</a:t>
            </a:r>
            <a:r>
              <a:rPr lang="ru-RU" b="1" dirty="0" smtClean="0">
                <a:solidFill>
                  <a:srgbClr val="FF0000"/>
                </a:solidFill>
              </a:rPr>
              <a:t>» в «</a:t>
            </a:r>
            <a:r>
              <a:rPr lang="ru-RU" b="1" dirty="0" err="1" smtClean="0">
                <a:solidFill>
                  <a:srgbClr val="FF0000"/>
                </a:solidFill>
              </a:rPr>
              <a:t>преэклампсию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F589D8-891B-42F6-B2A6-8FFD36BBF39F}" type="datetime11">
              <a:rPr lang="ru-RU" smtClean="0"/>
              <a:t>09:30:17</a:t>
            </a:fld>
            <a:endParaRPr lang="ru-RU" smtClean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800" b="1" smtClean="0">
                <a:solidFill>
                  <a:srgbClr val="0033CC"/>
                </a:solidFill>
              </a:rPr>
              <a:t>Преэклампсия и эклампсия в МКБ 10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6419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4732724"/>
              </p:ext>
            </p:extLst>
          </p:nvPr>
        </p:nvGraphicFramePr>
        <p:xfrm>
          <a:off x="1043608" y="908720"/>
          <a:ext cx="7200478" cy="3601070"/>
        </p:xfrm>
        <a:graphic>
          <a:graphicData uri="http://schemas.openxmlformats.org/drawingml/2006/table">
            <a:tbl>
              <a:tblPr/>
              <a:tblGrid>
                <a:gridCol w="7200478"/>
              </a:tblGrid>
              <a:tr h="36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012. Вызванные беременностью отёки и протеинурия без гипертензии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012.0. Вызванные беременностью отеки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012.1. Вызванная беременностью протеинурия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012.2. Вызванные беременностью отеки и протеинурия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013. Вызванная беременностью гипертензия без значительной протеинурии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014. Вызванная беременностью гипертензия со значительной протеинурией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014.0. Преэклампсия (нефропатия) средней тяжести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014.1. Тяжелая преэклампсия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014.9. Преэклампсия (нефропатия)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015. 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015.0. Эклампсия во время беременности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015.1. Эклампсия в родах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015.2. Эклампсия в послеродовом периоде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015.9. Эклампсия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по срокам</a:t>
                      </a:r>
                    </a:p>
                  </a:txBody>
                  <a:tcPr marT="45690" marB="456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86916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Преэклампсия</a:t>
            </a:r>
            <a:r>
              <a:rPr lang="ru-RU" sz="2400" b="1" dirty="0" smtClean="0">
                <a:solidFill>
                  <a:srgbClr val="FF0000"/>
                </a:solidFill>
              </a:rPr>
              <a:t> бывает «плохая» и «очень плохая»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Легкой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FF0000"/>
                </a:solidFill>
              </a:rPr>
              <a:t> не бывает!!!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C3D010-EEC5-4C3D-9B2B-E837C6B950C9}" type="datetime11">
              <a:rPr lang="ru-RU" smtClean="0"/>
              <a:t>09:30:17</a:t>
            </a:fld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60350"/>
            <a:ext cx="86344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682161" cy="4395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3" y="404664"/>
            <a:ext cx="4171950" cy="2525494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F4690-7802-44E7-8B5C-48ECDADDBDF1}" type="datetime11">
              <a:rPr lang="ru-RU" smtClean="0"/>
              <a:t>09:30:17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30158"/>
            <a:ext cx="4012587" cy="35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6BDC8-3D16-407B-8AB8-F00D8FC95DE8}" type="datetime11">
              <a:rPr lang="ru-RU" smtClean="0"/>
              <a:t>09:30:17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772"/>
            <a:ext cx="7919898" cy="590465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1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000"/>
            <a:ext cx="85852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7308850" cy="6334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Моделирование </a:t>
            </a:r>
            <a:r>
              <a:rPr lang="ru-RU" sz="28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800" b="1" dirty="0" smtClean="0">
                <a:solidFill>
                  <a:srgbClr val="0000FF"/>
                </a:solidFill>
              </a:rPr>
              <a:t> на животных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64" y="1306030"/>
            <a:ext cx="8424863" cy="34559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FF6600"/>
                </a:solidFill>
              </a:rPr>
              <a:t>У беременных животных преэклампсия не развивается!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2000" b="1" dirty="0" smtClean="0"/>
              <a:t>Для того, чтобы вызвать подобные </a:t>
            </a:r>
            <a:r>
              <a:rPr lang="ru-RU" sz="2000" b="1" dirty="0" err="1" smtClean="0"/>
              <a:t>преэклампсии</a:t>
            </a:r>
            <a:r>
              <a:rPr lang="ru-RU" sz="2000" b="1" dirty="0" smtClean="0"/>
              <a:t> так или иначе создается ишемия </a:t>
            </a:r>
            <a:r>
              <a:rPr lang="ru-RU" sz="2000" b="1" dirty="0" err="1" smtClean="0"/>
              <a:t>фетоплацентарного</a:t>
            </a:r>
            <a:r>
              <a:rPr lang="ru-RU" sz="2000" b="1" dirty="0" smtClean="0"/>
              <a:t> комплекса: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Ингибиторы </a:t>
            </a:r>
            <a:r>
              <a:rPr lang="en-US" sz="1400" b="1" dirty="0" smtClean="0"/>
              <a:t>NO</a:t>
            </a:r>
            <a:r>
              <a:rPr lang="ru-RU" sz="1400" b="1" dirty="0" smtClean="0"/>
              <a:t> </a:t>
            </a:r>
            <a:r>
              <a:rPr lang="ru-RU" sz="1050" dirty="0" smtClean="0"/>
              <a:t>(</a:t>
            </a:r>
            <a:r>
              <a:rPr lang="en-US" sz="900" dirty="0" err="1" smtClean="0"/>
              <a:t>Nomega</a:t>
            </a:r>
            <a:r>
              <a:rPr lang="en-US" sz="500" dirty="0" smtClean="0"/>
              <a:t>-nitro-L-arginine methyl ester (L-NAME) 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Ингибитор </a:t>
            </a:r>
            <a:r>
              <a:rPr lang="ru-RU" sz="1400" b="1" dirty="0" err="1" smtClean="0"/>
              <a:t>ангиогенеза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Suramin</a:t>
            </a:r>
            <a:r>
              <a:rPr lang="ru-RU" sz="1400" b="1" dirty="0" smtClean="0"/>
              <a:t> </a:t>
            </a:r>
            <a:r>
              <a:rPr lang="ru-RU" sz="900" dirty="0" smtClean="0"/>
              <a:t>(</a:t>
            </a:r>
            <a:r>
              <a:rPr lang="ru-RU" sz="900" dirty="0" err="1" smtClean="0"/>
              <a:t>Sigma</a:t>
            </a:r>
            <a:r>
              <a:rPr lang="ru-RU" sz="900" dirty="0" smtClean="0"/>
              <a:t> </a:t>
            </a:r>
            <a:r>
              <a:rPr lang="ru-RU" sz="900" dirty="0" err="1" smtClean="0"/>
              <a:t>Chemical</a:t>
            </a:r>
            <a:r>
              <a:rPr lang="ru-RU" sz="900" dirty="0" smtClean="0"/>
              <a:t> </a:t>
            </a:r>
            <a:r>
              <a:rPr lang="ru-RU" sz="900" dirty="0" err="1" smtClean="0"/>
              <a:t>Co</a:t>
            </a:r>
            <a:r>
              <a:rPr lang="ru-RU" sz="900" dirty="0" smtClean="0"/>
              <a:t>, </a:t>
            </a:r>
            <a:r>
              <a:rPr lang="ru-RU" sz="900" dirty="0" err="1" smtClean="0"/>
              <a:t>St</a:t>
            </a:r>
            <a:r>
              <a:rPr lang="ru-RU" sz="900" dirty="0" smtClean="0"/>
              <a:t> </a:t>
            </a:r>
            <a:r>
              <a:rPr lang="ru-RU" sz="900" dirty="0" err="1" smtClean="0"/>
              <a:t>Louis</a:t>
            </a:r>
            <a:r>
              <a:rPr lang="ru-RU" sz="900" dirty="0" smtClean="0"/>
              <a:t>, MO)</a:t>
            </a:r>
            <a:r>
              <a:rPr lang="ru-RU" sz="16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Хирургические сужение маточных артерий </a:t>
            </a:r>
            <a:r>
              <a:rPr lang="ru-RU" sz="900" dirty="0" smtClean="0"/>
              <a:t>(</a:t>
            </a:r>
            <a:r>
              <a:rPr lang="ru-RU" sz="900" dirty="0" err="1" smtClean="0"/>
              <a:t>reductions</a:t>
            </a:r>
            <a:r>
              <a:rPr lang="ru-RU" sz="900" dirty="0" smtClean="0"/>
              <a:t> </a:t>
            </a:r>
            <a:r>
              <a:rPr lang="ru-RU" sz="900" dirty="0" err="1" smtClean="0"/>
              <a:t>in</a:t>
            </a:r>
            <a:r>
              <a:rPr lang="ru-RU" sz="900" dirty="0" smtClean="0"/>
              <a:t> </a:t>
            </a:r>
            <a:r>
              <a:rPr lang="ru-RU" sz="900" dirty="0" err="1" smtClean="0"/>
              <a:t>uterine</a:t>
            </a:r>
            <a:r>
              <a:rPr lang="ru-RU" sz="900" dirty="0" smtClean="0"/>
              <a:t> </a:t>
            </a:r>
            <a:r>
              <a:rPr lang="ru-RU" sz="900" dirty="0" err="1" smtClean="0"/>
              <a:t>perfusion</a:t>
            </a:r>
            <a:r>
              <a:rPr lang="ru-RU" sz="900" dirty="0" smtClean="0"/>
              <a:t> </a:t>
            </a:r>
            <a:r>
              <a:rPr lang="ru-RU" sz="900" dirty="0" err="1" smtClean="0"/>
              <a:t>pressure</a:t>
            </a:r>
            <a:r>
              <a:rPr lang="ru-RU" sz="900" dirty="0" smtClean="0"/>
              <a:t> (RUPP)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Введение бактериального </a:t>
            </a:r>
            <a:r>
              <a:rPr lang="ru-RU" sz="1400" b="1" dirty="0" err="1" smtClean="0"/>
              <a:t>липополисахарида</a:t>
            </a:r>
            <a:r>
              <a:rPr lang="ru-RU" sz="1400" b="1" dirty="0" smtClean="0"/>
              <a:t> – эндотоксина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Моделирование диабета </a:t>
            </a:r>
            <a:r>
              <a:rPr lang="ru-RU" sz="1400" b="1" dirty="0" err="1" smtClean="0"/>
              <a:t>стрептозотоцином</a:t>
            </a:r>
            <a:endParaRPr lang="ru-RU" sz="14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Холод и голодовка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Раздражение симпатических ганглиев</a:t>
            </a:r>
          </a:p>
        </p:txBody>
      </p:sp>
      <p:pic>
        <p:nvPicPr>
          <p:cNvPr id="31749" name="Picture 4" descr="pizdez_koti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837977" cy="18754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bobr164013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3"/>
            <a:ext cx="1500018" cy="13397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817072" cy="19888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125003" y="1412777"/>
            <a:ext cx="936104" cy="3960439"/>
          </a:xfrm>
          <a:prstGeom prst="downArrow">
            <a:avLst>
              <a:gd name="adj1" fmla="val 6017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42106D-9310-4E9A-BF41-6493B594BEE5}" type="datetime11">
              <a:rPr lang="ru-RU" smtClean="0"/>
              <a:t>09:30:17</a:t>
            </a:fld>
            <a:endParaRPr lang="ru-RU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871762" y="141439"/>
            <a:ext cx="5904656" cy="1157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Развитие беременности.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Ускоренный </a:t>
            </a:r>
            <a:r>
              <a:rPr lang="ru-RU" sz="1600" b="1" dirty="0" err="1">
                <a:solidFill>
                  <a:srgbClr val="000000"/>
                </a:solidFill>
              </a:rPr>
              <a:t>апоптоз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трофобласта</a:t>
            </a:r>
            <a:r>
              <a:rPr lang="ru-RU" sz="1600" b="1" dirty="0">
                <a:solidFill>
                  <a:srgbClr val="000000"/>
                </a:solidFill>
              </a:rPr>
              <a:t>,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нарушение развития спиральных артерий</a:t>
            </a:r>
          </a:p>
          <a:p>
            <a:pPr algn="ctr" eaLnBrk="1" hangingPunct="1"/>
            <a:r>
              <a:rPr lang="ru-RU" sz="1200" b="1" dirty="0">
                <a:solidFill>
                  <a:srgbClr val="000000"/>
                </a:solidFill>
              </a:rPr>
              <a:t>Повышение </a:t>
            </a:r>
            <a:r>
              <a:rPr lang="en-US" sz="1200" b="1" dirty="0"/>
              <a:t>TNF-a, </a:t>
            </a:r>
            <a:r>
              <a:rPr lang="ru-RU" sz="1200" b="1" dirty="0"/>
              <a:t>IL-6, IL-1 , IL-1ß,</a:t>
            </a:r>
            <a:r>
              <a:rPr lang="ru-RU" sz="1200" dirty="0"/>
              <a:t> </a:t>
            </a:r>
            <a:r>
              <a:rPr lang="ru-RU" sz="1200" b="1" dirty="0"/>
              <a:t>sFlt-1</a:t>
            </a:r>
            <a:r>
              <a:rPr lang="ru-RU" sz="1200" dirty="0"/>
              <a:t>, </a:t>
            </a:r>
            <a:r>
              <a:rPr lang="ru-RU" sz="1200" b="1" dirty="0"/>
              <a:t>АТ1-АА Снижение</a:t>
            </a:r>
            <a:r>
              <a:rPr lang="en-US" sz="1200" b="1" dirty="0"/>
              <a:t> VEGF, </a:t>
            </a:r>
            <a:r>
              <a:rPr lang="en-US" sz="1200" b="1" dirty="0" smtClean="0"/>
              <a:t>PIGF</a:t>
            </a:r>
            <a:endParaRPr lang="ru-RU" sz="1600" b="1" dirty="0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3131840" y="1542506"/>
            <a:ext cx="2573982" cy="423684"/>
          </a:xfrm>
          <a:prstGeom prst="roundRect">
            <a:avLst>
              <a:gd name="adj" fmla="val 35611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Плацентарная ишемия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1232507" y="3573016"/>
            <a:ext cx="7247161" cy="987504"/>
          </a:xfrm>
          <a:prstGeom prst="roundRect">
            <a:avLst>
              <a:gd name="adj" fmla="val 16667"/>
            </a:avLst>
          </a:prstGeom>
          <a:solidFill>
            <a:srgbClr val="F2F2F2">
              <a:alpha val="69020"/>
            </a:srgb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Материнские факторы: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</a:rPr>
              <a:t>Повреждение эндотелия сосудов, капиллярная утечка, нарушение кровообращения, спазм сосудов, </a:t>
            </a:r>
            <a:r>
              <a:rPr lang="ru-RU" sz="1600" b="1" dirty="0" err="1">
                <a:solidFill>
                  <a:srgbClr val="000000"/>
                </a:solidFill>
              </a:rPr>
              <a:t>микротромбообразование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987824" y="2612271"/>
            <a:ext cx="2945815" cy="407313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Задержка развития плода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882800" y="5420423"/>
            <a:ext cx="5832648" cy="481370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/>
              <a:t>Клинические проявления после 20 недели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31" y="1766294"/>
            <a:ext cx="2905306" cy="18144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062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Профилактика </a:t>
            </a:r>
            <a:r>
              <a:rPr lang="ru-RU" sz="40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30844" cy="3240360"/>
          </a:xfrm>
        </p:spPr>
      </p:pic>
      <p:sp>
        <p:nvSpPr>
          <p:cNvPr id="8" name="TextBox 7"/>
          <p:cNvSpPr txBox="1"/>
          <p:nvPr/>
        </p:nvSpPr>
        <p:spPr>
          <a:xfrm>
            <a:off x="611560" y="508518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Возможна только до беременности!!!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7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277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"Поезд здесь проходит за 14 секунд, независимо от того, находится ли ваш автомобиль на рельсах или перед шлагбаумом"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728"/>
            <a:ext cx="936104" cy="836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393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Объявление перед ж/д переездом</a:t>
            </a:r>
            <a:endParaRPr lang="ru-RU" sz="2800" b="1" dirty="0"/>
          </a:p>
        </p:txBody>
      </p:sp>
      <p:pic>
        <p:nvPicPr>
          <p:cNvPr id="1026" name="Picture 2" descr="Скачать паровоз, поезд, состав, луга, закат, рельсы, Другая техника, фото, обои, картинка #12413485 - a-matat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70" y="4077072"/>
            <a:ext cx="3863302" cy="23731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0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rot="5400000">
            <a:off x="4284316" y="1056233"/>
            <a:ext cx="2873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268538" y="404664"/>
            <a:ext cx="4320480" cy="432048"/>
          </a:xfrm>
          <a:prstGeom prst="round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5882"/>
                  <a:invGamma/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Клинические проявления</a:t>
            </a: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22685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22735" y="1200695"/>
            <a:ext cx="8208912" cy="2804369"/>
          </a:xfrm>
          <a:prstGeom prst="roundRect">
            <a:avLst>
              <a:gd name="adj" fmla="val 764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ЦНС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Головная боль,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фотопсии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парестезии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фибрилляции, судороги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ССС: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Артериальная 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гипертензия, сердечная 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недостаточность, 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гиповолемия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Почки: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Протеинурия,  олигурия,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ЖКТ: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Боли 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эпигастральной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области,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изжога, тошнота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, рвота, 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 err="1" smtClean="0">
                <a:solidFill>
                  <a:srgbClr val="0000FF"/>
                </a:solidFill>
                <a:cs typeface="Arial" pitchFamily="34" charset="0"/>
              </a:rPr>
              <a:t>Гепатоз</a:t>
            </a: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   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Тромбоцитопения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ФПН: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Задержка развития плода,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гипоксия плода, антенатальная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гибель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плода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043608" y="5013176"/>
            <a:ext cx="6983983" cy="401812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600" b="1" dirty="0"/>
              <a:t>При своевременном родоразрешении – прогноз благоприятный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268538" y="404664"/>
            <a:ext cx="4320480" cy="432048"/>
          </a:xfrm>
          <a:prstGeom prst="round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5882"/>
                  <a:invGamma/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Клинические проявления</a:t>
            </a: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22685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1043608" y="1340768"/>
            <a:ext cx="7272808" cy="2736304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ЦНС: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Кровоизлияние в мозг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Легкие: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ОРДС, отек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легких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пневмония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Печень: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некроз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, разрыв печени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ДВС-синдром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Почки: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Острая почечная недостаточность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Отслойка плаценты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Геморрагический шок</a:t>
            </a:r>
            <a:endParaRPr lang="ru-RU" b="1" dirty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428778" y="854463"/>
            <a:ext cx="1" cy="360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1024558" y="4797152"/>
            <a:ext cx="7596336" cy="9648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Независимо от родоразрешения – прогноз может быть сомнительный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347790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0214" y="333375"/>
            <a:ext cx="795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Главная опасность – недооценка степени тяжести </a:t>
            </a:r>
            <a:r>
              <a:rPr lang="ru-RU" sz="3200" b="1" dirty="0" err="1">
                <a:solidFill>
                  <a:srgbClr val="0000FF"/>
                </a:solidFill>
              </a:rPr>
              <a:t>преэклампсии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043608" y="5197178"/>
            <a:ext cx="6983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несвоевременное </a:t>
            </a:r>
            <a:r>
              <a:rPr lang="ru-RU" sz="2800" b="1" dirty="0" err="1">
                <a:solidFill>
                  <a:srgbClr val="0000FF"/>
                </a:solidFill>
              </a:rPr>
              <a:t>родоразрешение</a:t>
            </a:r>
            <a:r>
              <a:rPr lang="ru-RU" sz="2800" b="1" dirty="0">
                <a:solidFill>
                  <a:srgbClr val="0000FF"/>
                </a:solidFill>
              </a:rPr>
              <a:t> – прогрессирование </a:t>
            </a:r>
            <a:r>
              <a:rPr lang="ru-RU" sz="2800" b="1" dirty="0" smtClean="0">
                <a:solidFill>
                  <a:srgbClr val="0000FF"/>
                </a:solidFill>
              </a:rPr>
              <a:t>ПОН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048660" cy="361339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508">
            <a:off x="5694322" y="2586767"/>
            <a:ext cx="2298941" cy="1778560"/>
          </a:xfrm>
          <a:prstGeom prst="rect">
            <a:avLst/>
          </a:prstGeom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99356" y="116632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тяжести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225" y="692696"/>
            <a:ext cx="14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Тяжелая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121146"/>
            <a:ext cx="6478164" cy="4644676"/>
          </a:xfrm>
          <a:prstGeom prst="roundRect">
            <a:avLst>
              <a:gd name="adj" fmla="val 8464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АДсист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160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или более и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АДдиаст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до 110 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 более.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Протеинурия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2,0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г и более за 24 часа. 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Или  клиника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преэклампсии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и +: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креатинина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&gt;1,2 мг/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дл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Тромбоцитопения менее 100000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мкл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АЛТ или АСТ.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Устойчивые головные боли или другие церебральные или зрительные расстройства.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Устойчивая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эпигастральная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боль.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Отек легких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Задержка развития плода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0213" y="4653136"/>
            <a:ext cx="4252267" cy="20431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При исключении можно решить вопрос о средней тяжести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3333FF"/>
                </a:solidFill>
                <a:cs typeface="Arial" pitchFamily="34" charset="0"/>
              </a:rPr>
              <a:t>АД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- 140/90 – 160/110 мм рт.ст.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3333FF"/>
                </a:solidFill>
                <a:cs typeface="Arial" pitchFamily="34" charset="0"/>
              </a:rPr>
              <a:t>Протеинурия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(белок в моче 300 мг/л или выделение белка более 300 мг/сутки)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89521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тяжести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225" y="692696"/>
            <a:ext cx="14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Тяжелая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121146"/>
            <a:ext cx="6478164" cy="4644676"/>
          </a:xfrm>
          <a:prstGeom prst="roundRect">
            <a:avLst>
              <a:gd name="adj" fmla="val 8464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АДсист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160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или более и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АДдиаст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до 110 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 более.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Протеинурия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2,0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г и более за 24 часа. 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Или  клиника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преэклампсии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и +: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креатинина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&gt;1,2 мг/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дл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Тромбоцитопения менее 100000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мкл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АЛТ или АСТ.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Устойчивые головные боли или другие церебральные или зрительные расстройства.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Устойчивая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эпигастральная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боль.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Отек легких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Задержка развития плода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57" y="220896"/>
            <a:ext cx="14319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156176" y="2636912"/>
            <a:ext cx="2766580" cy="1080120"/>
          </a:xfrm>
          <a:prstGeom prst="wedgeRoundRectCallout">
            <a:avLst>
              <a:gd name="adj1" fmla="val -91347"/>
              <a:gd name="adj2" fmla="val -83700"/>
              <a:gd name="adj3" fmla="val 16667"/>
            </a:avLst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Протеинурия необязательна!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48" y="2060848"/>
            <a:ext cx="4751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1284" y="2036747"/>
            <a:ext cx="178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ACOG, 2013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7851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77800" y="1124744"/>
            <a:ext cx="86423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Эклампсия</a:t>
            </a:r>
            <a:r>
              <a:rPr lang="ru-RU" sz="2000" b="1" dirty="0">
                <a:solidFill>
                  <a:srgbClr val="0000FF"/>
                </a:solidFill>
              </a:rPr>
              <a:t> (</a:t>
            </a:r>
            <a:r>
              <a:rPr lang="ru-RU" sz="2400" b="1" dirty="0">
                <a:solidFill>
                  <a:srgbClr val="0000FF"/>
                </a:solidFill>
              </a:rPr>
              <a:t>«молния, вспышка»)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b="1" dirty="0">
                <a:solidFill>
                  <a:schemeClr val="tx2"/>
                </a:solidFill>
              </a:rPr>
              <a:t>развитие судорожного приступа, серии судорожных приступов у женщин </a:t>
            </a:r>
            <a:r>
              <a:rPr lang="ru-RU" sz="2000" b="1" dirty="0">
                <a:solidFill>
                  <a:srgbClr val="FF0000"/>
                </a:solidFill>
              </a:rPr>
              <a:t>на фоне </a:t>
            </a:r>
            <a:r>
              <a:rPr lang="ru-RU" sz="2000" b="1" dirty="0" err="1">
                <a:solidFill>
                  <a:srgbClr val="FF0000"/>
                </a:solidFill>
              </a:rPr>
              <a:t>преэклампсии</a:t>
            </a:r>
            <a:r>
              <a:rPr lang="ru-RU" sz="2000" b="1" dirty="0">
                <a:solidFill>
                  <a:srgbClr val="FF0000"/>
                </a:solidFill>
              </a:rPr>
              <a:t> при отсутствии других причин</a:t>
            </a:r>
            <a:r>
              <a:rPr lang="ru-RU" sz="2000" b="1" dirty="0">
                <a:solidFill>
                  <a:schemeClr val="tx2"/>
                </a:solidFill>
              </a:rPr>
              <a:t>, способных вызвать судорожный припадок.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88144"/>
            <a:ext cx="8229600" cy="6334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Определение эклампсии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17096"/>
            <a:ext cx="4968552" cy="30450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Главные предикторы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0" y="1805666"/>
            <a:ext cx="2116561" cy="21091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-108520" y="119589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Головная боль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92154"/>
            <a:ext cx="1805186" cy="18051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200747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Повышенная возбудимость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493" y="2960667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Артериальная гипертензия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04550"/>
            <a:ext cx="643661" cy="655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52" y="4065836"/>
            <a:ext cx="1287760" cy="131236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7304112" y="4632530"/>
            <a:ext cx="508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5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Судороги у беременной – эклампсия: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30% </a:t>
            </a:r>
            <a:r>
              <a:rPr lang="ru-RU" sz="3200" b="1" dirty="0" smtClean="0">
                <a:solidFill>
                  <a:srgbClr val="C00000"/>
                </a:solidFill>
              </a:rPr>
              <a:t>- без </a:t>
            </a:r>
            <a:r>
              <a:rPr lang="ru-RU" sz="3200" b="1" dirty="0">
                <a:solidFill>
                  <a:srgbClr val="C00000"/>
                </a:solidFill>
              </a:rPr>
              <a:t>признаков тяжелой </a:t>
            </a:r>
            <a:r>
              <a:rPr lang="ru-RU" sz="3200" b="1" dirty="0" err="1" smtClean="0">
                <a:solidFill>
                  <a:srgbClr val="C00000"/>
                </a:solidFill>
              </a:rPr>
              <a:t>преэклампсии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является логическим пиком тяжести!!!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983982"/>
            <a:ext cx="2448272" cy="16305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772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Дифференциальная диагностика судорог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49935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Сосудистые заболевания ЦНС.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Ишемический инсульт.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Внутримозговое кровоизлияние/аневризмы.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Тромбоз вен сосудов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Опухоли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Абсцессы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Артерио-венозные мальформации.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Артериальная гипертония.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Инфекции </a:t>
            </a:r>
            <a:r>
              <a:rPr lang="ru-RU" sz="1600" smtClean="0"/>
              <a:t>(энцефалит, менингит).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Эпилепсия.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Действие препаратов </a:t>
            </a:r>
            <a:r>
              <a:rPr lang="ru-RU" sz="1600" smtClean="0"/>
              <a:t>(амфетамин, кокаин, теофиллин, хлозапин).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Гипонатриемия, гипокалиемия, гипергликемия.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Тромботическая тромбоцитопеническая пурпура.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Постпункционный синдром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985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Kaplan P.W.  Neurologic aspects of eclampsia //Neurol. Clin. -  2004 -№ 4 – </a:t>
            </a:r>
            <a:r>
              <a:rPr lang="ru-RU" sz="1000"/>
              <a:t>Р</a:t>
            </a:r>
            <a:r>
              <a:rPr lang="en-US" sz="1000"/>
              <a:t>.:841-61.</a:t>
            </a:r>
            <a:endParaRPr lang="ru-RU" sz="1000"/>
          </a:p>
          <a:p>
            <a:pPr algn="r" eaLnBrk="1" hangingPunct="1">
              <a:spcBef>
                <a:spcPct val="50000"/>
              </a:spcBef>
            </a:pPr>
            <a:r>
              <a:rPr lang="en-US" sz="1000"/>
              <a:t>Karnad D. R.,  Guntupalli K. K.,Neurologic disorders in pregnancy //Crit. Care Med. - 2005 Vol. 33, No. 10 - Р 362-371</a:t>
            </a:r>
            <a:r>
              <a:rPr lang="ru-RU" sz="1000"/>
              <a:t>  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79512" y="4869160"/>
            <a:ext cx="8568952" cy="864096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В условиях роддома провести адекватную дифференциальную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диагностику  судорог невозможно</a:t>
            </a: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59390" cy="43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48132" name="Picture 3" descr="МРТ6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3289225"/>
            <a:ext cx="3023394" cy="3257422"/>
          </a:xfrm>
          <a:noFill/>
          <a:effectLst>
            <a:softEdge rad="127000"/>
          </a:effectLst>
        </p:spPr>
      </p:pic>
      <p:pic>
        <p:nvPicPr>
          <p:cNvPr id="48133" name="Picture 4" descr="МРТ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776"/>
            <a:ext cx="3240088" cy="2438400"/>
          </a:xfrm>
          <a:noFill/>
          <a:effectLst>
            <a:softEdge rad="127000"/>
          </a:effectLst>
        </p:spPr>
      </p:pic>
      <p:pic>
        <p:nvPicPr>
          <p:cNvPr id="48134" name="Picture 5" descr="МРТ1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806" y="1260747"/>
            <a:ext cx="3240087" cy="2430463"/>
          </a:xfrm>
          <a:noFill/>
          <a:effectLst>
            <a:softEdge rad="127000"/>
          </a:effectLst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5292080" y="5941217"/>
            <a:ext cx="478334" cy="8123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1668463" y="2332310"/>
            <a:ext cx="576263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 flipH="1" flipV="1">
            <a:off x="8275836" y="3221582"/>
            <a:ext cx="576262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7308850" y="4868863"/>
            <a:ext cx="215900" cy="4333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H="1" flipV="1">
            <a:off x="1645444" y="3462883"/>
            <a:ext cx="576262" cy="287337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8"/>
          <p:cNvSpPr>
            <a:spLocks noChangeShapeType="1"/>
          </p:cNvSpPr>
          <p:nvPr/>
        </p:nvSpPr>
        <p:spPr bwMode="auto">
          <a:xfrm flipH="1" flipV="1">
            <a:off x="2772569" y="3331691"/>
            <a:ext cx="576262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>
            <a:off x="179388" y="260648"/>
            <a:ext cx="864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FF"/>
                </a:solidFill>
              </a:rPr>
              <a:t>Магнитно-резонансная томография головного мозга при эклампсии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92200" y="2060848"/>
            <a:ext cx="576263" cy="503237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5219" y="3105472"/>
            <a:ext cx="576262" cy="431800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59225" y="5517355"/>
            <a:ext cx="1234927" cy="863973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6043" y="2713360"/>
            <a:ext cx="1079500" cy="576262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6306" y="3068960"/>
            <a:ext cx="576263" cy="504825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HELLP</a:t>
            </a:r>
            <a:r>
              <a:rPr lang="ru-RU" sz="3600" b="1" dirty="0" smtClean="0">
                <a:solidFill>
                  <a:srgbClr val="0000FF"/>
                </a:solidFill>
              </a:rPr>
              <a:t>-синдро</a:t>
            </a:r>
            <a:r>
              <a:rPr lang="ru-RU" sz="3600" b="1" dirty="0" smtClean="0">
                <a:solidFill>
                  <a:srgbClr val="0070C0"/>
                </a:solidFill>
              </a:rPr>
              <a:t>м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2931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2800" dirty="0"/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/>
              <a:t>emolysis </a:t>
            </a:r>
            <a:r>
              <a:rPr lang="ru-RU" sz="2800" b="1" dirty="0" smtClean="0"/>
              <a:t>- гемолиз</a:t>
            </a:r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/>
              <a:t>levated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iver Enzymes – </a:t>
            </a:r>
            <a:r>
              <a:rPr lang="ru-RU" sz="2800" b="1" dirty="0" smtClean="0"/>
              <a:t>повышение </a:t>
            </a:r>
            <a:r>
              <a:rPr lang="ru-RU" sz="2800" b="1" dirty="0" err="1" smtClean="0"/>
              <a:t>трансаминаз</a:t>
            </a:r>
            <a:endParaRPr lang="ru-RU" sz="2800" b="1" dirty="0" smtClean="0"/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ow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2800" b="1" dirty="0" smtClean="0"/>
              <a:t>latelets - </a:t>
            </a:r>
            <a:r>
              <a:rPr lang="ru-RU" sz="2800" b="1" dirty="0" smtClean="0"/>
              <a:t>тромбоцитопения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3813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Weinstein </a:t>
            </a:r>
            <a:r>
              <a:rPr lang="en-US" sz="1600" i="1" dirty="0" smtClean="0">
                <a:solidFill>
                  <a:prstClr val="black"/>
                </a:solidFill>
              </a:rPr>
              <a:t>L,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AJOG</a:t>
            </a:r>
            <a:r>
              <a:rPr lang="ru-RU" sz="1600" i="1" dirty="0" smtClean="0">
                <a:solidFill>
                  <a:prstClr val="black"/>
                </a:solidFill>
              </a:rPr>
              <a:t>,</a:t>
            </a:r>
            <a:r>
              <a:rPr lang="en-US" sz="1600" i="1" dirty="0" smtClean="0">
                <a:solidFill>
                  <a:prstClr val="black"/>
                </a:solidFill>
              </a:rPr>
              <a:t>1982;142:159</a:t>
            </a:r>
            <a:endParaRPr lang="ru-RU" sz="16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16" y="0"/>
            <a:ext cx="2335138" cy="23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0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334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3333FF"/>
                </a:solidFill>
                <a:latin typeface="Arial" pitchFamily="34" charset="0"/>
              </a:rPr>
              <a:t>Классификация </a:t>
            </a:r>
            <a:r>
              <a:rPr lang="en-US" sz="2800" b="1" dirty="0" smtClean="0">
                <a:solidFill>
                  <a:srgbClr val="3333FF"/>
                </a:solidFill>
                <a:latin typeface="Arial" pitchFamily="34" charset="0"/>
              </a:rPr>
              <a:t>HELLP</a:t>
            </a:r>
            <a:r>
              <a:rPr lang="ru-RU" sz="2800" b="1" dirty="0" smtClean="0">
                <a:solidFill>
                  <a:srgbClr val="3333FF"/>
                </a:solidFill>
                <a:latin typeface="Arial" pitchFamily="34" charset="0"/>
              </a:rPr>
              <a:t>-синдрома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2032125"/>
              </p:ext>
            </p:extLst>
          </p:nvPr>
        </p:nvGraphicFramePr>
        <p:xfrm>
          <a:off x="364799" y="1340768"/>
          <a:ext cx="5544616" cy="3012289"/>
        </p:xfrm>
        <a:graphic>
          <a:graphicData uri="http://schemas.openxmlformats.org/drawingml/2006/table">
            <a:tbl>
              <a:tblPr/>
              <a:tblGrid>
                <a:gridCol w="792088"/>
                <a:gridCol w="2952328"/>
                <a:gridCol w="1800200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 HELLP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Классификация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Mississippi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Классификация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Tennessee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50000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Тромбоциты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100000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11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50000-100000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100000-150000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40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2662238" y="6021388"/>
            <a:ext cx="64817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latin typeface="Arial" pitchFamily="34" charset="0"/>
              </a:rPr>
              <a:t>Haram K., </a:t>
            </a:r>
            <a:r>
              <a:rPr lang="en-US" sz="1400" dirty="0" err="1">
                <a:latin typeface="Arial" pitchFamily="34" charset="0"/>
              </a:rPr>
              <a:t>Svendsen</a:t>
            </a:r>
            <a:r>
              <a:rPr lang="en-US" sz="1400" dirty="0">
                <a:latin typeface="Arial" pitchFamily="34" charset="0"/>
              </a:rPr>
              <a:t> E., </a:t>
            </a:r>
            <a:r>
              <a:rPr lang="en-US" sz="1400" dirty="0" err="1">
                <a:latin typeface="Arial" pitchFamily="34" charset="0"/>
              </a:rPr>
              <a:t>Abildgaard</a:t>
            </a:r>
            <a:r>
              <a:rPr lang="en-US" sz="1400" dirty="0">
                <a:latin typeface="Arial" pitchFamily="34" charset="0"/>
              </a:rPr>
              <a:t> U. The HELLP syndrome: Clinical issues and management. A BMC Pregnancy Childbirth. 2009; 9: 8. </a:t>
            </a:r>
            <a:endParaRPr lang="ru-RU" sz="1400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4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725144"/>
            <a:ext cx="792088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Важно не оценивать  степень тяжести, а установить факт «</a:t>
            </a:r>
            <a:r>
              <a:rPr lang="en-US" sz="2000" b="1" dirty="0" smtClean="0">
                <a:solidFill>
                  <a:srgbClr val="FF0000"/>
                </a:solidFill>
              </a:rPr>
              <a:t>HELLP</a:t>
            </a:r>
            <a:r>
              <a:rPr lang="ru-RU" sz="2000" b="1" dirty="0" smtClean="0">
                <a:solidFill>
                  <a:srgbClr val="FF0000"/>
                </a:solidFill>
              </a:rPr>
              <a:t>-синдрома» и принять решение о родоразрешении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232870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надо!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12160" y="1251508"/>
            <a:ext cx="648072" cy="3024336"/>
          </a:xfrm>
          <a:prstGeom prst="rightBrace">
            <a:avLst>
              <a:gd name="adj1" fmla="val 5024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4724400"/>
            <a:ext cx="4610100" cy="49053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50000"/>
              </a:lnSpc>
            </a:pP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Casillas J., 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Amendola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А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., 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Gascue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А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 Imaging of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Nontraumatic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/>
            </a:r>
            <a:b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</a:b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Hemorrhagic Hepatic Lesions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Radiographics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2000;20:367-378</a:t>
            </a:r>
            <a:r>
              <a:rPr lang="ru-RU" sz="40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64" name="Picture 3" descr="g00mc10g8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10" y="908844"/>
            <a:ext cx="3141662" cy="2592388"/>
          </a:xfrm>
          <a:effectLst>
            <a:softEdge rad="127000"/>
          </a:effectLst>
        </p:spPr>
      </p:pic>
      <p:pic>
        <p:nvPicPr>
          <p:cNvPr id="40965" name="Picture 4" descr="g00mc10g9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995363"/>
            <a:ext cx="3240087" cy="2593975"/>
          </a:xfrm>
          <a:effectLst>
            <a:softEdge rad="127000"/>
          </a:effec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4427538" y="3716338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292934"/>
                </a:solidFill>
                <a:latin typeface="Arial" charset="0"/>
              </a:rPr>
              <a:t>Очаговый некроз печени при 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HELLP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-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c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индроме </a:t>
            </a:r>
            <a:r>
              <a:rPr lang="ru-RU" sz="1400" b="1">
                <a:solidFill>
                  <a:srgbClr val="292934"/>
                </a:solidFill>
                <a:latin typeface="Arial" charset="0"/>
              </a:rPr>
              <a:t>(указан стрелкой) 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50825" y="3716338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292934"/>
                </a:solidFill>
                <a:latin typeface="Arial" charset="0"/>
              </a:rPr>
              <a:t>Подкапсульная гематома при 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HELLP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-синдроме </a:t>
            </a:r>
            <a:r>
              <a:rPr lang="ru-RU" sz="1400" b="1">
                <a:solidFill>
                  <a:srgbClr val="292934"/>
                </a:solidFill>
                <a:latin typeface="Arial" charset="0"/>
              </a:rPr>
              <a:t>(указана стрелкой)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0" y="367946"/>
            <a:ext cx="820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3333FF"/>
                </a:solidFill>
                <a:latin typeface="Arial" charset="0"/>
              </a:rPr>
              <a:t>Изменения печени при </a:t>
            </a:r>
            <a:r>
              <a:rPr lang="en-US" b="1" dirty="0">
                <a:solidFill>
                  <a:srgbClr val="3333FF"/>
                </a:solidFill>
                <a:latin typeface="Arial" charset="0"/>
              </a:rPr>
              <a:t>HELLP</a:t>
            </a:r>
            <a:r>
              <a:rPr lang="ru-RU" b="1" dirty="0">
                <a:solidFill>
                  <a:srgbClr val="3333FF"/>
                </a:solidFill>
                <a:latin typeface="Arial" charset="0"/>
              </a:rPr>
              <a:t>-синдроме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H="1" flipV="1">
            <a:off x="971550" y="1929615"/>
            <a:ext cx="576263" cy="215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>
            <a:off x="5435600" y="1628775"/>
            <a:ext cx="431800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pic>
        <p:nvPicPr>
          <p:cNvPr id="11" name="Picture 3" descr="36v83n03-13116383fig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047" y="4437112"/>
            <a:ext cx="2952328" cy="21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</p:spPr>
      </p:pic>
      <p:sp>
        <p:nvSpPr>
          <p:cNvPr id="40972" name="Text Box 4"/>
          <p:cNvSpPr txBox="1">
            <a:spLocks noChangeArrowheads="1"/>
          </p:cNvSpPr>
          <p:nvPr/>
        </p:nvSpPr>
        <p:spPr bwMode="auto">
          <a:xfrm>
            <a:off x="3635375" y="5949950"/>
            <a:ext cx="5257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>
                <a:solidFill>
                  <a:srgbClr val="292934"/>
                </a:solidFill>
                <a:latin typeface="Arial" charset="0"/>
              </a:rPr>
              <a:t>Ferrer-Márquez M, Rico-Morales MM, Belda-Lozano R, Yagüe-Martín E. [Hepatic rupture associated with HELLP syndrome]. Cir Esp. 2008 Mar;83(3):155-6.</a:t>
            </a:r>
            <a:r>
              <a:rPr lang="ru-RU" sz="1400">
                <a:solidFill>
                  <a:srgbClr val="292934"/>
                </a:solidFill>
                <a:latin typeface="Arial" charset="0"/>
              </a:rPr>
              <a:t> </a:t>
            </a:r>
          </a:p>
        </p:txBody>
      </p:sp>
      <p:sp>
        <p:nvSpPr>
          <p:cNvPr id="15373" name="Line 8"/>
          <p:cNvSpPr>
            <a:spLocks noChangeShapeType="1"/>
          </p:cNvSpPr>
          <p:nvPr/>
        </p:nvSpPr>
        <p:spPr bwMode="auto">
          <a:xfrm>
            <a:off x="971550" y="4652963"/>
            <a:ext cx="43180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pic>
        <p:nvPicPr>
          <p:cNvPr id="37902" name="Рисунок 13" descr="tasto_10_architetto_fran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462881"/>
            <a:ext cx="10525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1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79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913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308EE"/>
                </a:solidFill>
              </a:rPr>
              <a:t>Варианты поражения печени при преэклампсии</a:t>
            </a:r>
            <a:endParaRPr lang="ru-RU" sz="2800" b="1" dirty="0">
              <a:solidFill>
                <a:srgbClr val="1308E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9250" y="2045630"/>
            <a:ext cx="233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Тромбоцитопения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1963" y="3512974"/>
            <a:ext cx="145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Гемолиз</a:t>
            </a:r>
            <a:endParaRPr lang="ru-RU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810" y="2037784"/>
            <a:ext cx="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19" y="2037784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41389" y="2244504"/>
            <a:ext cx="1274427" cy="15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09423" y="2230296"/>
            <a:ext cx="1669799" cy="1422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087946" y="2452836"/>
            <a:ext cx="1348" cy="111715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43959" y="3603775"/>
            <a:ext cx="54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50806" y="1767925"/>
            <a:ext cx="0" cy="315579"/>
          </a:xfrm>
          <a:prstGeom prst="straightConnector1">
            <a:avLst/>
          </a:prstGeom>
          <a:ln w="28575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58302" y="3745452"/>
            <a:ext cx="972040" cy="6046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93642" y="3797411"/>
            <a:ext cx="313692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7984" y="4222481"/>
            <a:ext cx="156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Увеличение ЛДГ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110" y="4237296"/>
            <a:ext cx="5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979255" y="4400750"/>
            <a:ext cx="349128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50806" y="4382675"/>
            <a:ext cx="387020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60767" y="4113139"/>
            <a:ext cx="0" cy="165804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700723" y="3806548"/>
            <a:ext cx="17272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187624" y="2616717"/>
            <a:ext cx="0" cy="956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06986" y="4342369"/>
            <a:ext cx="2522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25" y="4820123"/>
            <a:ext cx="2679497" cy="686574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Нет клиники тяжелой </a:t>
            </a:r>
            <a:r>
              <a:rPr lang="ru-RU" sz="1600" b="1" dirty="0" err="1" smtClean="0">
                <a:solidFill>
                  <a:srgbClr val="292934"/>
                </a:solidFill>
                <a:latin typeface="Arial"/>
              </a:rPr>
              <a:t>преэклампсии</a:t>
            </a:r>
            <a:endParaRPr lang="ru-RU" sz="1600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8415787" y="4003809"/>
            <a:ext cx="0" cy="10836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4" idx="2"/>
          </p:cNvCxnSpPr>
          <p:nvPr/>
        </p:nvCxnSpPr>
        <p:spPr>
          <a:xfrm flipH="1">
            <a:off x="6614895" y="4606628"/>
            <a:ext cx="10771" cy="451687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86775" y="5163410"/>
            <a:ext cx="2854061" cy="1084064"/>
          </a:xfrm>
          <a:prstGeom prst="roundRect">
            <a:avLst>
              <a:gd name="adj" fmla="val 262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Arial"/>
              </a:rPr>
              <a:t>Родоразрешение</a:t>
            </a:r>
            <a:endParaRPr lang="ru-RU" b="1" dirty="0" smtClean="0">
              <a:solidFill>
                <a:srgbClr val="FF0000"/>
              </a:solidFill>
              <a:latin typeface="Arial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Интенсивная терапия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7825" y="3569989"/>
            <a:ext cx="2538911" cy="975658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308EE"/>
                </a:solidFill>
                <a:latin typeface="Arial"/>
              </a:rPr>
              <a:t>Дифференциальный диагноз с участием терапевта</a:t>
            </a:r>
            <a:endParaRPr lang="ru-RU" sz="1600" b="1" dirty="0">
              <a:solidFill>
                <a:srgbClr val="1308EE"/>
              </a:solidFill>
              <a:latin typeface="Arial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259632" y="4598079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225" y="5817018"/>
            <a:ext cx="3329859" cy="686574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Решение о </a:t>
            </a:r>
            <a:r>
              <a:rPr lang="ru-RU" sz="1600" b="1" dirty="0" err="1" smtClean="0">
                <a:solidFill>
                  <a:srgbClr val="292934"/>
                </a:solidFill>
                <a:latin typeface="Arial"/>
              </a:rPr>
              <a:t>пролонгировании</a:t>
            </a: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 беременности</a:t>
            </a:r>
            <a:endParaRPr lang="ru-RU" sz="1600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271233" y="5565147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10394" y="3538467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03461" y="4113139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295" y="1359302"/>
            <a:ext cx="4320480" cy="408623"/>
          </a:xfrm>
          <a:prstGeom prst="roundRect">
            <a:avLst>
              <a:gd name="adj" fmla="val 4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Повышение АСТ, АЛТ в 2-3 раза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Основные направления лечения тяжелой преэклампсии и эклампсии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 зависимости от структуры полиорганной недостаточности могут использоваться любые методы интенсивной терапии (гемо- и плазмотрансфузия, заместительная почечная терапия, </a:t>
            </a:r>
            <a:r>
              <a:rPr lang="en-US" b="1"/>
              <a:t>MARS</a:t>
            </a:r>
            <a:r>
              <a:rPr lang="ru-RU" b="1"/>
              <a:t>, пересадка печени и т.д.)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628775"/>
            <a:ext cx="8207375" cy="3616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Решение вопроса о сроках и способе родоразрешения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Профилактика </a:t>
            </a:r>
            <a:r>
              <a:rPr lang="ru-RU" sz="2200" b="1" kern="0" dirty="0">
                <a:solidFill>
                  <a:srgbClr val="000000"/>
                </a:solidFill>
              </a:rPr>
              <a:t>судорожных приступов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Гипотензивная </a:t>
            </a:r>
            <a:r>
              <a:rPr lang="ru-RU" sz="2200" b="1" kern="0" dirty="0">
                <a:solidFill>
                  <a:srgbClr val="000000"/>
                </a:solidFill>
              </a:rPr>
              <a:t>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Анестезиологическое </a:t>
            </a:r>
            <a:r>
              <a:rPr lang="ru-RU" sz="2200" b="1" kern="0" dirty="0">
                <a:solidFill>
                  <a:srgbClr val="000000"/>
                </a:solidFill>
              </a:rPr>
              <a:t>пособие при родоразрешении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Инфузионная 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Искусственная вентиляция </a:t>
            </a:r>
            <a:r>
              <a:rPr lang="ru-RU" sz="2200" b="1" kern="0" dirty="0" smtClean="0">
                <a:solidFill>
                  <a:srgbClr val="000000"/>
                </a:solidFill>
              </a:rPr>
              <a:t>легких</a:t>
            </a:r>
            <a:endParaRPr lang="ru-RU" sz="22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B4A2CA-917F-4545-84F7-6C4D2E325430}" type="datetime11">
              <a:rPr lang="ru-RU" smtClean="0"/>
              <a:t>09:30:22</a:t>
            </a:fld>
            <a:endParaRPr lang="ru-RU" dirty="0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3" y="332656"/>
            <a:ext cx="8245475" cy="431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0000FF"/>
                </a:solidFill>
              </a:rPr>
              <a:t> и эклампсии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382851" y="2060848"/>
            <a:ext cx="8282662" cy="86409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solidFill>
                  <a:srgbClr val="0000FF"/>
                </a:solidFill>
              </a:rPr>
              <a:t>Пртивосудорожный</a:t>
            </a:r>
            <a:r>
              <a:rPr lang="ru-RU" b="1" dirty="0">
                <a:solidFill>
                  <a:srgbClr val="0000FF"/>
                </a:solidFill>
              </a:rPr>
              <a:t> эффект</a:t>
            </a:r>
          </a:p>
          <a:p>
            <a:pPr algn="ctr">
              <a:defRPr/>
            </a:pPr>
            <a:r>
              <a:rPr lang="ru-RU" b="1" dirty="0"/>
              <a:t>Магния сульфат</a:t>
            </a:r>
            <a:r>
              <a:rPr lang="ru-RU" dirty="0"/>
              <a:t>  5 г в/</a:t>
            </a:r>
            <a:r>
              <a:rPr lang="ru-RU" dirty="0" err="1"/>
              <a:t>в</a:t>
            </a:r>
            <a:r>
              <a:rPr lang="ru-RU" dirty="0"/>
              <a:t> за 10-15 мин, затем - 2 г/ч  </a:t>
            </a:r>
            <a:r>
              <a:rPr lang="ru-RU" dirty="0" err="1"/>
              <a:t>микроструйно</a:t>
            </a:r>
            <a:endParaRPr lang="ru-RU" dirty="0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507017" y="3091805"/>
            <a:ext cx="4204187" cy="1547787"/>
          </a:xfrm>
          <a:prstGeom prst="roundRect">
            <a:avLst>
              <a:gd name="adj" fmla="val 7566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Гипотензивная терапия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0000FF"/>
                </a:solidFill>
              </a:rPr>
              <a:t>Метилдопа</a:t>
            </a:r>
            <a:r>
              <a:rPr lang="ru-RU" sz="1600" b="1" dirty="0">
                <a:solidFill>
                  <a:srgbClr val="0000FF"/>
                </a:solidFill>
              </a:rPr>
              <a:t> (</a:t>
            </a:r>
            <a:r>
              <a:rPr lang="ru-RU" sz="1600" b="1" dirty="0" err="1">
                <a:solidFill>
                  <a:srgbClr val="0000FF"/>
                </a:solidFill>
              </a:rPr>
              <a:t>допегит</a:t>
            </a:r>
            <a:r>
              <a:rPr lang="ru-RU" sz="1600" b="1" dirty="0">
                <a:solidFill>
                  <a:srgbClr val="0000FF"/>
                </a:solidFill>
              </a:rPr>
              <a:t>)</a:t>
            </a:r>
            <a:r>
              <a:rPr lang="ru-RU" sz="1600" dirty="0"/>
              <a:t> 500-2000 мг/сутки</a:t>
            </a:r>
            <a:endParaRPr lang="ru-RU" sz="1600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/>
              <a:t>Нифедипин</a:t>
            </a:r>
            <a:r>
              <a:rPr lang="ru-RU" sz="1600" b="1" dirty="0"/>
              <a:t> (</a:t>
            </a:r>
            <a:r>
              <a:rPr lang="ru-RU" sz="1600" b="1" dirty="0" err="1"/>
              <a:t>коринфар</a:t>
            </a:r>
            <a:r>
              <a:rPr lang="ru-RU" sz="1600" b="1" dirty="0"/>
              <a:t>)</a:t>
            </a:r>
            <a:r>
              <a:rPr lang="ru-RU" sz="1600" dirty="0"/>
              <a:t> 30-60 мг/</a:t>
            </a:r>
            <a:r>
              <a:rPr lang="ru-RU" sz="1600" dirty="0" err="1"/>
              <a:t>сут</a:t>
            </a:r>
            <a:endParaRPr lang="ru-RU" sz="1600" dirty="0"/>
          </a:p>
          <a:p>
            <a:pPr algn="ctr">
              <a:defRPr/>
            </a:pPr>
            <a:r>
              <a:rPr lang="ru-RU" sz="1600" b="1" dirty="0" smtClean="0"/>
              <a:t>Клофелин</a:t>
            </a:r>
            <a:r>
              <a:rPr lang="ru-RU" sz="1600" dirty="0" smtClean="0"/>
              <a:t> </a:t>
            </a:r>
            <a:r>
              <a:rPr lang="ru-RU" sz="1600" dirty="0"/>
              <a:t>до 300 мкг/сутки в/м </a:t>
            </a:r>
          </a:p>
          <a:p>
            <a:pPr algn="ctr">
              <a:defRPr/>
            </a:pPr>
            <a:r>
              <a:rPr lang="ru-RU" sz="1600" dirty="0"/>
              <a:t>или 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ru-RU" dirty="0"/>
              <a:t> </a:t>
            </a:r>
            <a:endParaRPr lang="ru-RU" sz="1600" dirty="0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251520" y="4509120"/>
            <a:ext cx="3389308" cy="64884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Эпизодически </a:t>
            </a:r>
            <a:r>
              <a:rPr lang="ru-RU" sz="1600" b="1" dirty="0" err="1" smtClean="0"/>
              <a:t>безодиазепины</a:t>
            </a:r>
            <a:endParaRPr lang="ru-RU" sz="1600" dirty="0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524182" y="5445224"/>
            <a:ext cx="4305416" cy="724156"/>
          </a:xfrm>
          <a:prstGeom prst="roundRect">
            <a:avLst>
              <a:gd name="adj" fmla="val 12858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1600" b="1" dirty="0" smtClean="0">
                <a:solidFill>
                  <a:srgbClr val="0A02A0"/>
                </a:solidFill>
              </a:rPr>
              <a:t>Гипотензивная терапия после родов:</a:t>
            </a:r>
            <a:endParaRPr lang="ru-RU" sz="1600" b="1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 smtClean="0"/>
              <a:t>Урапидил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44485" y="3068960"/>
            <a:ext cx="4035423" cy="121127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Инфузия до родов</a:t>
            </a:r>
          </a:p>
          <a:p>
            <a:pPr algn="ctr">
              <a:defRPr/>
            </a:pPr>
            <a:r>
              <a:rPr lang="ru-RU" sz="1600" b="1" dirty="0" smtClean="0"/>
              <a:t>Кристаллоиды </a:t>
            </a:r>
            <a:r>
              <a:rPr lang="ru-RU" sz="1600" b="1" dirty="0"/>
              <a:t>не более 80 мл/ч,</a:t>
            </a:r>
          </a:p>
          <a:p>
            <a:pPr algn="ctr">
              <a:defRPr/>
            </a:pPr>
            <a:r>
              <a:rPr lang="ru-RU" sz="1600" b="1" dirty="0"/>
              <a:t> а оптимально – 40 мл/ч (до 1000 мл) </a:t>
            </a:r>
          </a:p>
          <a:p>
            <a:pPr algn="ctr">
              <a:defRPr/>
            </a:pPr>
            <a:r>
              <a:rPr lang="ru-RU" sz="1600" b="1" dirty="0"/>
              <a:t>при диурезе </a:t>
            </a:r>
            <a:r>
              <a:rPr lang="en-US" sz="1600" b="1" dirty="0"/>
              <a:t>&gt; </a:t>
            </a:r>
            <a:r>
              <a:rPr lang="ru-RU" sz="1600" b="1" dirty="0"/>
              <a:t>0,5 мл/кг/ч</a:t>
            </a: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1187623" y="1196752"/>
            <a:ext cx="6840759" cy="558760"/>
          </a:xfrm>
          <a:prstGeom prst="roundRect">
            <a:avLst>
              <a:gd name="adj" fmla="val 49079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FF"/>
                </a:solidFill>
              </a:rPr>
              <a:t>Срок и способ родоразрешения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D7D11-5470-4DE4-8A88-89530F896E98}" type="datetime11">
              <a:rPr lang="ru-RU" smtClean="0"/>
              <a:t>09:30:22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6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3251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640763" cy="2951163"/>
          </a:xfrm>
          <a:prstGeom prst="roundRect">
            <a:avLst>
              <a:gd name="adj" fmla="val 7509"/>
            </a:avLst>
          </a:prstGeo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превосходит бензодиазепины,  фенитоин </a:t>
            </a:r>
            <a:r>
              <a:rPr lang="ru-RU" sz="1200" smtClean="0"/>
              <a:t>(Duley L., Gulmezoglu A.M., 2003)</a:t>
            </a:r>
            <a:r>
              <a:rPr lang="ru-RU" sz="2000" smtClean="0"/>
              <a:t> </a:t>
            </a:r>
            <a:r>
              <a:rPr lang="ru-RU" sz="2000" b="1" smtClean="0"/>
              <a:t> и нимодипин </a:t>
            </a:r>
            <a:r>
              <a:rPr lang="ru-RU" sz="1200" smtClean="0"/>
              <a:t>(Belfort M.A., Anthony J.,2003)</a:t>
            </a:r>
            <a:r>
              <a:rPr lang="ru-RU" sz="1800" smtClean="0"/>
              <a:t> </a:t>
            </a:r>
            <a:r>
              <a:rPr lang="ru-RU" sz="2000" b="1" smtClean="0"/>
              <a:t>по эффективности профилактики эклампсии</a:t>
            </a:r>
            <a:endParaRPr lang="ru-RU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не увеличивает частоту операций кесарева сечения, кровотечений, инфекционных заболеваний и депрессии новорожденных </a:t>
            </a:r>
            <a:r>
              <a:rPr lang="ru-RU" sz="1200" smtClean="0"/>
              <a:t>(Livingston J.C.,2003)</a:t>
            </a:r>
            <a:endParaRPr lang="ru-RU" sz="1600" b="1" i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Снижает риск эклампсии на 58%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Препарат выбора при преэклампсии и эклампсии – </a:t>
            </a:r>
            <a:r>
              <a:rPr lang="ru-RU" sz="2800" b="1" dirty="0">
                <a:solidFill>
                  <a:srgbClr val="0000FF"/>
                </a:solidFill>
              </a:rPr>
              <a:t>магния сульфат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(уровень А) – </a:t>
            </a:r>
            <a:r>
              <a:rPr lang="ru-RU" sz="2800" b="1" dirty="0">
                <a:solidFill>
                  <a:srgbClr val="0000FF"/>
                </a:solidFill>
              </a:rPr>
              <a:t>противосудорожный препарат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755650" y="5084763"/>
            <a:ext cx="8064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000"/>
              <a:t>Meta-Analysis Azria E, Tsatsaris V, Goffinet F, Kayem G, Mignon A, Cabrol D.  Magnesium sulfate in obstetrics: current data. J Gynecol Obstet Biol Reprod (Paris). 2004 Oct;33(6 Pt 1):510-7. Review</a:t>
            </a:r>
          </a:p>
          <a:p>
            <a:pPr algn="r" eaLnBrk="1" hangingPunct="1">
              <a:lnSpc>
                <a:spcPct val="120000"/>
              </a:lnSpc>
            </a:pPr>
            <a:r>
              <a:rPr lang="ru-RU" sz="1000"/>
              <a:t>Chien PF, Khan KS, Arnott N.  Magnesium sulphate in the treatment of eclampsia and pre-eclampsia: an overview of the evidence from randomised trials. Br J Obstet Gynaecol. 1996 Nov;103(11):1085-91</a:t>
            </a:r>
          </a:p>
          <a:p>
            <a:pPr algn="r" eaLnBrk="1" hangingPunct="1"/>
            <a:r>
              <a:rPr lang="ru-RU" sz="1000"/>
              <a:t>Belfort MA, Anthony J, Saade GR, Allen JC Jr; Nimodipine Study Group.  A comparison of magnesium sulfate and nimodipine for the prevention of eclampsia. N Engl J Med. 2003 Jan 23;348(4):304-11. </a:t>
            </a:r>
          </a:p>
          <a:p>
            <a:pPr algn="r" eaLnBrk="1" hangingPunct="1"/>
            <a:r>
              <a:rPr lang="ru-RU"/>
              <a:t> </a:t>
            </a:r>
            <a:r>
              <a:rPr lang="ru-RU" sz="1000"/>
              <a:t>Tuffnell DJ, Shennan AH, Waugh JJ, Walker JJ. The management of severe pre-eclampsia/eclampsia. London (UK): Royal College of Obstetricians and Gynaecologists; 2006 Mar. 11 p. (Guideline; no. 10(A))..</a:t>
            </a:r>
          </a:p>
          <a:p>
            <a:pPr algn="r" eaLnBrk="1" hangingPunct="1">
              <a:lnSpc>
                <a:spcPct val="120000"/>
              </a:lnSpc>
            </a:pPr>
            <a:endParaRPr lang="ru-RU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podvitski9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328306" cy="386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107504" y="24745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Ограничительная стратегия инфузионной терапии!!!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385" y="875309"/>
            <a:ext cx="38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Только кристаллоиды!!!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40" y="60212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Исключение – </a:t>
            </a:r>
            <a:r>
              <a:rPr lang="en-US" sz="2400" b="1" dirty="0" smtClean="0">
                <a:solidFill>
                  <a:srgbClr val="FF0000"/>
                </a:solidFill>
              </a:rPr>
              <a:t>HELLP</a:t>
            </a:r>
            <a:r>
              <a:rPr lang="ru-RU" sz="2400" b="1" dirty="0" smtClean="0">
                <a:solidFill>
                  <a:srgbClr val="FF0000"/>
                </a:solidFill>
              </a:rPr>
              <a:t>-синдром после родоразрешения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7445F3-46F9-44F8-BF1A-C36FD385D12F}" type="datetime11">
              <a:rPr lang="ru-RU" smtClean="0"/>
              <a:t>09:30:16</a:t>
            </a:fld>
            <a:endParaRPr lang="ru-RU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16832"/>
            <a:ext cx="1368277" cy="18685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47664" y="1641926"/>
            <a:ext cx="7318821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«</a:t>
            </a:r>
            <a:r>
              <a:rPr lang="ru-RU" sz="2000" b="1" dirty="0"/>
              <a:t>смертельная опасность для матери и плода больше, когда мать не приходит в себя после судорог»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«первородящие  -  больше риск судорог чем </a:t>
            </a:r>
            <a:r>
              <a:rPr lang="ru-RU" sz="2000" b="1" dirty="0" err="1"/>
              <a:t>многорожавшие</a:t>
            </a:r>
            <a:r>
              <a:rPr lang="ru-RU" sz="2000" b="1" dirty="0"/>
              <a:t>» 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«судороги в течение беременности более опасны чем те, которые начинаются после </a:t>
            </a:r>
            <a:r>
              <a:rPr lang="ru-RU" sz="2000" b="1" dirty="0" err="1"/>
              <a:t>родоразрешения</a:t>
            </a:r>
            <a:r>
              <a:rPr lang="ru-RU" sz="2000" b="1" dirty="0"/>
              <a:t>»</a:t>
            </a:r>
          </a:p>
          <a:p>
            <a:pPr algn="r" eaLnBrk="1" hangingPunct="1"/>
            <a:endParaRPr lang="ru-RU" sz="2000" b="1" dirty="0" smtClean="0"/>
          </a:p>
          <a:p>
            <a:pPr algn="r" eaLnBrk="1" hangingPunct="1"/>
            <a:r>
              <a:rPr lang="ru-RU" sz="2000" b="1" dirty="0" err="1" smtClean="0"/>
              <a:t>Mauriceau</a:t>
            </a:r>
            <a:r>
              <a:rPr lang="ru-RU" sz="2000" b="1" dirty="0" smtClean="0"/>
              <a:t> </a:t>
            </a:r>
            <a:r>
              <a:rPr lang="ru-RU" sz="2000" b="1" dirty="0"/>
              <a:t>F. 1673.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8598" y="4725144"/>
            <a:ext cx="84978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«Нет ничего более трудного или более таинственного, чем этиология эклампсий в послеродовом периоде»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1" dirty="0" err="1"/>
              <a:t>Burns</a:t>
            </a:r>
            <a:r>
              <a:rPr lang="ru-RU" sz="2000" b="1" dirty="0"/>
              <a:t> J.,  1832</a:t>
            </a:r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8926" y="548680"/>
            <a:ext cx="704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Далеко ли мы ушли…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1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02580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ЦВД не коррелирует с ОЦК и ДЗЛА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Для измерения ЦВД можно использовать периферический доступ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Скорость инфузии в периферический катетер может достигать </a:t>
            </a:r>
            <a:r>
              <a:rPr lang="ru-RU" sz="2400" b="1" dirty="0" smtClean="0">
                <a:solidFill>
                  <a:srgbClr val="FF0000"/>
                </a:solidFill>
              </a:rPr>
              <a:t>18 л/ч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Катетеризация подключичной вены в неотложном порядке - только при невозможности катетеризировать периферические вены </a:t>
            </a:r>
            <a:r>
              <a:rPr lang="ru-RU" sz="2000" b="1" dirty="0" smtClean="0">
                <a:solidFill>
                  <a:srgbClr val="FF0000"/>
                </a:solidFill>
              </a:rPr>
              <a:t>(декомпенсированный шок, отсутствие ПВ)</a:t>
            </a:r>
            <a:endParaRPr lang="ru-RU" sz="1800" b="1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1" y="333375"/>
            <a:ext cx="4968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989"/>
            <a:ext cx="1489591" cy="14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Дата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6007" y="1052736"/>
            <a:ext cx="8669685" cy="3960440"/>
          </a:xfrm>
          <a:noFill/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/>
              <a:t>При вагинальных родах обязательно обезболивание  методом эпидуральной  аналгезии</a:t>
            </a:r>
            <a:r>
              <a:rPr lang="ru-RU" sz="1800" dirty="0" smtClean="0"/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(уровень А)</a:t>
            </a:r>
          </a:p>
          <a:p>
            <a:pPr algn="just" eaLnBrk="1" hangingPunct="1">
              <a:spcBef>
                <a:spcPts val="1200"/>
              </a:spcBef>
            </a:pPr>
            <a:endParaRPr lang="ru-RU" sz="1600" dirty="0" smtClean="0">
              <a:solidFill>
                <a:schemeClr val="accent2"/>
              </a:solidFill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/>
              <a:t>При операции кесарева сечения у женщин с умеренной преэклампсией методом выбора является </a:t>
            </a:r>
            <a:r>
              <a:rPr lang="ru-RU" sz="1800" b="1" dirty="0" err="1" smtClean="0">
                <a:solidFill>
                  <a:srgbClr val="0000FF"/>
                </a:solidFill>
              </a:rPr>
              <a:t>нейроаксиальная</a:t>
            </a:r>
            <a:r>
              <a:rPr lang="ru-RU" sz="1800" b="1" dirty="0" smtClean="0">
                <a:solidFill>
                  <a:srgbClr val="0000FF"/>
                </a:solidFill>
              </a:rPr>
              <a:t> (спинальная, эпидуральная) анестезия.</a:t>
            </a:r>
          </a:p>
          <a:p>
            <a:pPr algn="just" eaLnBrk="1" hangingPunct="1">
              <a:spcBef>
                <a:spcPts val="1200"/>
              </a:spcBef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Общая анестезия: </a:t>
            </a:r>
            <a:r>
              <a:rPr lang="ru-RU" sz="1800" b="1" dirty="0" smtClean="0"/>
              <a:t>препарат выбора при вводном наркозе: </a:t>
            </a:r>
            <a:r>
              <a:rPr lang="ru-RU" sz="1800" b="1" dirty="0" smtClean="0">
                <a:solidFill>
                  <a:srgbClr val="0000FF"/>
                </a:solidFill>
              </a:rPr>
              <a:t>тиопентал натрия 500-600 мг + </a:t>
            </a:r>
            <a:r>
              <a:rPr lang="ru-RU" sz="1800" b="1" dirty="0" err="1" smtClean="0">
                <a:solidFill>
                  <a:srgbClr val="0000FF"/>
                </a:solidFill>
              </a:rPr>
              <a:t>фентанил</a:t>
            </a:r>
            <a:r>
              <a:rPr lang="ru-RU" sz="1800" b="1" dirty="0" smtClean="0">
                <a:solidFill>
                  <a:srgbClr val="0000FF"/>
                </a:solidFill>
              </a:rPr>
              <a:t> 100 мкг</a:t>
            </a:r>
            <a:r>
              <a:rPr lang="ru-RU" sz="1800" b="1" dirty="0" smtClean="0"/>
              <a:t>  и комбинация с ингаляцией </a:t>
            </a:r>
            <a:r>
              <a:rPr lang="ru-RU" sz="1800" b="1" dirty="0" err="1" smtClean="0">
                <a:solidFill>
                  <a:srgbClr val="0000FF"/>
                </a:solidFill>
              </a:rPr>
              <a:t>изофлюрана</a:t>
            </a:r>
            <a:r>
              <a:rPr lang="ru-RU" sz="1800" b="1" dirty="0" smtClean="0">
                <a:solidFill>
                  <a:srgbClr val="0000FF"/>
                </a:solidFill>
              </a:rPr>
              <a:t> (</a:t>
            </a:r>
            <a:r>
              <a:rPr lang="ru-RU" sz="1800" b="1" dirty="0" err="1" smtClean="0">
                <a:solidFill>
                  <a:srgbClr val="0000FF"/>
                </a:solidFill>
              </a:rPr>
              <a:t>форан</a:t>
            </a:r>
            <a:r>
              <a:rPr lang="ru-RU" sz="1800" b="1" dirty="0" smtClean="0">
                <a:solidFill>
                  <a:srgbClr val="0000FF"/>
                </a:solidFill>
              </a:rPr>
              <a:t>)</a:t>
            </a:r>
            <a:r>
              <a:rPr lang="ru-RU" sz="1800" b="1" dirty="0" smtClean="0"/>
              <a:t> или</a:t>
            </a:r>
            <a:r>
              <a:rPr lang="ru-RU" sz="1800" b="1" dirty="0" smtClean="0">
                <a:solidFill>
                  <a:srgbClr val="0000FF"/>
                </a:solidFill>
              </a:rPr>
              <a:t> севофлюрана (</a:t>
            </a:r>
            <a:r>
              <a:rPr lang="ru-RU" sz="1800" b="1" dirty="0" err="1" smtClean="0">
                <a:solidFill>
                  <a:srgbClr val="0000FF"/>
                </a:solidFill>
              </a:rPr>
              <a:t>севоран</a:t>
            </a:r>
            <a:r>
              <a:rPr lang="ru-RU" sz="1800" b="1" dirty="0" smtClean="0">
                <a:solidFill>
                  <a:srgbClr val="0000FF"/>
                </a:solidFill>
              </a:rPr>
              <a:t>)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-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1,5 об%</a:t>
            </a:r>
            <a:r>
              <a:rPr lang="ru-RU" sz="1800" b="1" dirty="0" smtClean="0"/>
              <a:t> сразу после интубации трахеи еще до извлечения плода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700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4929" y="332656"/>
            <a:ext cx="8640763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Анестезия у женщин с тяжелой </a:t>
            </a:r>
            <a:r>
              <a:rPr lang="ru-RU" sz="2000" b="1" kern="0" dirty="0" err="1">
                <a:solidFill>
                  <a:srgbClr val="0000FF"/>
                </a:solidFill>
                <a:ea typeface="+mj-ea"/>
                <a:cs typeface="+mj-cs"/>
              </a:rPr>
              <a:t>преэклампсией</a:t>
            </a: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 и эклампсией</a:t>
            </a:r>
          </a:p>
        </p:txBody>
      </p:sp>
      <p:sp>
        <p:nvSpPr>
          <p:cNvPr id="64518" name="Прямоугольник 7"/>
          <p:cNvSpPr>
            <a:spLocks noChangeArrowheads="1"/>
          </p:cNvSpPr>
          <p:nvPr/>
        </p:nvSpPr>
        <p:spPr bwMode="auto">
          <a:xfrm>
            <a:off x="836910" y="522920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У женщин с эклампсией недопустима поверхностная анестезия до извлечения плода!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Дата 4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35975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После родоразрешения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65540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764704"/>
            <a:ext cx="8642350" cy="5184775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Обезболивание  (</a:t>
            </a:r>
            <a:r>
              <a:rPr lang="ru-RU" sz="2000" b="1" dirty="0" err="1" smtClean="0"/>
              <a:t>Нефопам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промедол</a:t>
            </a:r>
            <a:r>
              <a:rPr lang="ru-RU" sz="2000" b="1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err="1" smtClean="0"/>
              <a:t>Утеротоники</a:t>
            </a:r>
            <a:r>
              <a:rPr lang="ru-RU" sz="2000" dirty="0" smtClean="0"/>
              <a:t> (окситоцин) </a:t>
            </a:r>
            <a:r>
              <a:rPr lang="ru-RU" sz="2000" dirty="0" smtClean="0">
                <a:solidFill>
                  <a:srgbClr val="0A02A0"/>
                </a:solidFill>
              </a:rPr>
              <a:t>(уровень А) </a:t>
            </a:r>
            <a:r>
              <a:rPr lang="ru-RU" sz="2000" b="1" dirty="0" smtClean="0">
                <a:solidFill>
                  <a:srgbClr val="FF0000"/>
                </a:solidFill>
              </a:rPr>
              <a:t>Метилэргометрин противопоказан!!!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Антибактериальная терапия</a:t>
            </a:r>
            <a:endParaRPr lang="ru-RU" sz="2000" dirty="0" smtClean="0"/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Ранняя </a:t>
            </a:r>
            <a:r>
              <a:rPr lang="ru-RU" sz="2000" b="1" dirty="0" err="1" smtClean="0"/>
              <a:t>нутритивная</a:t>
            </a:r>
            <a:r>
              <a:rPr lang="ru-RU" sz="2000" b="1" dirty="0" smtClean="0"/>
              <a:t> поддержка</a:t>
            </a:r>
            <a:r>
              <a:rPr lang="ru-RU" sz="2000" dirty="0" smtClean="0"/>
              <a:t> – с первых часов после операции с отменой </a:t>
            </a:r>
            <a:r>
              <a:rPr lang="ru-RU" sz="2000" dirty="0" err="1" smtClean="0"/>
              <a:t>инфузионной</a:t>
            </a:r>
            <a:r>
              <a:rPr lang="ru-RU" sz="2000" dirty="0" smtClean="0"/>
              <a:t> терапии (</a:t>
            </a:r>
            <a:r>
              <a:rPr lang="ru-RU" sz="2000" dirty="0" err="1" smtClean="0"/>
              <a:t>Нутрикомп</a:t>
            </a:r>
            <a:r>
              <a:rPr lang="ru-RU" sz="2000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Магния сульфат 1-2 г/ч в/в не менее 48 ч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A02A0"/>
                </a:solidFill>
              </a:rPr>
              <a:t>(уровень А)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Гипотензивная терапия</a:t>
            </a:r>
            <a:r>
              <a:rPr lang="ru-RU" sz="2000" dirty="0" smtClean="0"/>
              <a:t> при АДдиаст </a:t>
            </a:r>
            <a:r>
              <a:rPr lang="en-US" sz="2000" dirty="0" smtClean="0"/>
              <a:t>&gt;</a:t>
            </a:r>
            <a:r>
              <a:rPr lang="ru-RU" sz="2000" dirty="0" smtClean="0"/>
              <a:t>90 мм рт.ст.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Тромбопрофилактика НМГ </a:t>
            </a:r>
            <a:r>
              <a:rPr lang="ru-RU" sz="2000" dirty="0" smtClean="0"/>
              <a:t>(</a:t>
            </a:r>
            <a:r>
              <a:rPr lang="ru-RU" sz="2000" dirty="0" err="1" smtClean="0"/>
              <a:t>Клексан</a:t>
            </a:r>
            <a:r>
              <a:rPr lang="ru-RU" sz="2000" dirty="0" smtClean="0"/>
              <a:t> 40 мг) </a:t>
            </a:r>
            <a:r>
              <a:rPr lang="ru-RU" sz="2000" dirty="0" smtClean="0">
                <a:solidFill>
                  <a:schemeClr val="accent2"/>
                </a:solidFill>
              </a:rPr>
              <a:t>(уровень В)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Инфузионная терапия</a:t>
            </a:r>
            <a:r>
              <a:rPr lang="ru-RU" sz="2000" dirty="0" smtClean="0"/>
              <a:t> проводится в зависимости от кровопотери в родах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Коррекция анемии</a:t>
            </a:r>
            <a:r>
              <a:rPr lang="ru-RU" sz="2000" dirty="0" smtClean="0"/>
              <a:t> (препараты железа - </a:t>
            </a:r>
            <a:r>
              <a:rPr lang="ru-RU" sz="2000" dirty="0" err="1" smtClean="0"/>
              <a:t>феринжект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22697"/>
            <a:ext cx="7632700" cy="5100637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298668"/>
              <a:gd name="adj6" fmla="val 12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07504" y="3284984"/>
            <a:ext cx="1224136" cy="288032"/>
          </a:xfrm>
          <a:prstGeom prst="borderCallout2">
            <a:avLst>
              <a:gd name="adj1" fmla="val -6072"/>
              <a:gd name="adj2" fmla="val 66134"/>
              <a:gd name="adj3" fmla="val -23056"/>
              <a:gd name="adj4" fmla="val 80336"/>
              <a:gd name="adj5" fmla="val -54071"/>
              <a:gd name="adj6" fmla="val 9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Эбрантил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981950" cy="5257800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298668"/>
              <a:gd name="adj6" fmla="val 12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196975"/>
            <a:ext cx="8680450" cy="5184775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345700"/>
              <a:gd name="adj6" fmla="val 98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8061325" cy="5321300"/>
          </a:xfrm>
        </p:spPr>
      </p:pic>
      <p:sp>
        <p:nvSpPr>
          <p:cNvPr id="9" name="Выноска 2 8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345700"/>
              <a:gd name="adj6" fmla="val 98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6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7588" name="Прямоугольник 7"/>
          <p:cNvSpPr>
            <a:spLocks noChangeArrowheads="1"/>
          </p:cNvSpPr>
          <p:nvPr/>
        </p:nvSpPr>
        <p:spPr bwMode="auto">
          <a:xfrm>
            <a:off x="359090" y="3573016"/>
            <a:ext cx="84248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Без эффективного устранения нарушений кровообращения ИВЛ не приведет к улучшению!!!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764704"/>
            <a:ext cx="7775909" cy="2290763"/>
          </a:xfrm>
          <a:prstGeom prst="roundRect">
            <a:avLst>
              <a:gd name="adj" fmla="val 15399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Показания к ИВЛ при преэклампсии и эклампсии: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Кома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Кровоизлияние в мозг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коагулопатическим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кровотечением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шоком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(геморрагическим, септическим)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Альвеолярный отёк легких.</a:t>
            </a:r>
          </a:p>
        </p:txBody>
      </p:sp>
      <p:pic>
        <p:nvPicPr>
          <p:cNvPr id="1026" name="Picture 2" descr="В больнице зафиксирована смерть находившегося на ИВЛ пациента Новости Саратова и области - Информационное агентство &quot;Взгляд-инф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39" y="4581128"/>
            <a:ext cx="3101563" cy="19307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2350" cy="8509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</a:rPr>
              <a:t>Интенсивная терапия тяжелой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000" b="1" dirty="0" smtClean="0">
                <a:solidFill>
                  <a:srgbClr val="0000FF"/>
                </a:solidFill>
              </a:rPr>
              <a:t> и эклампсии после операции на продленной ИВЛ:</a:t>
            </a:r>
            <a:endParaRPr lang="ru-RU" sz="1600" dirty="0" smtClean="0">
              <a:solidFill>
                <a:srgbClr val="0000FF"/>
              </a:solidFill>
            </a:endParaRPr>
          </a:p>
        </p:txBody>
      </p:sp>
      <p:sp>
        <p:nvSpPr>
          <p:cNvPr id="66564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8640763" cy="4679974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Режим вентиляции – </a:t>
            </a:r>
            <a:r>
              <a:rPr lang="en-US" sz="1800" b="1" dirty="0" smtClean="0"/>
              <a:t>CMV, SIMV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нормовентиляция</a:t>
            </a:r>
            <a:endParaRPr lang="ru-RU" sz="1800" b="1" dirty="0" smtClean="0"/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Уже в первые 6 ч – </a:t>
            </a:r>
            <a:r>
              <a:rPr lang="ru-RU" sz="2000" b="1" i="1" dirty="0" smtClean="0">
                <a:solidFill>
                  <a:srgbClr val="0000FF"/>
                </a:solidFill>
              </a:rPr>
              <a:t>полная отмена</a:t>
            </a:r>
            <a:r>
              <a:rPr lang="ru-RU" sz="2000" b="1" dirty="0" smtClean="0"/>
              <a:t> </a:t>
            </a:r>
            <a:r>
              <a:rPr lang="ru-RU" sz="1800" b="1" dirty="0" smtClean="0"/>
              <a:t>всех седативных препаратов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бензодиазепины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барабитураты</a:t>
            </a:r>
            <a:r>
              <a:rPr lang="ru-RU" sz="1600" b="1" dirty="0" smtClean="0"/>
              <a:t>, опиаты и др.)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миорелаксантов</a:t>
            </a:r>
            <a:r>
              <a:rPr lang="ru-RU" sz="1800" b="1" dirty="0" smtClean="0"/>
              <a:t> и оценка неврологического </a:t>
            </a:r>
            <a:r>
              <a:rPr lang="ru-RU" sz="1800" b="1" dirty="0" smtClean="0"/>
              <a:t>статуса.  </a:t>
            </a:r>
            <a:r>
              <a:rPr lang="ru-RU" sz="1800" b="1" dirty="0" smtClean="0">
                <a:solidFill>
                  <a:srgbClr val="FF0000"/>
                </a:solidFill>
              </a:rPr>
              <a:t>Препарат выбора для </a:t>
            </a:r>
            <a:r>
              <a:rPr lang="ru-RU" sz="1800" b="1" dirty="0" err="1" smtClean="0">
                <a:solidFill>
                  <a:srgbClr val="FF0000"/>
                </a:solidFill>
              </a:rPr>
              <a:t>седации</a:t>
            </a:r>
            <a:r>
              <a:rPr lang="ru-RU" sz="1800" b="1" dirty="0" smtClean="0">
                <a:solidFill>
                  <a:srgbClr val="FF0000"/>
                </a:solidFill>
              </a:rPr>
              <a:t> – </a:t>
            </a:r>
            <a:r>
              <a:rPr lang="ru-RU" sz="1800" b="1" dirty="0" err="1" smtClean="0">
                <a:solidFill>
                  <a:srgbClr val="FF0000"/>
                </a:solidFill>
              </a:rPr>
              <a:t>Дексдор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Противосудорожный эффект достигается насыщением магния сульфатом 1-2 г/ч в/в не менее 48 ч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после родов </a:t>
            </a:r>
            <a:r>
              <a:rPr lang="ru-RU" sz="1800" dirty="0" smtClean="0">
                <a:solidFill>
                  <a:srgbClr val="0A02A0"/>
                </a:solidFill>
              </a:rPr>
              <a:t>(уровень 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Ограничение инфузионной терапии вплоть до отмены на сутки (только </a:t>
            </a:r>
            <a:r>
              <a:rPr lang="ru-RU" sz="1800" b="1" dirty="0" err="1" smtClean="0"/>
              <a:t>нутритивная</a:t>
            </a:r>
            <a:r>
              <a:rPr lang="ru-RU" sz="1800" b="1" dirty="0" smtClean="0"/>
              <a:t> поддержка)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Если сознание не восстанавливается в течение суток после отмены всех седативных препаратов или появляется грубая очаговая неврологическая симптоматика – МРТ, КТ головного мозга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Даже </a:t>
            </a:r>
            <a:r>
              <a:rPr lang="ru-RU" sz="2800" b="1" i="1" u="sng" smtClean="0">
                <a:solidFill>
                  <a:srgbClr val="0000FF"/>
                </a:solidFill>
              </a:rPr>
              <a:t>не упоминаются</a:t>
            </a:r>
            <a:r>
              <a:rPr lang="ru-RU" sz="2800" b="1" smtClean="0">
                <a:solidFill>
                  <a:srgbClr val="0000FF"/>
                </a:solidFill>
              </a:rPr>
              <a:t> ни в одном из протоколов лечения тяжелой преэклампсии и эклампсии до родов: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844824"/>
            <a:ext cx="6264696" cy="4248497"/>
          </a:xfrm>
        </p:spPr>
        <p:txBody>
          <a:bodyPr/>
          <a:lstStyle/>
          <a:p>
            <a:pPr lvl="1" eaLnBrk="1" hangingPunct="1"/>
            <a:r>
              <a:rPr lang="ru-RU" sz="2000" b="1" dirty="0" smtClean="0"/>
              <a:t>Нейролептики (</a:t>
            </a:r>
            <a:r>
              <a:rPr lang="ru-RU" sz="2000" b="1" dirty="0" err="1" smtClean="0"/>
              <a:t>дроперидол</a:t>
            </a:r>
            <a:r>
              <a:rPr lang="ru-RU" sz="2000" b="1" dirty="0" smtClean="0"/>
              <a:t>)</a:t>
            </a:r>
          </a:p>
          <a:p>
            <a:pPr lvl="1" eaLnBrk="1" hangingPunct="1"/>
            <a:r>
              <a:rPr lang="ru-RU" sz="2000" b="1" dirty="0" smtClean="0"/>
              <a:t>ГОМК</a:t>
            </a:r>
          </a:p>
          <a:p>
            <a:pPr lvl="1" eaLnBrk="1" hangingPunct="1"/>
            <a:r>
              <a:rPr lang="ru-RU" sz="2000" b="1" dirty="0" smtClean="0"/>
              <a:t>Свежезамороженная плазма, альбумин</a:t>
            </a:r>
          </a:p>
          <a:p>
            <a:pPr lvl="1" eaLnBrk="1" hangingPunct="1"/>
            <a:r>
              <a:rPr lang="ru-RU" sz="2000" b="1" dirty="0" smtClean="0"/>
              <a:t>Дезагреганты</a:t>
            </a:r>
          </a:p>
          <a:p>
            <a:pPr lvl="1" eaLnBrk="1" hangingPunct="1"/>
            <a:r>
              <a:rPr lang="ru-RU" sz="2000" b="1" dirty="0" smtClean="0"/>
              <a:t>«Спазмолитики» </a:t>
            </a:r>
          </a:p>
          <a:p>
            <a:pPr lvl="1" eaLnBrk="1" hangingPunct="1"/>
            <a:r>
              <a:rPr lang="ru-RU" sz="2000" b="1" dirty="0" err="1" smtClean="0"/>
              <a:t>Ксантины</a:t>
            </a:r>
            <a:r>
              <a:rPr lang="ru-RU" sz="2000" b="1" dirty="0" smtClean="0"/>
              <a:t> (эуфиллин)</a:t>
            </a:r>
          </a:p>
          <a:p>
            <a:pPr lvl="1" eaLnBrk="1" hangingPunct="1"/>
            <a:r>
              <a:rPr lang="ru-RU" sz="2000" b="1" dirty="0" err="1" smtClean="0"/>
              <a:t>Глюкозо</a:t>
            </a:r>
            <a:r>
              <a:rPr lang="ru-RU" sz="2000" b="1" dirty="0" smtClean="0"/>
              <a:t>-новокаиновая смесь</a:t>
            </a:r>
          </a:p>
          <a:p>
            <a:pPr lvl="1" eaLnBrk="1" hangingPunct="1"/>
            <a:r>
              <a:rPr lang="ru-RU" sz="2000" b="1" dirty="0" smtClean="0"/>
              <a:t>Синтетические коллоиды</a:t>
            </a:r>
          </a:p>
          <a:p>
            <a:pPr lvl="1" eaLnBrk="1" hangingPunct="1"/>
            <a:r>
              <a:rPr lang="ru-RU" sz="2000" b="1" dirty="0" smtClean="0"/>
              <a:t>Диуретики</a:t>
            </a:r>
          </a:p>
          <a:p>
            <a:pPr lvl="1" eaLnBrk="1" hangingPunct="1"/>
            <a:r>
              <a:rPr lang="ru-RU" sz="2000" b="1" dirty="0" smtClean="0"/>
              <a:t>Наркотические аналгетики</a:t>
            </a:r>
          </a:p>
          <a:p>
            <a:pPr lvl="1" eaLnBrk="1" hangingPunct="1"/>
            <a:r>
              <a:rPr lang="ru-RU" sz="2000" b="1" dirty="0" err="1" smtClean="0"/>
              <a:t>Плазмаферез</a:t>
            </a:r>
            <a:r>
              <a:rPr lang="ru-RU" sz="2000" b="1" dirty="0"/>
              <a:t>, ультрафильтрация</a:t>
            </a:r>
          </a:p>
          <a:p>
            <a:pPr lvl="1" eaLnBrk="1" hangingPunct="1"/>
            <a:endParaRPr lang="ru-RU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2368861" cy="15841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39"/>
            <a:ext cx="1584176" cy="22826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43994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Wilhelm Karl </a:t>
            </a:r>
            <a:r>
              <a:rPr lang="en-US" b="1" dirty="0" err="1"/>
              <a:t>Zangemeister</a:t>
            </a:r>
            <a:r>
              <a:rPr lang="en-US" dirty="0"/>
              <a:t> </a:t>
            </a:r>
            <a:endParaRPr lang="ru-RU" dirty="0" smtClean="0"/>
          </a:p>
          <a:p>
            <a:pPr algn="ctr"/>
            <a:r>
              <a:rPr lang="en-US" dirty="0" smtClean="0"/>
              <a:t>(1871</a:t>
            </a:r>
            <a:r>
              <a:rPr lang="en-US" dirty="0"/>
              <a:t> </a:t>
            </a:r>
            <a:r>
              <a:rPr lang="ru-RU" dirty="0" smtClean="0"/>
              <a:t>-</a:t>
            </a:r>
            <a:r>
              <a:rPr lang="en-US" dirty="0" smtClean="0"/>
              <a:t>1930</a:t>
            </a:r>
            <a:r>
              <a:rPr lang="en-US" dirty="0"/>
              <a:t> 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90872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000" b="1" dirty="0" smtClean="0">
                <a:solidFill>
                  <a:srgbClr val="3333FF"/>
                </a:solidFill>
              </a:rPr>
              <a:t>W. </a:t>
            </a:r>
            <a:r>
              <a:rPr lang="en-US" sz="2000" b="1" dirty="0" err="1">
                <a:solidFill>
                  <a:srgbClr val="3333FF"/>
                </a:solidFill>
              </a:rPr>
              <a:t>Zangemeister</a:t>
            </a:r>
            <a:r>
              <a:rPr lang="en-US" sz="2000" b="1" dirty="0">
                <a:solidFill>
                  <a:srgbClr val="3333FF"/>
                </a:solidFill>
              </a:rPr>
              <a:t>: </a:t>
            </a:r>
            <a:r>
              <a:rPr lang="en-US" sz="2000" b="1" i="1" dirty="0">
                <a:solidFill>
                  <a:srgbClr val="3333FF"/>
                </a:solidFill>
              </a:rPr>
              <a:t>Die </a:t>
            </a:r>
            <a:r>
              <a:rPr lang="en-US" sz="2000" b="1" i="1" dirty="0" err="1">
                <a:solidFill>
                  <a:srgbClr val="3333FF"/>
                </a:solidFill>
              </a:rPr>
              <a:t>Lehre</a:t>
            </a:r>
            <a:r>
              <a:rPr lang="en-US" sz="2000" b="1" i="1" dirty="0">
                <a:solidFill>
                  <a:srgbClr val="3333FF"/>
                </a:solidFill>
              </a:rPr>
              <a:t> von der </a:t>
            </a:r>
            <a:r>
              <a:rPr lang="en-US" sz="2000" b="1" i="1" dirty="0" err="1">
                <a:solidFill>
                  <a:srgbClr val="3333FF"/>
                </a:solidFill>
              </a:rPr>
              <a:t>Eklampsie</a:t>
            </a:r>
            <a:r>
              <a:rPr lang="en-US" sz="2000" b="1" i="1" dirty="0">
                <a:solidFill>
                  <a:srgbClr val="3333FF"/>
                </a:solidFill>
              </a:rPr>
              <a:t>.</a:t>
            </a:r>
            <a:r>
              <a:rPr lang="en-US" sz="2000" b="1" dirty="0">
                <a:solidFill>
                  <a:srgbClr val="3333FF"/>
                </a:solidFill>
              </a:rPr>
              <a:t> </a:t>
            </a:r>
            <a:r>
              <a:rPr lang="ru-RU" sz="2000" b="1" dirty="0">
                <a:solidFill>
                  <a:srgbClr val="3333FF"/>
                </a:solidFill>
              </a:rPr>
              <a:t>S. </a:t>
            </a:r>
            <a:r>
              <a:rPr lang="ru-RU" sz="2000" b="1" dirty="0" err="1">
                <a:solidFill>
                  <a:srgbClr val="3333FF"/>
                </a:solidFill>
              </a:rPr>
              <a:t>Hirzel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dirty="0" err="1">
                <a:solidFill>
                  <a:srgbClr val="3333FF"/>
                </a:solidFill>
              </a:rPr>
              <a:t>Verlag</a:t>
            </a:r>
            <a:r>
              <a:rPr lang="ru-RU" sz="2000" b="1" dirty="0">
                <a:solidFill>
                  <a:srgbClr val="3333FF"/>
                </a:solidFill>
              </a:rPr>
              <a:t>, 1926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0828" y="3063809"/>
            <a:ext cx="62716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Триада </a:t>
            </a:r>
            <a:r>
              <a:rPr lang="ru-RU" sz="2800" b="1" dirty="0" err="1" smtClean="0"/>
              <a:t>Цангемейстера</a:t>
            </a:r>
            <a:r>
              <a:rPr lang="ru-RU" sz="2800" b="1" dirty="0" smtClean="0"/>
              <a:t>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Артериальная гипертензия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Отеки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Протеинурия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9582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7455"/>
            <a:ext cx="8229600" cy="599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Не рекомендуется: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3411058"/>
          </a:xfrm>
        </p:spPr>
        <p:txBody>
          <a:bodyPr/>
          <a:lstStyle/>
          <a:p>
            <a:r>
              <a:rPr lang="ru-RU" sz="2400" b="1" dirty="0" smtClean="0"/>
              <a:t>Ограничение активности (домашний) режим</a:t>
            </a:r>
          </a:p>
          <a:p>
            <a:r>
              <a:rPr lang="ru-RU" sz="2400" b="1" dirty="0" smtClean="0"/>
              <a:t>Постельный режим</a:t>
            </a:r>
          </a:p>
          <a:p>
            <a:r>
              <a:rPr lang="ru-RU" sz="2400" b="1" dirty="0" smtClean="0"/>
              <a:t>Ограничение соли</a:t>
            </a:r>
          </a:p>
          <a:p>
            <a:r>
              <a:rPr lang="ru-RU" sz="2400" b="1" dirty="0" smtClean="0"/>
              <a:t>Рутинный прием кальция (только при дефиците)</a:t>
            </a:r>
          </a:p>
          <a:p>
            <a:r>
              <a:rPr lang="ru-RU" sz="2400" b="1" dirty="0" smtClean="0"/>
              <a:t>Прием магния, цинка</a:t>
            </a:r>
          </a:p>
          <a:p>
            <a:r>
              <a:rPr lang="ru-RU" sz="2400" b="1" dirty="0" smtClean="0"/>
              <a:t>Витамины </a:t>
            </a:r>
            <a:r>
              <a:rPr lang="en-US" sz="2400" b="1" dirty="0" smtClean="0"/>
              <a:t>D</a:t>
            </a:r>
            <a:r>
              <a:rPr lang="ru-RU" sz="2400" b="1" dirty="0" smtClean="0"/>
              <a:t>, Е, С</a:t>
            </a:r>
          </a:p>
          <a:p>
            <a:r>
              <a:rPr lang="ru-RU" sz="2400" b="1" dirty="0" smtClean="0"/>
              <a:t>Диуретики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24136" cy="17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4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Благодарю за внимание!</a:t>
            </a:r>
          </a:p>
        </p:txBody>
      </p:sp>
      <p:sp>
        <p:nvSpPr>
          <p:cNvPr id="7065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496300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A02A0"/>
                </a:solidFill>
              </a:rPr>
              <a:t>E-mail</a:t>
            </a:r>
            <a:r>
              <a:rPr lang="ru-RU" sz="2400" b="1" dirty="0">
                <a:solidFill>
                  <a:srgbClr val="0A02A0"/>
                </a:solidFill>
              </a:rPr>
              <a:t>:</a:t>
            </a:r>
            <a:r>
              <a:rPr lang="en-US" sz="2400" b="1" dirty="0">
                <a:solidFill>
                  <a:srgbClr val="0A02A0"/>
                </a:solidFill>
              </a:rPr>
              <a:t> </a:t>
            </a:r>
            <a:r>
              <a:rPr lang="en-US" sz="2400" b="1" dirty="0" err="1">
                <a:solidFill>
                  <a:srgbClr val="0A02A0"/>
                </a:solidFill>
                <a:hlinkClick r:id="rId2"/>
              </a:rPr>
              <a:t>kulikov</a:t>
            </a:r>
            <a:r>
              <a:rPr lang="ru-RU" sz="2400" b="1" dirty="0">
                <a:solidFill>
                  <a:srgbClr val="0A02A0"/>
                </a:solidFill>
                <a:hlinkClick r:id="rId2"/>
              </a:rPr>
              <a:t>1905</a:t>
            </a:r>
            <a:r>
              <a:rPr lang="en-US" sz="2400" b="1" dirty="0">
                <a:solidFill>
                  <a:srgbClr val="0A02A0"/>
                </a:solidFill>
                <a:hlinkClick r:id="rId2"/>
              </a:rPr>
              <a:t>@yandex.ru</a:t>
            </a:r>
            <a:endParaRPr lang="ru-RU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0A02A0"/>
                </a:solidFill>
              </a:rPr>
              <a:t>Телефон: 89122471023</a:t>
            </a:r>
          </a:p>
        </p:txBody>
      </p:sp>
      <p:pic>
        <p:nvPicPr>
          <p:cNvPr id="706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22701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A3ED70-F37D-4B79-A6E3-A14ADBE339A7}" type="datetime11">
              <a:rPr lang="ru-RU" smtClean="0"/>
              <a:t>09:30:16</a:t>
            </a:fld>
            <a:endParaRPr lang="ru-RU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78704" y="3726381"/>
            <a:ext cx="27729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Национальное руководство «Интенсивная терапия», 2008</a:t>
            </a:r>
          </a:p>
        </p:txBody>
      </p:sp>
      <p:pic>
        <p:nvPicPr>
          <p:cNvPr id="16388" name="Picture 6" descr="http://img-fotki.yandex.ru/get/3811/statuspraesens.3/0_27fa6_41cbb2e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63" y="1699706"/>
            <a:ext cx="1726385" cy="21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ntensivnaya_terapiya_Nacionalnoe_rukovodstvo_tom_1_(booksmed.ru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4" y="4485831"/>
            <a:ext cx="1676584" cy="21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0983" y="941022"/>
            <a:ext cx="2155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«</a:t>
            </a:r>
            <a:r>
              <a:rPr lang="en-US" sz="1400" b="1" dirty="0">
                <a:latin typeface="+mn-lt"/>
              </a:rPr>
              <a:t>Status </a:t>
            </a:r>
            <a:r>
              <a:rPr lang="en-US" sz="1400" b="1" dirty="0" err="1">
                <a:latin typeface="+mn-lt"/>
              </a:rPr>
              <a:t>Praesens</a:t>
            </a:r>
            <a:r>
              <a:rPr lang="ru-RU" sz="1400" b="1" dirty="0">
                <a:latin typeface="+mn-lt"/>
              </a:rPr>
              <a:t>» №</a:t>
            </a:r>
            <a:r>
              <a:rPr lang="en-US" sz="1400" b="1" dirty="0">
                <a:latin typeface="+mn-lt"/>
              </a:rPr>
              <a:t> 2</a:t>
            </a:r>
            <a:r>
              <a:rPr lang="ru-RU" sz="1400" b="1" dirty="0">
                <a:latin typeface="+mn-lt"/>
              </a:rPr>
              <a:t>, 20</a:t>
            </a:r>
            <a:r>
              <a:rPr lang="en-US" sz="1400" b="1" dirty="0">
                <a:latin typeface="+mn-lt"/>
              </a:rPr>
              <a:t>10</a:t>
            </a:r>
            <a:endParaRPr lang="ru-RU" sz="1400" b="1" dirty="0">
              <a:latin typeface="+mn-lt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12775" y="183862"/>
            <a:ext cx="777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FF0000"/>
                </a:solidFill>
              </a:rPr>
              <a:t>Тяжелая преэклампсия и эклампсия</a:t>
            </a:r>
          </a:p>
        </p:txBody>
      </p:sp>
      <p:pic>
        <p:nvPicPr>
          <p:cNvPr id="1026" name="Picture 2" descr="http://www.char.ru/books/6067775_Intensivnaya_terapiya_Kratkoe_izdanie_Nacionalnoe_rukovodst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7279"/>
            <a:ext cx="1375697" cy="20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833300"/>
            <a:ext cx="2898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/>
              <a:t>Национальное </a:t>
            </a:r>
            <a:r>
              <a:rPr lang="ru-RU" sz="1400" b="1" dirty="0" smtClean="0"/>
              <a:t>руководство. Краткое издание </a:t>
            </a:r>
            <a:r>
              <a:rPr lang="ru-RU" sz="1400" b="1" dirty="0"/>
              <a:t>«Интенсивная терапия», </a:t>
            </a:r>
            <a:r>
              <a:rPr lang="ru-RU" sz="1400" b="1" dirty="0" smtClean="0"/>
              <a:t>2012</a:t>
            </a:r>
            <a:endParaRPr lang="ru-RU" sz="1400" b="1" dirty="0"/>
          </a:p>
        </p:txBody>
      </p:sp>
      <p:pic>
        <p:nvPicPr>
          <p:cNvPr id="10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67" y="4507625"/>
            <a:ext cx="1593054" cy="22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5816" y="3984405"/>
            <a:ext cx="3809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</a:t>
            </a:r>
            <a:r>
              <a:rPr lang="ru-RU" sz="1400" b="1" dirty="0" smtClean="0">
                <a:latin typeface="+mn-lt"/>
              </a:rPr>
              <a:t>«Анестезиология и реаниматология» </a:t>
            </a:r>
            <a:r>
              <a:rPr lang="ru-RU" sz="1400" b="1" dirty="0">
                <a:latin typeface="+mn-lt"/>
              </a:rPr>
              <a:t>№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5, </a:t>
            </a:r>
            <a:r>
              <a:rPr lang="ru-RU" sz="1400" b="1" dirty="0">
                <a:latin typeface="+mn-lt"/>
              </a:rPr>
              <a:t>20</a:t>
            </a:r>
            <a:r>
              <a:rPr lang="en-US" sz="1400" b="1" dirty="0" smtClean="0">
                <a:latin typeface="+mn-lt"/>
              </a:rPr>
              <a:t>1</a:t>
            </a:r>
            <a:r>
              <a:rPr lang="ru-RU" sz="1400" b="1" dirty="0" smtClean="0">
                <a:latin typeface="+mn-lt"/>
              </a:rPr>
              <a:t>3</a:t>
            </a:r>
            <a:endParaRPr lang="ru-RU" sz="1400" b="1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52120" y="4653136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latin typeface="+mn-lt"/>
              </a:rPr>
              <a:t>Сайт Федерации анестезиологов-реаниматологов России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www.far.org.ru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Picture 2" descr="http://medkniga.com/xcart/image.php?type=T&amp;id=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8" y="988671"/>
            <a:ext cx="1896670" cy="26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8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475656" y="1916833"/>
            <a:ext cx="6336704" cy="72008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44244" y="1880829"/>
            <a:ext cx="0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16200000">
            <a:off x="2157101" y="-596172"/>
            <a:ext cx="288032" cy="424321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5556" y="20922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66988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 нед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633" y="53886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Хроническая гипертензия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660" y="361677"/>
            <a:ext cx="351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Гестационная  гипертензия </a:t>
            </a:r>
            <a:r>
              <a:rPr lang="ru-RU" sz="1200" b="1" dirty="0" smtClean="0">
                <a:solidFill>
                  <a:srgbClr val="0000FF"/>
                </a:solidFill>
              </a:rPr>
              <a:t>(Артериальная гипертензия впервые без других симптомов)</a:t>
            </a:r>
          </a:p>
          <a:p>
            <a:pPr algn="ctr"/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5899176" y="-62916"/>
            <a:ext cx="288032" cy="317670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5883116" y="1578824"/>
            <a:ext cx="288032" cy="320882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93686" y="3359101"/>
            <a:ext cx="3666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Преэклампсия                      </a:t>
            </a:r>
            <a:r>
              <a:rPr lang="ru-RU" sz="1200" b="1" dirty="0" smtClean="0"/>
              <a:t>(Артериальная гипертензия + протеинурия)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428322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Средней тяжести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9712" y="4283222"/>
            <a:ext cx="13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Тяжелая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43192" y="4761345"/>
            <a:ext cx="122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Эклампсия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5671" y="4759021"/>
            <a:ext cx="149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HELLP</a:t>
            </a:r>
            <a:r>
              <a:rPr lang="ru-RU" sz="1400" b="1" dirty="0" smtClean="0">
                <a:solidFill>
                  <a:srgbClr val="FF0000"/>
                </a:solidFill>
              </a:rPr>
              <a:t>-синдром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3461" y="5255622"/>
            <a:ext cx="142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Другие осложнения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902649" y="3913099"/>
            <a:ext cx="0" cy="3701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68924" y="3880437"/>
            <a:ext cx="0" cy="370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20272" y="4591000"/>
            <a:ext cx="0" cy="225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62178" y="4590999"/>
            <a:ext cx="0" cy="225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333293" y="4570199"/>
            <a:ext cx="9872" cy="685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19927" y="4283222"/>
            <a:ext cx="2826731" cy="169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" y="4570200"/>
            <a:ext cx="975614" cy="12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3682" y="584312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ACOG,</a:t>
            </a:r>
            <a:r>
              <a:rPr lang="ru-RU" sz="1100" b="1" dirty="0" smtClean="0"/>
              <a:t> 2013</a:t>
            </a:r>
            <a:endParaRPr lang="ru-RU" sz="1100" b="1" dirty="0"/>
          </a:p>
        </p:txBody>
      </p:sp>
      <p:cxnSp>
        <p:nvCxnSpPr>
          <p:cNvPr id="1025" name="Прямая со стрелкой 1024"/>
          <p:cNvCxnSpPr/>
          <p:nvPr/>
        </p:nvCxnSpPr>
        <p:spPr>
          <a:xfrm>
            <a:off x="2886021" y="1268760"/>
            <a:ext cx="2910115" cy="20903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96136" y="1340768"/>
            <a:ext cx="72008" cy="20183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3" y="6237312"/>
            <a:ext cx="1608248" cy="4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3" y="5652347"/>
            <a:ext cx="1801049" cy="4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" y="3064345"/>
            <a:ext cx="975614" cy="13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33873"/>
            <a:ext cx="1368152" cy="4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8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6197">
            <a:off x="577094" y="703518"/>
            <a:ext cx="6111937" cy="42274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5345104"/>
            <a:ext cx="2520280" cy="904013"/>
          </a:xfrm>
          <a:prstGeom prst="wedgeRoundRectCallout">
            <a:avLst>
              <a:gd name="adj1" fmla="val 80010"/>
              <a:gd name="adj2" fmla="val -14279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Срок беременности более 20 </a:t>
            </a:r>
            <a:r>
              <a:rPr lang="ru-RU" sz="2000" b="1" dirty="0" err="1" smtClean="0">
                <a:solidFill>
                  <a:schemeClr val="tx1"/>
                </a:solidFill>
              </a:rPr>
              <a:t>нед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73075" y="5402754"/>
            <a:ext cx="2681941" cy="843810"/>
          </a:xfrm>
          <a:prstGeom prst="wedgeRoundRectCallout">
            <a:avLst>
              <a:gd name="adj1" fmla="val 12427"/>
              <a:gd name="adj2" fmla="val -14583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Артериальная гипертензия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46038" y="5561129"/>
            <a:ext cx="2393925" cy="687988"/>
          </a:xfrm>
          <a:prstGeom prst="wedgeRoundRectCallout">
            <a:avLst>
              <a:gd name="adj1" fmla="val -59902"/>
              <a:gd name="adj2" fmla="val -19830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Протеинурия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7576160" y="4329684"/>
            <a:ext cx="1476164" cy="725351"/>
          </a:xfrm>
          <a:prstGeom prst="wedgeEllipseCallout">
            <a:avLst>
              <a:gd name="adj1" fmla="val -142854"/>
              <a:gd name="adj2" fmla="val -456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03100"/>
            <a:ext cx="769508" cy="5232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3823001"/>
            <a:ext cx="2896355" cy="649188"/>
          </a:xfrm>
          <a:prstGeom prst="roundRect">
            <a:avLst>
              <a:gd name="adj" fmla="val 50000"/>
            </a:avLst>
          </a:prstGeom>
          <a:solidFill>
            <a:srgbClr val="FFFFCC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Преэклампсия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606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Факторы риска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633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8497888" cy="720725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Критерии артериальной гипертензии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во время беременности</a:t>
            </a:r>
            <a:r>
              <a:rPr lang="ru-RU" sz="2400" b="1" dirty="0" smtClean="0">
                <a:solidFill>
                  <a:srgbClr val="0A02A0"/>
                </a:solidFill>
              </a:rPr>
              <a:t/>
            </a:r>
            <a:br>
              <a:rPr lang="ru-RU" sz="2400" b="1" dirty="0" smtClean="0">
                <a:solidFill>
                  <a:srgbClr val="0A02A0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</a:rPr>
              <a:t>Joint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National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Committee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Detection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Evaluation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and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Treatment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of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High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Blood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Pressure</a:t>
            </a:r>
            <a:r>
              <a:rPr lang="ru-RU" sz="1100" dirty="0" smtClean="0">
                <a:solidFill>
                  <a:schemeClr val="tx1"/>
                </a:solidFill>
              </a:rPr>
              <a:t> ACOG-</a:t>
            </a:r>
            <a:r>
              <a:rPr lang="ru-RU" sz="1100" dirty="0" err="1" smtClean="0">
                <a:solidFill>
                  <a:schemeClr val="tx1"/>
                </a:solidFill>
              </a:rPr>
              <a:t>American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College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of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Obstetricians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and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Gynecologists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628800"/>
            <a:ext cx="8640762" cy="3513773"/>
          </a:xfrm>
          <a:prstGeom prst="roundRect">
            <a:avLst>
              <a:gd name="adj" fmla="val 44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Повышение систолического </a:t>
            </a:r>
            <a:r>
              <a:rPr lang="ru-RU" b="1" kern="0" dirty="0" smtClean="0">
                <a:solidFill>
                  <a:srgbClr val="000000"/>
                </a:solidFill>
              </a:rPr>
              <a:t>АД на </a:t>
            </a:r>
            <a:r>
              <a:rPr lang="ru-RU" sz="2000" b="1" kern="0" dirty="0">
                <a:solidFill>
                  <a:srgbClr val="3333FF"/>
                </a:solidFill>
              </a:rPr>
              <a:t>30 мм рт. ст.</a:t>
            </a:r>
            <a:r>
              <a:rPr lang="ru-RU" b="1" kern="0" dirty="0">
                <a:solidFill>
                  <a:srgbClr val="000000"/>
                </a:solidFill>
              </a:rPr>
              <a:t> по сравнению  с его средней величиной, зарегистрированной до 20 недели беременности.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Повышение диастолического </a:t>
            </a:r>
            <a:r>
              <a:rPr lang="ru-RU" b="1" kern="0" dirty="0" smtClean="0">
                <a:solidFill>
                  <a:srgbClr val="000000"/>
                </a:solidFill>
              </a:rPr>
              <a:t>АД на </a:t>
            </a:r>
            <a:r>
              <a:rPr lang="ru-RU" sz="2000" b="1" kern="0" dirty="0">
                <a:solidFill>
                  <a:srgbClr val="3333FF"/>
                </a:solidFill>
              </a:rPr>
              <a:t>15 мм рт.ст.</a:t>
            </a:r>
            <a:r>
              <a:rPr lang="ru-RU" b="1" kern="0" dirty="0">
                <a:solidFill>
                  <a:srgbClr val="000000"/>
                </a:solidFill>
              </a:rPr>
              <a:t> по сравнению с его средней величиной, зарегистрированной до 20 недели беременности.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Если основные показатели </a:t>
            </a:r>
            <a:r>
              <a:rPr lang="ru-RU" b="1" kern="0" dirty="0" smtClean="0">
                <a:solidFill>
                  <a:srgbClr val="000000"/>
                </a:solidFill>
              </a:rPr>
              <a:t>АД до </a:t>
            </a:r>
            <a:r>
              <a:rPr lang="ru-RU" b="1" kern="0" dirty="0">
                <a:solidFill>
                  <a:srgbClr val="000000"/>
                </a:solidFill>
              </a:rPr>
              <a:t>20 недели беременности не были известны, регистрация величины </a:t>
            </a:r>
            <a:r>
              <a:rPr lang="ru-RU" sz="2000" b="1" kern="0" dirty="0">
                <a:solidFill>
                  <a:srgbClr val="3333FF"/>
                </a:solidFill>
              </a:rPr>
              <a:t>140/90 мм рт.ст.</a:t>
            </a:r>
            <a:r>
              <a:rPr lang="ru-RU" b="1" kern="0" dirty="0">
                <a:solidFill>
                  <a:srgbClr val="000000"/>
                </a:solidFill>
              </a:rPr>
              <a:t> и выше является достаточной для соответствия критерию артериальной гипертензии. </a:t>
            </a:r>
            <a:endParaRPr lang="ru-RU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4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90154</TotalTime>
  <Words>2388</Words>
  <Application>Microsoft Office PowerPoint</Application>
  <PresentationFormat>Экран (4:3)</PresentationFormat>
  <Paragraphs>401</Paragraphs>
  <Slides>51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Оформление по умолчанию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артериальной гипертензии  во время беременности (Joint National Committee on Detection, Evaluation and Treatment of High Blood Pressure ACOG-American College of Obstetricians and Gynecologists  </vt:lpstr>
      <vt:lpstr>Классификация АД у беременных по NHBPEP  </vt:lpstr>
      <vt:lpstr>Классификация преэклампсии</vt:lpstr>
      <vt:lpstr>Преэклампсия и эклампсия в МКБ 10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преэклампсии на животных</vt:lpstr>
      <vt:lpstr>Презентация PowerPoint</vt:lpstr>
      <vt:lpstr>Профилактика преэклампсии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тяжести преэклампсии</vt:lpstr>
      <vt:lpstr>Критерии тяжести преэклампсии</vt:lpstr>
      <vt:lpstr>Определение эклампсии</vt:lpstr>
      <vt:lpstr>Главные предикторы</vt:lpstr>
      <vt:lpstr>Презентация PowerPoint</vt:lpstr>
      <vt:lpstr>Дифференциальная диагностика судорог</vt:lpstr>
      <vt:lpstr>Презентация PowerPoint</vt:lpstr>
      <vt:lpstr>HELLP-синдром</vt:lpstr>
      <vt:lpstr>Классификация HELLP-синдрома</vt:lpstr>
      <vt:lpstr>Casillas J.,  Amendola  А.,  Gascue А. Imaging of Nontraumatic  Hemorrhagic Hepatic Lesions Radiographics. 2000;20:367-378 </vt:lpstr>
      <vt:lpstr>Варианты поражения печени при преэклампсии</vt:lpstr>
      <vt:lpstr>Основные направления лечения тяжелой преэклампсии и эклампсии</vt:lpstr>
      <vt:lpstr>Интенсивная терапия тяжелой преэклампсии и 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родоразрешения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Интенсивная терапия тяжелой  преэклампсии и эклампсии после операции на продленной ИВЛ:</vt:lpstr>
      <vt:lpstr>Даже не упоминаются ни в одном из протоколов лечения тяжелой преэклампсии и эклампсии до родов:</vt:lpstr>
      <vt:lpstr>Не рекомендуется:</vt:lpstr>
      <vt:lpstr>Благодарю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482</cp:revision>
  <dcterms:created xsi:type="dcterms:W3CDTF">2009-11-17T05:04:55Z</dcterms:created>
  <dcterms:modified xsi:type="dcterms:W3CDTF">2015-02-05T04:46:34Z</dcterms:modified>
</cp:coreProperties>
</file>