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577" r:id="rId2"/>
    <p:sldId id="601" r:id="rId3"/>
    <p:sldId id="579" r:id="rId4"/>
    <p:sldId id="580" r:id="rId5"/>
    <p:sldId id="617" r:id="rId6"/>
    <p:sldId id="618" r:id="rId7"/>
    <p:sldId id="581" r:id="rId8"/>
    <p:sldId id="587" r:id="rId9"/>
    <p:sldId id="560" r:id="rId10"/>
    <p:sldId id="557" r:id="rId11"/>
    <p:sldId id="600" r:id="rId12"/>
    <p:sldId id="494" r:id="rId13"/>
    <p:sldId id="495" r:id="rId14"/>
    <p:sldId id="559" r:id="rId15"/>
    <p:sldId id="613" r:id="rId16"/>
    <p:sldId id="558" r:id="rId17"/>
    <p:sldId id="571" r:id="rId18"/>
    <p:sldId id="561" r:id="rId19"/>
    <p:sldId id="570" r:id="rId20"/>
    <p:sldId id="556" r:id="rId21"/>
    <p:sldId id="597" r:id="rId22"/>
    <p:sldId id="595" r:id="rId23"/>
    <p:sldId id="596" r:id="rId24"/>
    <p:sldId id="614" r:id="rId25"/>
    <p:sldId id="612" r:id="rId26"/>
    <p:sldId id="379" r:id="rId27"/>
    <p:sldId id="575" r:id="rId28"/>
    <p:sldId id="583" r:id="rId29"/>
    <p:sldId id="611" r:id="rId30"/>
    <p:sldId id="374" r:id="rId31"/>
    <p:sldId id="598" r:id="rId32"/>
    <p:sldId id="565" r:id="rId33"/>
    <p:sldId id="508" r:id="rId34"/>
    <p:sldId id="509" r:id="rId35"/>
    <p:sldId id="510" r:id="rId36"/>
    <p:sldId id="522" r:id="rId37"/>
    <p:sldId id="548" r:id="rId38"/>
    <p:sldId id="549" r:id="rId39"/>
    <p:sldId id="593" r:id="rId40"/>
    <p:sldId id="550" r:id="rId41"/>
    <p:sldId id="502" r:id="rId42"/>
    <p:sldId id="582" r:id="rId43"/>
    <p:sldId id="541" r:id="rId44"/>
    <p:sldId id="542" r:id="rId45"/>
    <p:sldId id="371" r:id="rId46"/>
    <p:sldId id="589" r:id="rId47"/>
    <p:sldId id="588" r:id="rId48"/>
    <p:sldId id="356" r:id="rId49"/>
    <p:sldId id="603" r:id="rId50"/>
    <p:sldId id="602" r:id="rId51"/>
    <p:sldId id="604" r:id="rId52"/>
    <p:sldId id="607" r:id="rId53"/>
    <p:sldId id="417" r:id="rId54"/>
    <p:sldId id="599" r:id="rId55"/>
    <p:sldId id="567" r:id="rId56"/>
    <p:sldId id="554" r:id="rId57"/>
    <p:sldId id="34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3F2E9"/>
    <a:srgbClr val="0000FF"/>
    <a:srgbClr val="EAEAEA"/>
    <a:srgbClr val="CCFFFF"/>
    <a:srgbClr val="CCEC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50" autoAdjust="0"/>
    <p:restoredTop sz="94671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CC5A-2E90-4446-8BF3-16C738CCDFB1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93B8-572C-42C7-83A0-124212BF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50BC-BC29-47C2-802E-5FAB10A96A73}" type="datetime11">
              <a:rPr lang="ru-RU" smtClean="0"/>
              <a:t>09:44:05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C50-59B6-481C-9432-AB0C08DA6732}" type="datetime11">
              <a:rPr lang="ru-RU" smtClean="0"/>
              <a:t>09:44:06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27D-5830-4E6A-9C6B-9346C98505C0}" type="datetime11">
              <a:rPr lang="ru-RU" smtClean="0"/>
              <a:t>09:44:06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6CDB-BBAC-4F3B-874D-CF5FEF9FC0A6}" type="datetime11">
              <a:rPr lang="ru-RU" smtClean="0"/>
              <a:t>09:44:06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40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14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09:44:05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85D-EA56-4953-A1C5-B8D4CED04E4A}" type="datetime11">
              <a:rPr lang="ru-RU" smtClean="0"/>
              <a:t>09:44:05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9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5747-B9E0-4382-864E-C36344315D28}" type="datetime11">
              <a:rPr lang="ru-RU" smtClean="0"/>
              <a:t>09:44:05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86C-CFA2-4F71-8DBF-9A28FB1881FF}" type="datetime11">
              <a:rPr lang="ru-RU" smtClean="0"/>
              <a:t>09:44:05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8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09:44:06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09:44:06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045E-8388-40D5-8411-184B56AA18DA}" type="datetime11">
              <a:rPr lang="ru-RU" smtClean="0"/>
              <a:t>09:44:06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5DF-3686-49F3-A40F-2AA3A87EE5FA}" type="datetime11">
              <a:rPr lang="ru-RU" smtClean="0"/>
              <a:t>09:44:06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8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744C-EF60-4B81-BF90-910B985BA308}" type="datetime11">
              <a:rPr lang="ru-RU" smtClean="0"/>
              <a:t>09:44:06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g"/><Relationship Id="rId5" Type="http://schemas.openxmlformats.org/officeDocument/2006/relationships/image" Target="../media/image21.png"/><Relationship Id="rId10" Type="http://schemas.openxmlformats.org/officeDocument/2006/relationships/image" Target="../media/image3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192" y="836712"/>
            <a:ext cx="8137599" cy="51878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«Особенности септического шока в акушерстве»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/>
              <a:t>А.В</a:t>
            </a:r>
            <a:r>
              <a:rPr lang="ru-RU" sz="1800" b="1" dirty="0"/>
              <a:t>. </a:t>
            </a:r>
            <a:r>
              <a:rPr lang="ru-RU" sz="1800" b="1" dirty="0" smtClean="0"/>
              <a:t>Куликов</a:t>
            </a:r>
            <a:endParaRPr lang="ru-RU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медицинский университет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анестезиологии, реаниматологии и трансфузиологии ФПК и ПП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перинатальный центр г. Екатеринбург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6024562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88224" cy="9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873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0000CC"/>
                </a:solidFill>
              </a:rPr>
              <a:t>Факторы риска развития сепсиса:</a:t>
            </a:r>
            <a:br>
              <a:rPr lang="ru-RU" sz="2800" b="1" smtClean="0">
                <a:solidFill>
                  <a:srgbClr val="0000CC"/>
                </a:solidFill>
              </a:rPr>
            </a:br>
            <a:endParaRPr lang="ru-RU" sz="2800" b="1" smtClean="0">
              <a:solidFill>
                <a:srgbClr val="0000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36712"/>
            <a:ext cx="8569325" cy="53990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Внебольничный, инфицированный аборт.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Низкий социально-экономический статус.</a:t>
            </a:r>
          </a:p>
          <a:p>
            <a:pPr>
              <a:spcBef>
                <a:spcPts val="600"/>
              </a:spcBef>
            </a:pPr>
            <a:r>
              <a:rPr lang="ru-RU" sz="2400" b="1" dirty="0" err="1" smtClean="0">
                <a:solidFill>
                  <a:srgbClr val="FF0000"/>
                </a:solidFill>
              </a:rPr>
              <a:t>Иммунодефицитное</a:t>
            </a:r>
            <a:r>
              <a:rPr lang="ru-RU" sz="2400" b="1" dirty="0" smtClean="0">
                <a:solidFill>
                  <a:srgbClr val="FF0000"/>
                </a:solidFill>
              </a:rPr>
              <a:t> состояние.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Хронические очаги инфекции </a:t>
            </a:r>
            <a:r>
              <a:rPr lang="ru-RU" sz="2000" b="1" dirty="0" smtClean="0">
                <a:solidFill>
                  <a:srgbClr val="FF0000"/>
                </a:solidFill>
              </a:rPr>
              <a:t>(урогенитальный тракт).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Преждевременные роды.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Сахарный диабет.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Оперативные вмешательства </a:t>
            </a:r>
            <a:r>
              <a:rPr lang="ru-RU" sz="2000" b="1" dirty="0" smtClean="0"/>
              <a:t>(кесарево сечение).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Кровопотеря, геморрагический шок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предлежание</a:t>
            </a:r>
            <a:r>
              <a:rPr lang="ru-RU" sz="2000" b="1" dirty="0" smtClean="0"/>
              <a:t> плаценты, отслойка плаценты).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Внутриматочные манипуляции.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Анемия.</a:t>
            </a:r>
          </a:p>
          <a:p>
            <a:pPr>
              <a:spcBef>
                <a:spcPts val="600"/>
              </a:spcBef>
            </a:pPr>
            <a:r>
              <a:rPr lang="ru-RU" sz="2400" b="1" dirty="0" err="1" smtClean="0"/>
              <a:t>Преэклампсия</a:t>
            </a:r>
            <a:r>
              <a:rPr lang="ru-RU" sz="2400" b="1" dirty="0" smtClean="0"/>
              <a:t> и эклампсия.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8275" y="6338888"/>
            <a:ext cx="619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Sheffield J. S. Sepsis and septic shock in pregnancy Crit Care Clin 20 (2004) 651– 660</a:t>
            </a:r>
            <a:endParaRPr lang="ru-RU" sz="12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DAC-B5EB-4CE7-94E8-B9C9E29280E3}" type="datetime11">
              <a:rPr lang="ru-RU" smtClean="0"/>
              <a:t>09:44:08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xfrm>
            <a:off x="467544" y="61437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A9DD3-B9D3-415C-90BA-A89721F5A2E8}" type="datetime11">
              <a:rPr lang="ru-RU" smtClean="0"/>
              <a:t>09:44:08</a:t>
            </a:fld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273" y="2549827"/>
            <a:ext cx="1483929" cy="5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0037"/>
            <a:ext cx="1359435" cy="17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55" y="2186044"/>
            <a:ext cx="1281263" cy="17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 еще почитать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1" y="1475889"/>
            <a:ext cx="2452149" cy="6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книгу Sepsis - Guillermo Ortiz-Rui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9" y="2330037"/>
            <a:ext cx="1054771" cy="16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псис. Классификация, клинико-диагностическая концепция и лечение. Практическое руководство - 2 изд. - Под редакцией В. С. Сав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215408" cy="19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псис в начале XXI века. Скачать книг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237"/>
            <a:ext cx="1170456" cy="19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фекции в акушерстве и гинекологии - Документ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95741" cy="16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4301857"/>
            <a:ext cx="5055784" cy="702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5229200"/>
            <a:ext cx="6034045" cy="8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06D2F-B02F-4687-88F1-3A557244A0BE}" type="datetime11">
              <a:rPr lang="ru-RU" smtClean="0"/>
              <a:t>09:44:08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30779"/>
            <a:ext cx="5184576" cy="5045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Годы и разборы идут, а жизнь так и ничему и не учит</a:t>
            </a:r>
            <a:endParaRPr lang="ru-RU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Проблемы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Нет представления о матке как очаге инфекции и воспалительных медиаторов при отсутствии клиники «классического» эндометрита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Задержка с санацией очага инфекции </a:t>
            </a:r>
            <a:r>
              <a:rPr lang="ru-RU" sz="3600" b="1" dirty="0" smtClean="0"/>
              <a:t>– матки от часов до нескольких суток несмотря на развитие шока и других проявлений ПОН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Не применяется </a:t>
            </a:r>
            <a:r>
              <a:rPr lang="ru-RU" sz="3600" b="1" dirty="0" err="1" smtClean="0"/>
              <a:t>прокальцитониновый</a:t>
            </a:r>
            <a:r>
              <a:rPr lang="ru-RU" sz="3600" b="1" dirty="0" smtClean="0"/>
              <a:t> тест и определение С-реактивного белка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Не используются эффективные антибактериальные препараты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Не используются современные </a:t>
            </a:r>
            <a:r>
              <a:rPr lang="ru-RU" sz="3600" b="1" dirty="0" err="1" smtClean="0"/>
              <a:t>вазопрессоры</a:t>
            </a:r>
            <a:r>
              <a:rPr lang="ru-RU" sz="3600" b="1" dirty="0" smtClean="0"/>
              <a:t> и инотропные препараты для ранней стабилизации гемодинамики при отсутствии современного мониторинга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/>
              <a:t>Позднее начало почечной заместительной терапии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F2E2D-8621-4D54-8DA2-E26318A91B44}" type="datetime11">
              <a:rPr lang="ru-RU" smtClean="0"/>
              <a:t>09:44:08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5EDA61-3F66-4898-AC23-8FB6E7EA5419}" type="datetime11">
              <a:rPr lang="ru-RU" smtClean="0"/>
              <a:t>09:44:09</a:t>
            </a:fld>
            <a:endParaRPr lang="ru-RU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292706"/>
            <a:ext cx="8229600" cy="3776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Диагностика и оценка тяжести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952328" cy="2018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5"/>
            <a:ext cx="2453329" cy="237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455" y="29809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До…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0789" y="3081445"/>
            <a:ext cx="317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 ясно, но поздно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09:44:09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1"/>
            <a:ext cx="2012701" cy="2608669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4107516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/>
              <a:t>Machiavelli N. Il </a:t>
            </a:r>
            <a:r>
              <a:rPr lang="de-DE" dirty="0" err="1"/>
              <a:t>principe</a:t>
            </a:r>
            <a:r>
              <a:rPr lang="de-DE" dirty="0"/>
              <a:t>. </a:t>
            </a:r>
            <a:r>
              <a:rPr lang="de-DE" dirty="0" err="1"/>
              <a:t>S.l</a:t>
            </a:r>
            <a:r>
              <a:rPr lang="de-DE" dirty="0"/>
              <a:t>. [nach Ebert vielleicht Genf]; 1550.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97511"/>
            <a:ext cx="6552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800" b="1" dirty="0" smtClean="0"/>
              <a:t>.</a:t>
            </a:r>
            <a:r>
              <a:rPr lang="en-US" sz="2800" b="1" dirty="0"/>
              <a:t> . </a:t>
            </a:r>
            <a:r>
              <a:rPr lang="en-US" sz="2800" b="1" dirty="0" smtClean="0"/>
              <a:t>. the </a:t>
            </a:r>
            <a:r>
              <a:rPr lang="en-US" sz="2800" b="1" dirty="0"/>
              <a:t>physicians say it happens in hectic fever, that in the beginning of the malady it is easy to cure but </a:t>
            </a:r>
            <a:r>
              <a:rPr lang="en-US" sz="2800" b="1" dirty="0">
                <a:solidFill>
                  <a:srgbClr val="FF0000"/>
                </a:solidFill>
              </a:rPr>
              <a:t>difficult to detect</a:t>
            </a:r>
            <a:r>
              <a:rPr lang="en-US" sz="2800" b="1" dirty="0"/>
              <a:t>, but in the course of time, not having been either detected or treated in the beginning, it becomes easy to detect but </a:t>
            </a:r>
            <a:r>
              <a:rPr lang="en-US" sz="2800" b="1" dirty="0">
                <a:solidFill>
                  <a:srgbClr val="FF0000"/>
                </a:solidFill>
              </a:rPr>
              <a:t>difficult to </a:t>
            </a:r>
            <a:r>
              <a:rPr lang="en-US" sz="2800" b="1" dirty="0" smtClean="0">
                <a:solidFill>
                  <a:srgbClr val="FF0000"/>
                </a:solidFill>
              </a:rPr>
              <a:t>cure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7275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C8999-C154-4899-B124-363074F6DDD1}" type="datetime11">
              <a:rPr lang="ru-RU" smtClean="0"/>
              <a:t>09:44:09</a:t>
            </a:fld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44275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 descr="0804Bone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15843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Терминология</a:t>
            </a:r>
            <a:endParaRPr lang="ru-RU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043935"/>
              </p:ext>
            </p:extLst>
          </p:nvPr>
        </p:nvGraphicFramePr>
        <p:xfrm>
          <a:off x="179512" y="764704"/>
          <a:ext cx="8784976" cy="5303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8232"/>
                <a:gridCol w="669674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Термин</a:t>
                      </a:r>
                      <a:endParaRPr lang="ru-RU" sz="20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Системная воспалительная реакция </a:t>
                      </a:r>
                      <a:r>
                        <a:rPr lang="ru-RU" sz="1600" dirty="0" smtClean="0"/>
                        <a:t>(системный воспалительный</a:t>
                      </a:r>
                      <a:r>
                        <a:rPr lang="ru-RU" sz="1600" baseline="0" dirty="0" smtClean="0"/>
                        <a:t> ответ ССВО, </a:t>
                      </a:r>
                      <a:r>
                        <a:rPr lang="en-US" sz="1600" baseline="0" dirty="0" smtClean="0"/>
                        <a:t>SIRS)</a:t>
                      </a:r>
                      <a:endParaRPr lang="ru-RU" sz="16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Характеризуется двумя или более из следующих признаков: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температура тела &gt;38 С или &lt;З6°С,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ЧСС &gt;90/мин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ЧД &gt;20/мин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РаСО</a:t>
                      </a:r>
                      <a:r>
                        <a:rPr lang="ru-RU" sz="1400" baseline="-25000" dirty="0" smtClean="0"/>
                        <a:t>2</a:t>
                      </a:r>
                      <a:r>
                        <a:rPr lang="ru-RU" sz="1400" dirty="0" smtClean="0"/>
                        <a:t> &lt;32 мм рт.ст.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лейкоциты крови &gt;12-10</a:t>
                      </a:r>
                      <a:r>
                        <a:rPr lang="ru-RU" sz="1400" baseline="30000" dirty="0" smtClean="0"/>
                        <a:t>9</a:t>
                      </a:r>
                      <a:r>
                        <a:rPr lang="ru-RU" sz="1400" dirty="0" smtClean="0"/>
                        <a:t> или &lt; 4-10</a:t>
                      </a:r>
                      <a:r>
                        <a:rPr lang="ru-RU" sz="1400" baseline="30000" dirty="0" smtClean="0"/>
                        <a:t>9</a:t>
                      </a:r>
                      <a:r>
                        <a:rPr lang="ru-RU" sz="1400" dirty="0" smtClean="0"/>
                        <a:t>, или незрелых форм &gt;10%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/>
                        <a:t>Сепсис </a:t>
                      </a:r>
                      <a:endParaRPr lang="ru-RU" sz="18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Системная воспалительная реакция на инвазию микроорганизмов. Наличие очага инфекции и 2-х или более признаков системной воспалительной реакции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Тяжелый сепсис </a:t>
                      </a:r>
                      <a:endParaRPr lang="ru-RU" sz="18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Сепсис, ассоциирующиеся с органной дисфункцией, нарушением тканевой перфузии, </a:t>
                      </a:r>
                      <a:r>
                        <a:rPr lang="ru-RU" sz="1600" dirty="0" err="1" smtClean="0"/>
                        <a:t>олигурией</a:t>
                      </a:r>
                      <a:r>
                        <a:rPr lang="ru-RU" sz="1600" dirty="0" smtClean="0"/>
                        <a:t>, увеличением уровня </a:t>
                      </a:r>
                      <a:r>
                        <a:rPr lang="ru-RU" sz="1600" dirty="0" err="1" smtClean="0"/>
                        <a:t>лактата</a:t>
                      </a:r>
                      <a:r>
                        <a:rPr lang="ru-RU" sz="1600" dirty="0" smtClean="0"/>
                        <a:t>, энцефалопатией</a:t>
                      </a:r>
                      <a:r>
                        <a:rPr lang="ru-RU" sz="180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/>
                        <a:t>Септический шок</a:t>
                      </a:r>
                      <a:endParaRPr lang="ru-RU" sz="1400" b="1" dirty="0">
                        <a:solidFill>
                          <a:srgbClr val="0033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Тяжелый сепсис с тканевой и органной </a:t>
                      </a:r>
                      <a:r>
                        <a:rPr lang="ru-RU" sz="1600" dirty="0" err="1" smtClean="0"/>
                        <a:t>гипоперфузией</a:t>
                      </a:r>
                      <a:r>
                        <a:rPr lang="ru-RU" sz="1600" dirty="0" smtClean="0"/>
                        <a:t>, артериальной гипотонией.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Снижение САД </a:t>
                      </a:r>
                      <a:r>
                        <a:rPr lang="en-US" sz="1400" dirty="0" smtClean="0"/>
                        <a:t>&lt; 90</a:t>
                      </a:r>
                      <a:r>
                        <a:rPr lang="ru-RU" sz="1400" dirty="0" smtClean="0"/>
                        <a:t> мм рт ст или более чем на 40 мм рт ст от базового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Отсутствие эффекта от адекватной </a:t>
                      </a:r>
                      <a:r>
                        <a:rPr lang="ru-RU" sz="1400" dirty="0" err="1" smtClean="0"/>
                        <a:t>инфузии</a:t>
                      </a:r>
                      <a:r>
                        <a:rPr lang="ru-RU" sz="1400" dirty="0" smtClean="0"/>
                        <a:t> (20 мл/кг)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Признаки снижения периферического кровообращения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Диагностические критерии  сепсиса (</a:t>
            </a:r>
            <a:r>
              <a:rPr lang="en-US" sz="2400" b="1" dirty="0" smtClean="0">
                <a:solidFill>
                  <a:srgbClr val="0000FF"/>
                </a:solidFill>
              </a:rPr>
              <a:t>SSC, 2012)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00FF"/>
                </a:solidFill>
              </a:rPr>
              <a:t>Инфекция</a:t>
            </a:r>
            <a:r>
              <a:rPr lang="ru-RU" sz="1800" b="1" dirty="0">
                <a:solidFill>
                  <a:srgbClr val="3333FF"/>
                </a:solidFill>
              </a:rPr>
              <a:t> </a:t>
            </a:r>
            <a:r>
              <a:rPr lang="ru-RU" sz="1800" b="1" dirty="0"/>
              <a:t>подтвержденная или подозреваемая, и часть следующего: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Общие </a:t>
            </a:r>
            <a:r>
              <a:rPr lang="ru-RU" sz="2000" b="1" dirty="0">
                <a:solidFill>
                  <a:srgbClr val="0000FF"/>
                </a:solidFill>
              </a:rPr>
              <a:t>параметры:</a:t>
            </a:r>
          </a:p>
          <a:p>
            <a:pPr lvl="1"/>
            <a:r>
              <a:rPr lang="ru-RU" sz="1400" b="1" dirty="0"/>
              <a:t>Лихорадка (более 38,3 C)</a:t>
            </a:r>
          </a:p>
          <a:p>
            <a:pPr lvl="1"/>
            <a:r>
              <a:rPr lang="ru-RU" sz="1400" b="1" dirty="0"/>
              <a:t>Гипотермия (ниже 36,0 C)</a:t>
            </a:r>
          </a:p>
          <a:p>
            <a:pPr lvl="1"/>
            <a:r>
              <a:rPr lang="ru-RU" sz="1400" b="1" dirty="0"/>
              <a:t>ЧСС более 90 в мин., или более чем в два раза выше нормы для данного возраста</a:t>
            </a:r>
          </a:p>
          <a:p>
            <a:pPr lvl="1"/>
            <a:r>
              <a:rPr lang="ru-RU" sz="1400" b="1" dirty="0"/>
              <a:t>Одышка</a:t>
            </a:r>
          </a:p>
          <a:p>
            <a:pPr lvl="1"/>
            <a:r>
              <a:rPr lang="ru-RU" sz="1400" b="1" dirty="0"/>
              <a:t>Нарушения сознания или психики</a:t>
            </a:r>
          </a:p>
          <a:p>
            <a:pPr lvl="1"/>
            <a:r>
              <a:rPr lang="ru-RU" sz="1400" b="1" dirty="0"/>
              <a:t>Существенный отёк или положительный баланс жидкости (более 20 мл/кг за 24ч)</a:t>
            </a:r>
          </a:p>
          <a:p>
            <a:pPr lvl="1"/>
            <a:r>
              <a:rPr lang="ru-RU" sz="1400" b="1" dirty="0"/>
              <a:t>Гипергликемия (глюкоза в плазме  более 140 мг/</a:t>
            </a:r>
            <a:r>
              <a:rPr lang="ru-RU" sz="1400" b="1" dirty="0" err="1"/>
              <a:t>дл</a:t>
            </a:r>
            <a:r>
              <a:rPr lang="ru-RU" sz="1400" b="1" dirty="0"/>
              <a:t> или 7,7 </a:t>
            </a:r>
            <a:r>
              <a:rPr lang="ru-RU" sz="1400" b="1" dirty="0" err="1"/>
              <a:t>ммоль</a:t>
            </a:r>
            <a:r>
              <a:rPr lang="ru-RU" sz="1400" b="1" dirty="0"/>
              <a:t>/л) при отсутствии диабета</a:t>
            </a:r>
            <a:endParaRPr lang="ru-RU" sz="1600" b="1" dirty="0"/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воспалительной реакции</a:t>
            </a:r>
          </a:p>
          <a:p>
            <a:pPr lvl="1"/>
            <a:r>
              <a:rPr lang="ru-RU" sz="1400" b="1" dirty="0"/>
              <a:t>Лейкоцитоз  более 12 000/л</a:t>
            </a:r>
          </a:p>
          <a:p>
            <a:pPr lvl="1"/>
            <a:r>
              <a:rPr lang="ru-RU" sz="1400" b="1" dirty="0"/>
              <a:t>Лейкопения  менее 4,000/л </a:t>
            </a:r>
          </a:p>
          <a:p>
            <a:pPr lvl="1"/>
            <a:r>
              <a:rPr lang="ru-RU" sz="1400" b="1" dirty="0"/>
              <a:t>Нормальное количество лейкоцитов при незрелых формах более 10%</a:t>
            </a:r>
          </a:p>
          <a:p>
            <a:pPr lvl="1"/>
            <a:r>
              <a:rPr lang="ru-RU" sz="1400" b="1" dirty="0"/>
              <a:t>C-реактивный белок в плазме более чем в два раза выше нормы</a:t>
            </a:r>
          </a:p>
          <a:p>
            <a:pPr lvl="1"/>
            <a:r>
              <a:rPr lang="ru-RU" sz="1400" b="1" dirty="0" err="1"/>
              <a:t>Прокальцитонин</a:t>
            </a:r>
            <a:r>
              <a:rPr lang="ru-RU" sz="1400" b="1" dirty="0"/>
              <a:t> в плазме более чем в два раза выше </a:t>
            </a:r>
            <a:r>
              <a:rPr lang="ru-RU" sz="1400" b="1" dirty="0" smtClean="0"/>
              <a:t>нормы</a:t>
            </a:r>
            <a:endParaRPr lang="ru-RU" sz="1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6477-96B9-4F97-AC3C-5421EF9085AF}" type="datetime11">
              <a:rPr lang="ru-RU" smtClean="0"/>
              <a:t>09:44:09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Диагностические критерии  сепсиса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SSC, 2012) 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гемодинамики</a:t>
            </a:r>
          </a:p>
          <a:p>
            <a:pPr lvl="1"/>
            <a:r>
              <a:rPr lang="ru-RU" sz="1400" b="1" dirty="0"/>
              <a:t>Артериальная гипотония (</a:t>
            </a:r>
            <a:r>
              <a:rPr lang="ru-RU" sz="1400" b="1" dirty="0" err="1"/>
              <a:t>АДсист</a:t>
            </a:r>
            <a:r>
              <a:rPr lang="ru-RU" sz="1400" b="1" dirty="0"/>
              <a:t> менее 90 мм </a:t>
            </a:r>
            <a:r>
              <a:rPr lang="ru-RU" sz="1400" b="1" dirty="0" err="1"/>
              <a:t>рт.ст</a:t>
            </a:r>
            <a:r>
              <a:rPr lang="ru-RU" sz="1400" b="1" dirty="0"/>
              <a:t>., САД менее 70 мм </a:t>
            </a:r>
            <a:r>
              <a:rPr lang="ru-RU" sz="1400" b="1" dirty="0" err="1"/>
              <a:t>рт.ст</a:t>
            </a:r>
            <a:r>
              <a:rPr lang="ru-RU" sz="1400" b="1" dirty="0"/>
              <a:t>.,, или </a:t>
            </a:r>
            <a:r>
              <a:rPr lang="ru-RU" sz="1400" b="1" dirty="0" err="1"/>
              <a:t>АДсист</a:t>
            </a:r>
            <a:r>
              <a:rPr lang="ru-RU" sz="1400" b="1" dirty="0"/>
              <a:t>  снижается на 40 мм </a:t>
            </a:r>
            <a:r>
              <a:rPr lang="ru-RU" sz="1400" b="1" dirty="0" err="1"/>
              <a:t>рт.ст</a:t>
            </a:r>
            <a:r>
              <a:rPr lang="ru-RU" sz="1400" b="1" dirty="0"/>
              <a:t>. у взрослых или меньше в два раза возрастной нормы)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органной дисфункции</a:t>
            </a:r>
          </a:p>
          <a:p>
            <a:pPr lvl="1"/>
            <a:r>
              <a:rPr lang="ru-RU" sz="1400" b="1" dirty="0"/>
              <a:t>Артериальная гипоксемия (PaO</a:t>
            </a:r>
            <a:r>
              <a:rPr lang="ru-RU" sz="1400" b="1" baseline="-25000" dirty="0"/>
              <a:t>2</a:t>
            </a:r>
            <a:r>
              <a:rPr lang="ru-RU" sz="1400" b="1" dirty="0"/>
              <a:t>/FiO</a:t>
            </a:r>
            <a:r>
              <a:rPr lang="ru-RU" sz="1400" b="1" baseline="-25000" dirty="0"/>
              <a:t>2</a:t>
            </a:r>
            <a:r>
              <a:rPr lang="ru-RU" sz="1400" b="1" dirty="0"/>
              <a:t> менее 300)</a:t>
            </a:r>
          </a:p>
          <a:p>
            <a:pPr lvl="1"/>
            <a:r>
              <a:rPr lang="ru-RU" sz="1400" b="1" dirty="0"/>
              <a:t>Острая </a:t>
            </a:r>
            <a:r>
              <a:rPr lang="ru-RU" sz="1400" b="1" dirty="0" err="1"/>
              <a:t>олигурия</a:t>
            </a:r>
            <a:r>
              <a:rPr lang="ru-RU" sz="1400" b="1" dirty="0"/>
              <a:t> (диурез менее 0,5 мл/кг/в час по крайней мере в течение 2 часов несмотря на адекватную </a:t>
            </a:r>
            <a:r>
              <a:rPr lang="ru-RU" sz="1400" b="1" dirty="0" err="1"/>
              <a:t>инфузионную</a:t>
            </a:r>
            <a:r>
              <a:rPr lang="ru-RU" sz="1400" b="1" dirty="0"/>
              <a:t> терапию)</a:t>
            </a:r>
          </a:p>
          <a:p>
            <a:pPr lvl="1"/>
            <a:r>
              <a:rPr lang="ru-RU" sz="1400" b="1" dirty="0"/>
              <a:t>Увеличение </a:t>
            </a:r>
            <a:r>
              <a:rPr lang="ru-RU" sz="1400" b="1" dirty="0" err="1"/>
              <a:t>креатинина</a:t>
            </a:r>
            <a:r>
              <a:rPr lang="ru-RU" sz="1400" b="1" dirty="0"/>
              <a:t> более 0,5 мг/</a:t>
            </a:r>
            <a:r>
              <a:rPr lang="ru-RU" sz="1400" b="1" dirty="0" err="1"/>
              <a:t>дл</a:t>
            </a:r>
            <a:r>
              <a:rPr lang="ru-RU" sz="1400" b="1" dirty="0"/>
              <a:t> или 44,2 </a:t>
            </a:r>
            <a:r>
              <a:rPr lang="ru-RU" sz="1400" b="1" dirty="0" err="1"/>
              <a:t>мкмоль</a:t>
            </a:r>
            <a:r>
              <a:rPr lang="ru-RU" sz="1400" b="1" dirty="0"/>
              <a:t>/л</a:t>
            </a:r>
          </a:p>
          <a:p>
            <a:pPr lvl="1"/>
            <a:r>
              <a:rPr lang="ru-RU" sz="1400" b="1" dirty="0"/>
              <a:t>Нарушения  гемостаза (МНО более 1,5 или АПТВ более 60 с)</a:t>
            </a:r>
          </a:p>
          <a:p>
            <a:pPr lvl="1"/>
            <a:r>
              <a:rPr lang="ru-RU" sz="1400" b="1" dirty="0"/>
              <a:t>Парез кишечника</a:t>
            </a:r>
          </a:p>
          <a:p>
            <a:pPr lvl="1"/>
            <a:r>
              <a:rPr lang="ru-RU" sz="1400" b="1" dirty="0"/>
              <a:t>Тромбоцитопения (тромбоциты менее 100,000/л)</a:t>
            </a:r>
          </a:p>
          <a:p>
            <a:pPr lvl="1"/>
            <a:r>
              <a:rPr lang="ru-RU" sz="1400" b="1" dirty="0" err="1"/>
              <a:t>Гипербилирубинемия</a:t>
            </a:r>
            <a:r>
              <a:rPr lang="ru-RU" sz="1400" b="1" dirty="0"/>
              <a:t> (Общий билирубин более 4 мг/</a:t>
            </a:r>
            <a:r>
              <a:rPr lang="ru-RU" sz="1400" b="1" dirty="0" err="1"/>
              <a:t>дл</a:t>
            </a:r>
            <a:r>
              <a:rPr lang="ru-RU" sz="1400" b="1" dirty="0"/>
              <a:t> или 70 </a:t>
            </a:r>
            <a:r>
              <a:rPr lang="ru-RU" sz="1400" b="1" dirty="0" err="1"/>
              <a:t>мкмоль</a:t>
            </a:r>
            <a:r>
              <a:rPr lang="ru-RU" sz="1400" b="1" dirty="0"/>
              <a:t>/л)</a:t>
            </a:r>
          </a:p>
          <a:p>
            <a:pPr marL="400050" lvl="1" indent="0">
              <a:buNone/>
            </a:pPr>
            <a:endParaRPr lang="ru-RU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перфузии тканей</a:t>
            </a:r>
          </a:p>
          <a:p>
            <a:pPr lvl="1"/>
            <a:r>
              <a:rPr lang="ru-RU" sz="1400" b="1" dirty="0" err="1"/>
              <a:t>Гиперлактатемия</a:t>
            </a:r>
            <a:r>
              <a:rPr lang="ru-RU" sz="1400" b="1" dirty="0"/>
              <a:t> (более 1,0 </a:t>
            </a:r>
            <a:r>
              <a:rPr lang="ru-RU" sz="1400" b="1" dirty="0" err="1"/>
              <a:t>ммоль</a:t>
            </a:r>
            <a:r>
              <a:rPr lang="ru-RU" sz="1400" b="1" dirty="0"/>
              <a:t>/л)</a:t>
            </a:r>
          </a:p>
          <a:p>
            <a:pPr lvl="1"/>
            <a:r>
              <a:rPr lang="ru-RU" sz="1400" b="1" dirty="0"/>
              <a:t>Уменьшенное капиллярное наполнение или симптом «белого пятна»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6477-96B9-4F97-AC3C-5421EF9085AF}" type="datetime11">
              <a:rPr lang="ru-RU" smtClean="0"/>
              <a:t>09:44:09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491064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Тяжелый сепсис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>
                <a:solidFill>
                  <a:srgbClr val="0000FF"/>
                </a:solidFill>
              </a:rPr>
              <a:t>SSC, 2012)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Тяжелый сепсис: вызванная сепсисом </a:t>
            </a:r>
            <a:r>
              <a:rPr lang="ru-RU" sz="1900" b="1" dirty="0" err="1" smtClean="0">
                <a:latin typeface="Calibri" pitchFamily="34" charset="0"/>
              </a:rPr>
              <a:t>гипоперфузия</a:t>
            </a:r>
            <a:r>
              <a:rPr lang="ru-RU" sz="1900" b="1" dirty="0" smtClean="0">
                <a:latin typeface="Calibri" pitchFamily="34" charset="0"/>
              </a:rPr>
              <a:t> или дисфункция органов (связанная с инфекцией)</a:t>
            </a:r>
            <a:endParaRPr lang="en-US" sz="1900" b="1" dirty="0" smtClean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Вызванная </a:t>
            </a:r>
            <a:r>
              <a:rPr lang="ru-RU" sz="1900" b="1" dirty="0">
                <a:latin typeface="Calibri" pitchFamily="34" charset="0"/>
              </a:rPr>
              <a:t>сепсисом гипотония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Увеличение уровня </a:t>
            </a:r>
            <a:r>
              <a:rPr lang="ru-RU" sz="1900" b="1" dirty="0" err="1" smtClean="0">
                <a:latin typeface="Calibri" pitchFamily="34" charset="0"/>
              </a:rPr>
              <a:t>лактата</a:t>
            </a:r>
            <a:r>
              <a:rPr lang="ru-RU" sz="1900" b="1" dirty="0" smtClean="0">
                <a:latin typeface="Calibri" pitchFamily="34" charset="0"/>
              </a:rPr>
              <a:t>.</a:t>
            </a:r>
            <a:endParaRPr lang="ru-RU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Диурез менее 0,5 мл/кг/ч </a:t>
            </a:r>
            <a:r>
              <a:rPr lang="ru-RU" sz="1900" b="1" dirty="0">
                <a:latin typeface="Calibri" pitchFamily="34" charset="0"/>
              </a:rPr>
              <a:t>больше 2 </a:t>
            </a:r>
            <a:r>
              <a:rPr lang="ru-RU" sz="1900" b="1" dirty="0" smtClean="0">
                <a:latin typeface="Calibri" pitchFamily="34" charset="0"/>
              </a:rPr>
              <a:t>ч при адекватной </a:t>
            </a:r>
            <a:r>
              <a:rPr lang="ru-RU" sz="1900" b="1" dirty="0" err="1" smtClean="0">
                <a:latin typeface="Calibri" pitchFamily="34" charset="0"/>
              </a:rPr>
              <a:t>инфузии</a:t>
            </a:r>
            <a:endParaRPr lang="ru-RU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 smtClean="0">
                <a:latin typeface="Calibri" pitchFamily="34" charset="0"/>
              </a:rPr>
              <a:t>ALI </a:t>
            </a:r>
            <a:r>
              <a:rPr lang="ru-RU" sz="1900" b="1" dirty="0" smtClean="0">
                <a:latin typeface="Calibri" pitchFamily="34" charset="0"/>
              </a:rPr>
              <a:t>с </a:t>
            </a:r>
            <a:r>
              <a:rPr lang="ru-RU" sz="1900" b="1" dirty="0" err="1" smtClean="0">
                <a:latin typeface="Calibri" pitchFamily="34" charset="0"/>
              </a:rPr>
              <a:t>Pa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Fi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  менее 250 </a:t>
            </a:r>
            <a:r>
              <a:rPr lang="ru-RU" sz="1900" b="1" dirty="0">
                <a:latin typeface="Calibri" pitchFamily="34" charset="0"/>
              </a:rPr>
              <a:t>в отсутствие пневмонии как </a:t>
            </a:r>
            <a:r>
              <a:rPr lang="ru-RU" sz="1900" b="1" dirty="0" smtClean="0">
                <a:latin typeface="Calibri" pitchFamily="34" charset="0"/>
              </a:rPr>
              <a:t>источник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инфекции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 smtClean="0">
                <a:latin typeface="Calibri" pitchFamily="34" charset="0"/>
              </a:rPr>
              <a:t>ALI </a:t>
            </a:r>
            <a:r>
              <a:rPr lang="ru-RU" sz="1900" b="1" dirty="0" smtClean="0">
                <a:latin typeface="Calibri" pitchFamily="34" charset="0"/>
              </a:rPr>
              <a:t>с </a:t>
            </a:r>
            <a:r>
              <a:rPr lang="ru-RU" sz="1900" b="1" dirty="0" err="1" smtClean="0">
                <a:latin typeface="Calibri" pitchFamily="34" charset="0"/>
              </a:rPr>
              <a:t>Pa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Fi</a:t>
            </a:r>
            <a:r>
              <a:rPr lang="en-US" sz="1900" b="1" dirty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 менее 200 </a:t>
            </a:r>
            <a:r>
              <a:rPr lang="ru-RU" sz="1900" b="1" dirty="0">
                <a:latin typeface="Calibri" pitchFamily="34" charset="0"/>
              </a:rPr>
              <a:t>в присутствии пневмонии как </a:t>
            </a:r>
            <a:r>
              <a:rPr lang="ru-RU" sz="1900" b="1" dirty="0" smtClean="0">
                <a:latin typeface="Calibri" pitchFamily="34" charset="0"/>
              </a:rPr>
              <a:t>источник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инфекции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err="1" smtClean="0">
                <a:latin typeface="Calibri" pitchFamily="34" charset="0"/>
              </a:rPr>
              <a:t>Креатинин</a:t>
            </a:r>
            <a:r>
              <a:rPr lang="ru-RU" sz="1900" b="1" dirty="0">
                <a:latin typeface="Calibri" pitchFamily="34" charset="0"/>
              </a:rPr>
              <a:t> </a:t>
            </a:r>
            <a:r>
              <a:rPr lang="ru-RU" sz="1900" b="1" dirty="0" smtClean="0">
                <a:latin typeface="Calibri" pitchFamily="34" charset="0"/>
              </a:rPr>
              <a:t>более </a:t>
            </a:r>
            <a:r>
              <a:rPr lang="ru-RU" sz="1900" b="1" dirty="0">
                <a:latin typeface="Calibri" pitchFamily="34" charset="0"/>
              </a:rPr>
              <a:t>2.0 </a:t>
            </a:r>
            <a:r>
              <a:rPr lang="ru-RU" sz="1900" b="1" dirty="0" smtClean="0">
                <a:latin typeface="Calibri" pitchFamily="34" charset="0"/>
              </a:rPr>
              <a:t>мг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дл</a:t>
            </a:r>
            <a:r>
              <a:rPr lang="en-US" sz="1900" b="1" dirty="0" smtClean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(</a:t>
            </a:r>
            <a:r>
              <a:rPr lang="en-US" sz="1900" b="1" dirty="0" smtClean="0">
                <a:latin typeface="Calibri" pitchFamily="34" charset="0"/>
              </a:rPr>
              <a:t>176</a:t>
            </a:r>
            <a:r>
              <a:rPr lang="ru-RU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8 </a:t>
            </a:r>
            <a:r>
              <a:rPr lang="ru-RU" sz="1900" b="1" dirty="0" smtClean="0">
                <a:latin typeface="Calibri" pitchFamily="34" charset="0"/>
              </a:rPr>
              <a:t>- </a:t>
            </a:r>
            <a:r>
              <a:rPr lang="ru-RU" sz="1900" b="1" dirty="0" err="1" smtClean="0">
                <a:latin typeface="Calibri" pitchFamily="34" charset="0"/>
              </a:rPr>
              <a:t>мкмоль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smtClean="0">
                <a:latin typeface="Calibri" pitchFamily="34" charset="0"/>
              </a:rPr>
              <a:t>л</a:t>
            </a:r>
            <a:r>
              <a:rPr lang="en-US" sz="1900" b="1" dirty="0" smtClean="0">
                <a:latin typeface="Calibri" pitchFamily="34" charset="0"/>
              </a:rPr>
              <a:t>)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Билирубин более </a:t>
            </a:r>
            <a:r>
              <a:rPr lang="ru-RU" sz="1900" b="1" dirty="0">
                <a:latin typeface="Calibri" pitchFamily="34" charset="0"/>
              </a:rPr>
              <a:t>2 </a:t>
            </a:r>
            <a:r>
              <a:rPr lang="ru-RU" sz="1900" b="1" dirty="0" smtClean="0">
                <a:latin typeface="Calibri" pitchFamily="34" charset="0"/>
              </a:rPr>
              <a:t>мг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дл</a:t>
            </a:r>
            <a:r>
              <a:rPr lang="en-US" sz="1900" b="1" dirty="0" smtClean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(</a:t>
            </a:r>
            <a:r>
              <a:rPr lang="en-US" sz="1900" b="1" dirty="0" smtClean="0">
                <a:latin typeface="Calibri" pitchFamily="34" charset="0"/>
              </a:rPr>
              <a:t>34</a:t>
            </a:r>
            <a:r>
              <a:rPr lang="ru-RU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2 </a:t>
            </a:r>
            <a:r>
              <a:rPr lang="ru-RU" sz="1900" b="1" dirty="0" smtClean="0">
                <a:latin typeface="Calibri" pitchFamily="34" charset="0"/>
              </a:rPr>
              <a:t>-</a:t>
            </a:r>
            <a:r>
              <a:rPr lang="ru-RU" sz="1900" b="1" dirty="0" err="1" smtClean="0">
                <a:latin typeface="Calibri" pitchFamily="34" charset="0"/>
              </a:rPr>
              <a:t>мкмоль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smtClean="0">
                <a:latin typeface="Calibri" pitchFamily="34" charset="0"/>
              </a:rPr>
              <a:t>л</a:t>
            </a:r>
            <a:r>
              <a:rPr lang="en-US" sz="1900" b="1" dirty="0" smtClean="0">
                <a:latin typeface="Calibri" pitchFamily="34" charset="0"/>
              </a:rPr>
              <a:t>)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Количество </a:t>
            </a:r>
            <a:r>
              <a:rPr lang="ru-RU" sz="1900" b="1" dirty="0">
                <a:latin typeface="Calibri" pitchFamily="34" charset="0"/>
              </a:rPr>
              <a:t>тромбоцитов </a:t>
            </a:r>
            <a:r>
              <a:rPr lang="ru-RU" sz="1900" b="1" dirty="0" smtClean="0">
                <a:latin typeface="Calibri" pitchFamily="34" charset="0"/>
              </a:rPr>
              <a:t>менее &lt;100 </a:t>
            </a:r>
            <a:r>
              <a:rPr lang="ru-RU" sz="1900" b="1" dirty="0">
                <a:latin typeface="Calibri" pitchFamily="34" charset="0"/>
              </a:rPr>
              <a:t>000 </a:t>
            </a:r>
            <a:r>
              <a:rPr lang="ru-RU" sz="1900" b="1" dirty="0" smtClean="0">
                <a:latin typeface="Calibri" pitchFamily="34" charset="0"/>
              </a:rPr>
              <a:t>в </a:t>
            </a:r>
            <a:r>
              <a:rPr lang="ru-RU" sz="1900" b="1" dirty="0" err="1" smtClean="0">
                <a:latin typeface="Calibri" pitchFamily="34" charset="0"/>
              </a:rPr>
              <a:t>мкл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err="1" smtClean="0">
                <a:latin typeface="Calibri" pitchFamily="34" charset="0"/>
              </a:rPr>
              <a:t>Коагулопатия</a:t>
            </a:r>
            <a:r>
              <a:rPr lang="ru-RU" sz="1900" b="1" dirty="0" smtClean="0">
                <a:latin typeface="Calibri" pitchFamily="34" charset="0"/>
              </a:rPr>
              <a:t> (МНО более 1,5</a:t>
            </a:r>
            <a:r>
              <a:rPr lang="ru-RU" sz="1900" b="1" dirty="0">
                <a:latin typeface="Calibri" pitchFamily="34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135EB-BE43-4AA7-AF83-1972546FB254}" type="datetime11">
              <a:rPr lang="ru-RU" smtClean="0"/>
              <a:t>09:44:09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-46406" y="3329831"/>
            <a:ext cx="8938885" cy="3034455"/>
          </a:xfrm>
          <a:prstGeom prst="cloudCallout">
            <a:avLst>
              <a:gd name="adj1" fmla="val -17677"/>
              <a:gd name="adj2" fmla="val 38982"/>
            </a:avLst>
          </a:prstGeom>
          <a:solidFill>
            <a:srgbClr val="EAE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</a:rPr>
              <a:t>Некоторые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из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предложенных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маркеров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сепсиса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 smtClean="0">
              <a:solidFill>
                <a:srgbClr val="0000CC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68760"/>
            <a:ext cx="8207375" cy="48244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33CC"/>
                </a:solidFill>
              </a:rPr>
              <a:t>Количество лейкоцитов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C-</a:t>
            </a:r>
            <a:r>
              <a:rPr lang="ru-RU" sz="2400" b="1" dirty="0" smtClean="0">
                <a:solidFill>
                  <a:srgbClr val="0033CC"/>
                </a:solidFill>
              </a:rPr>
              <a:t>реактивный белок</a:t>
            </a:r>
          </a:p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Прокальцитонин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Пресепсин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(soluble </a:t>
            </a:r>
            <a:r>
              <a:rPr lang="en-US" sz="2000" dirty="0"/>
              <a:t>CD14 subtype</a:t>
            </a:r>
            <a:r>
              <a:rPr lang="en-US" sz="2000" dirty="0" smtClean="0"/>
              <a:t>)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1800"/>
              </a:spcBef>
            </a:pPr>
            <a:endParaRPr lang="ru-RU" sz="2000" b="1" dirty="0" smtClean="0"/>
          </a:p>
          <a:p>
            <a:pPr eaLnBrk="1" hangingPunct="1">
              <a:spcBef>
                <a:spcPts val="1800"/>
              </a:spcBef>
            </a:pPr>
            <a:r>
              <a:rPr lang="ru-RU" sz="2000" b="1" dirty="0" smtClean="0"/>
              <a:t>Эндотоксин, Цитокины</a:t>
            </a:r>
            <a:r>
              <a:rPr lang="fr-FR" sz="2000" b="1" dirty="0" smtClean="0"/>
              <a:t> – IL-1, IL-2, IL-4, IL-6, IL-8, IL-10, TNF, IFN-</a:t>
            </a:r>
            <a:r>
              <a:rPr lang="el-GR" sz="2000" b="1" dirty="0" smtClean="0">
                <a:cs typeface="Arial" pitchFamily="34" charset="0"/>
              </a:rPr>
              <a:t>γ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PAF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/>
              <a:t>TNF-</a:t>
            </a:r>
            <a:r>
              <a:rPr lang="ru-RU" sz="2000" b="1" dirty="0" smtClean="0"/>
              <a:t>рецепторы, Антагонисты рецептора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рецепторы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Компоненты системы комплемента, </a:t>
            </a:r>
            <a:r>
              <a:rPr lang="ru-RU" sz="2000" b="1" dirty="0" err="1" smtClean="0"/>
              <a:t>Эндотелин</a:t>
            </a:r>
            <a:r>
              <a:rPr lang="en-US" sz="2000" b="1" dirty="0" smtClean="0"/>
              <a:t>-1</a:t>
            </a:r>
            <a:r>
              <a:rPr lang="ru-RU" sz="2000" b="1" dirty="0" smtClean="0"/>
              <a:t>, </a:t>
            </a:r>
            <a:r>
              <a:rPr lang="en-US" sz="2000" b="1" dirty="0" smtClean="0"/>
              <a:t>ICAM-1, VCAM-1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Фосфолипаза</a:t>
            </a:r>
            <a:r>
              <a:rPr lang="en-US" sz="2000" b="1" dirty="0" smtClean="0"/>
              <a:t> A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</a:t>
            </a:r>
            <a:r>
              <a:rPr lang="en-US" sz="2000" b="1" dirty="0" smtClean="0"/>
              <a:t>PG E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 </a:t>
            </a:r>
            <a:r>
              <a:rPr lang="ru-RU" sz="2000" b="1" dirty="0" smtClean="0"/>
              <a:t>Нитраты</a:t>
            </a:r>
            <a:r>
              <a:rPr lang="en-US" sz="2000" b="1" dirty="0" smtClean="0"/>
              <a:t>/</a:t>
            </a:r>
            <a:r>
              <a:rPr lang="ru-RU" sz="2000" b="1" dirty="0" smtClean="0"/>
              <a:t>нитриты, </a:t>
            </a:r>
            <a:r>
              <a:rPr lang="ru-RU" sz="2000" b="1" dirty="0" err="1" smtClean="0"/>
              <a:t>Лактоферрин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Эластаза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Неоптерин</a:t>
            </a:r>
            <a:r>
              <a:rPr lang="ru-RU" sz="2000" b="1" dirty="0" smtClean="0"/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00563" y="6165850"/>
            <a:ext cx="424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/>
              <a:t>Vincent J. L., Habib A. M., Verdant C., Bruhn A. Sepsis diagnosis and management:work in progress Minerva Anestesiol. 2006;72:87-96</a:t>
            </a:r>
            <a:endParaRPr lang="ru-RU" sz="1000"/>
          </a:p>
        </p:txBody>
      </p:sp>
      <p:pic>
        <p:nvPicPr>
          <p:cNvPr id="36870" name="Picture 5" descr="P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033447"/>
            <a:ext cx="2771317" cy="1904480"/>
          </a:xfrm>
        </p:spPr>
      </p:pic>
      <p:sp>
        <p:nvSpPr>
          <p:cNvPr id="2" name="Овал 1"/>
          <p:cNvSpPr/>
          <p:nvPr/>
        </p:nvSpPr>
        <p:spPr>
          <a:xfrm>
            <a:off x="539552" y="2204864"/>
            <a:ext cx="2880568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100444" name="Rectangle 9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>
            <a:normAutofit fontScale="90000"/>
          </a:bodyPr>
          <a:lstStyle/>
          <a:p>
            <a:r>
              <a:rPr lang="ru-RU" altLang="ru-RU" sz="2400" b="1">
                <a:solidFill>
                  <a:srgbClr val="3333FF"/>
                </a:solidFill>
              </a:rPr>
              <a:t>Интерпретация результатов исследования концентрации прокальцитонина, полученных с помощью экспресс-метода </a:t>
            </a:r>
            <a:r>
              <a:rPr lang="ru-RU" altLang="ru-RU" sz="1800" i="1">
                <a:solidFill>
                  <a:srgbClr val="3333FF"/>
                </a:solidFill>
              </a:rPr>
              <a:t>по M. </a:t>
            </a:r>
            <a:r>
              <a:rPr lang="en-US" altLang="ru-RU" sz="1800" i="1">
                <a:solidFill>
                  <a:srgbClr val="3333FF"/>
                </a:solidFill>
              </a:rPr>
              <a:t>Meisner </a:t>
            </a:r>
            <a:r>
              <a:rPr lang="ru-RU" altLang="ru-RU" sz="1800" i="1">
                <a:solidFill>
                  <a:srgbClr val="3333FF"/>
                </a:solidFill>
              </a:rPr>
              <a:t>(2000 г.)</a:t>
            </a:r>
          </a:p>
        </p:txBody>
      </p:sp>
      <p:graphicFrame>
        <p:nvGraphicFramePr>
          <p:cNvPr id="10045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4391"/>
              </p:ext>
            </p:extLst>
          </p:nvPr>
        </p:nvGraphicFramePr>
        <p:xfrm>
          <a:off x="250825" y="1341438"/>
          <a:ext cx="8642350" cy="4266249"/>
        </p:xfrm>
        <a:graphic>
          <a:graphicData uri="http://schemas.openxmlformats.org/drawingml/2006/table">
            <a:tbl>
              <a:tblPr/>
              <a:tblGrid>
                <a:gridCol w="4897239"/>
                <a:gridCol w="3745111"/>
              </a:tblGrid>
              <a:tr h="50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Группы</a:t>
                      </a:r>
                      <a:endParaRPr kumimoji="0" lang="ru-RU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ПКТ,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нг/мл</a:t>
                      </a:r>
                      <a:endParaRPr kumimoji="0" lang="ru-RU" alt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Здоровые люди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Хронические воспалительные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процессы и аутоиммуные болезни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Вирусные инфекции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Локальные бактериальные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инфекции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 0,5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ССВР, множественная травма,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Ожоги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0,5-2,0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нг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Тяжелые бактериальные инфекции,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сепсис, ПОН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2,0 (обычно 10-100)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1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Чувствительность и специфичность </a:t>
            </a:r>
            <a:r>
              <a:rPr lang="ru-RU" altLang="ru-RU" sz="2800" b="1" dirty="0" err="1">
                <a:solidFill>
                  <a:srgbClr val="3333FF"/>
                </a:solidFill>
              </a:rPr>
              <a:t>прокальцитонина</a:t>
            </a:r>
            <a:r>
              <a:rPr lang="ru-RU" altLang="ru-RU" sz="2800" b="1" dirty="0">
                <a:solidFill>
                  <a:srgbClr val="3333FF"/>
                </a:solidFill>
              </a:rPr>
              <a:t>, С-реактивного протеина и лейкоцитов при сепсисе </a:t>
            </a:r>
            <a:r>
              <a:rPr lang="ru-RU" altLang="ru-RU" sz="2400" b="1" dirty="0">
                <a:solidFill>
                  <a:srgbClr val="3333FF"/>
                </a:solidFill>
              </a:rPr>
              <a:t>(</a:t>
            </a:r>
            <a:r>
              <a:rPr lang="en-US" altLang="ru-RU" sz="2400" b="1" dirty="0">
                <a:solidFill>
                  <a:srgbClr val="3333FF"/>
                </a:solidFill>
              </a:rPr>
              <a:t>ROC</a:t>
            </a:r>
            <a:r>
              <a:rPr lang="ru-RU" altLang="ru-RU" sz="2400" b="1" dirty="0">
                <a:solidFill>
                  <a:srgbClr val="3333FF"/>
                </a:solidFill>
              </a:rPr>
              <a:t>-анализ)</a:t>
            </a:r>
          </a:p>
        </p:txBody>
      </p:sp>
      <p:pic>
        <p:nvPicPr>
          <p:cNvPr id="106499" name="Picture 3" descr="Безымянный123ааа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400675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684213" y="1557338"/>
            <a:ext cx="1366837" cy="792162"/>
          </a:xfrm>
          <a:prstGeom prst="wedgeEllipseCallout">
            <a:avLst>
              <a:gd name="adj1" fmla="val 122125"/>
              <a:gd name="adj2" fmla="val 463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0,96</a:t>
            </a:r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7019925" y="1844675"/>
            <a:ext cx="1368425" cy="792163"/>
          </a:xfrm>
          <a:prstGeom prst="wedgeEllipseCallout">
            <a:avLst>
              <a:gd name="adj1" fmla="val -270648"/>
              <a:gd name="adj2" fmla="val 87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0,83</a:t>
            </a:r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6877050" y="3500438"/>
            <a:ext cx="1296988" cy="792162"/>
          </a:xfrm>
          <a:prstGeom prst="wedgeEllipseCallout">
            <a:avLst>
              <a:gd name="adj1" fmla="val -199815"/>
              <a:gd name="adj2" fmla="val -325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0,51</a:t>
            </a:r>
          </a:p>
        </p:txBody>
      </p:sp>
    </p:spTree>
    <p:extLst>
      <p:ext uri="{BB962C8B-B14F-4D97-AF65-F5344CB8AC3E}">
        <p14:creationId xmlns:p14="http://schemas.microsoft.com/office/powerpoint/2010/main" val="37610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09:44:10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40" y="174566"/>
            <a:ext cx="51911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28617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09:44:10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67944" cy="1355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4681" cy="23762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4" y="3140968"/>
            <a:ext cx="3622104" cy="19189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01033" cy="33901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013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Клинические показатели адекватности перфузии ткани/органа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78122" cy="4781128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артериальное давление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Церебральное и абдоминальное </a:t>
            </a:r>
            <a:r>
              <a:rPr lang="ru-RU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перфузионное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давление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Диурез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Сознание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Капиллярное наполнение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Перфузия кожи (белое пятно)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(теплые верхние и нижние конечности)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Лактат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крови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Артериальное </a:t>
            </a:r>
            <a:r>
              <a:rPr lang="ru-RU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и HCO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Сатурация смешанной венозной  крови кислородом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SmvO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(или ScvO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7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7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смешанной венозной крови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Тканевое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pCO</a:t>
            </a:r>
            <a:r>
              <a:rPr lang="en-US" sz="7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600"/>
              </a:spcBef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Насыщение кислородом скелетных мышц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(StO</a:t>
            </a:r>
            <a:r>
              <a:rPr lang="ru-RU" sz="7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9330" y="6093296"/>
            <a:ext cx="7380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Marik</a:t>
            </a:r>
            <a:r>
              <a:rPr lang="en-US" sz="1400" dirty="0"/>
              <a:t> P. E., Monnet X., </a:t>
            </a:r>
            <a:r>
              <a:rPr lang="en-US" sz="1400" dirty="0" err="1"/>
              <a:t>Teboul</a:t>
            </a:r>
            <a:r>
              <a:rPr lang="en-US" sz="1400" dirty="0"/>
              <a:t> J-L. Hemodynamic parameters to guide fluid therapy Ann Intensive Care. 2011; 1: 1.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664296" cy="1177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A342-94DA-4517-996A-0CF4D1DC3762}" type="datetime11">
              <a:rPr lang="ru-RU" smtClean="0"/>
              <a:t>09:44:10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47" y="274638"/>
            <a:ext cx="8676341" cy="77809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</a:rPr>
              <a:t>Сублингвальная</a:t>
            </a:r>
            <a:r>
              <a:rPr lang="ru-RU" sz="2800" b="1" dirty="0" smtClean="0">
                <a:solidFill>
                  <a:srgbClr val="0000FF"/>
                </a:solidFill>
              </a:rPr>
              <a:t> микроциркуляция при септическом шоке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09:44:10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3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7" y="1340768"/>
            <a:ext cx="5360126" cy="4083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95" y="3267325"/>
            <a:ext cx="4676286" cy="32288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Овал 6"/>
          <p:cNvSpPr/>
          <p:nvPr/>
        </p:nvSpPr>
        <p:spPr>
          <a:xfrm>
            <a:off x="4280876" y="1443546"/>
            <a:ext cx="1152128" cy="833326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0876" y="2433999"/>
            <a:ext cx="1152128" cy="833326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30217" y="1628800"/>
            <a:ext cx="3313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Кровоток  в капилляре отсутствует</a:t>
            </a:r>
            <a:endParaRPr lang="ru-RU" sz="22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648273" y="1860209"/>
            <a:ext cx="3638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648273" y="2012609"/>
            <a:ext cx="516288" cy="421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55146" y="5644771"/>
            <a:ext cx="388480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Backer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Orbegozo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Cortes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Donadello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K,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Vincent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JL.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Pathophysiology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microcirculatory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dysfunction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pathogenesis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septic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shock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Virulence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25;5(1)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040" y="2200386"/>
            <a:ext cx="3408308" cy="4170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31" y="4963429"/>
            <a:ext cx="1966114" cy="12218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0423" y="348625"/>
            <a:ext cx="84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Где «точка невозврата (</a:t>
            </a:r>
            <a:r>
              <a:rPr lang="en-US" sz="2800" b="1" dirty="0" smtClean="0"/>
              <a:t>non-return-point</a:t>
            </a:r>
            <a:r>
              <a:rPr lang="ru-RU" sz="2800" b="1" dirty="0" smtClean="0"/>
              <a:t>) при шоке?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0423" y="837982"/>
            <a:ext cx="826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Основное звено: артериолы, капилляры и митохондрии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974119" y="4326203"/>
            <a:ext cx="0" cy="550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83" y="4338640"/>
            <a:ext cx="313905" cy="31390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502660" y="3828084"/>
            <a:ext cx="562481" cy="0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60" y="3690848"/>
            <a:ext cx="300787" cy="300787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2402513" y="1528914"/>
            <a:ext cx="5713197" cy="1000552"/>
          </a:xfrm>
          <a:prstGeom prst="roundRect">
            <a:avLst>
              <a:gd name="adj" fmla="val 5740"/>
            </a:avLst>
          </a:prstGeom>
          <a:solidFill>
            <a:schemeClr val="bg1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ШОК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Централизация кровообращения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41" y="3305189"/>
            <a:ext cx="1290016" cy="980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69195" y="3559927"/>
            <a:ext cx="795515" cy="562630"/>
          </a:xfrm>
          <a:prstGeom prst="ellipse">
            <a:avLst/>
          </a:prstGeom>
          <a:solidFill>
            <a:srgbClr val="DAEDE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</a:t>
            </a:r>
            <a:r>
              <a:rPr lang="ru-RU" sz="2000" b="1" baseline="-25000" dirty="0" smtClean="0">
                <a:solidFill>
                  <a:srgbClr val="0000FF"/>
                </a:solidFill>
              </a:rPr>
              <a:t>2</a:t>
            </a:r>
            <a:endParaRPr lang="ru-RU" sz="2000" b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88640"/>
            <a:ext cx="8892480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41" y="1705131"/>
            <a:ext cx="461665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Потребление кислорода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Доставка кислорода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6AB71B-22D8-4D8F-9606-5E735FA0C2C1}" type="datetime11">
              <a:rPr lang="ru-RU" smtClean="0"/>
              <a:t>09:44:07</a:t>
            </a:fld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2" y="908720"/>
            <a:ext cx="4357767" cy="1447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 descr="SSC2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8" y="3845385"/>
            <a:ext cx="3888432" cy="12614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07" y="1632499"/>
            <a:ext cx="4310674" cy="13830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02941" y="2817943"/>
            <a:ext cx="7653435" cy="1258275"/>
          </a:xfrm>
          <a:custGeom>
            <a:avLst/>
            <a:gdLst>
              <a:gd name="connsiteX0" fmla="*/ 0 w 8064896"/>
              <a:gd name="connsiteY0" fmla="*/ 378042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0 w 8064896"/>
              <a:gd name="connsiteY7" fmla="*/ 378042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27709 w 8064896"/>
              <a:gd name="connsiteY7" fmla="*/ 613569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954017 h 1512168"/>
              <a:gd name="connsiteX7" fmla="*/ 27709 w 8064896"/>
              <a:gd name="connsiteY7" fmla="*/ 613569 h 1512168"/>
              <a:gd name="connsiteX0" fmla="*/ 0 w 8106460"/>
              <a:gd name="connsiteY0" fmla="*/ 599714 h 1512168"/>
              <a:gd name="connsiteX1" fmla="*/ 7350376 w 8106460"/>
              <a:gd name="connsiteY1" fmla="*/ 378042 h 1512168"/>
              <a:gd name="connsiteX2" fmla="*/ 7350376 w 8106460"/>
              <a:gd name="connsiteY2" fmla="*/ 0 h 1512168"/>
              <a:gd name="connsiteX3" fmla="*/ 8106460 w 8106460"/>
              <a:gd name="connsiteY3" fmla="*/ 756084 h 1512168"/>
              <a:gd name="connsiteX4" fmla="*/ 7350376 w 8106460"/>
              <a:gd name="connsiteY4" fmla="*/ 1512168 h 1512168"/>
              <a:gd name="connsiteX5" fmla="*/ 7350376 w 8106460"/>
              <a:gd name="connsiteY5" fmla="*/ 1134126 h 1512168"/>
              <a:gd name="connsiteX6" fmla="*/ 41564 w 8106460"/>
              <a:gd name="connsiteY6" fmla="*/ 954017 h 1512168"/>
              <a:gd name="connsiteX7" fmla="*/ 0 w 8106460"/>
              <a:gd name="connsiteY7" fmla="*/ 599714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460" h="1512168">
                <a:moveTo>
                  <a:pt x="0" y="599714"/>
                </a:moveTo>
                <a:lnTo>
                  <a:pt x="7350376" y="378042"/>
                </a:lnTo>
                <a:lnTo>
                  <a:pt x="7350376" y="0"/>
                </a:lnTo>
                <a:lnTo>
                  <a:pt x="8106460" y="756084"/>
                </a:lnTo>
                <a:lnTo>
                  <a:pt x="7350376" y="1512168"/>
                </a:lnTo>
                <a:lnTo>
                  <a:pt x="7350376" y="1134126"/>
                </a:lnTo>
                <a:lnTo>
                  <a:pt x="41564" y="954017"/>
                </a:lnTo>
                <a:lnTo>
                  <a:pt x="0" y="5997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19" y="25039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1991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5721" y="3383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2004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01554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2008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3297" y="42554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</a:t>
            </a:r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90" y="4869160"/>
            <a:ext cx="3434733" cy="14976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9213" y="260648"/>
            <a:ext cx="73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20 лет….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3" y="4414283"/>
            <a:ext cx="1246163" cy="1675038"/>
          </a:xfrm>
          <a:prstGeom prst="rect">
            <a:avLst/>
          </a:prstGeom>
        </p:spPr>
      </p:pic>
      <p:sp>
        <p:nvSpPr>
          <p:cNvPr id="24578" name="Заголовок 30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Последствия декомпенсированного шока</a:t>
            </a:r>
          </a:p>
        </p:txBody>
      </p:sp>
      <p:sp>
        <p:nvSpPr>
          <p:cNvPr id="2457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00AC50-B139-4D07-B10E-4FB7BD37A3E0}" type="datetime11">
              <a:rPr lang="ru-RU" smtClean="0"/>
              <a:t>09:44:10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9201" y="1165651"/>
            <a:ext cx="2808287" cy="36036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Энцефалопатия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3531" y="2882590"/>
            <a:ext cx="1871662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ОПЛ/ОРДС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4822" y="1735932"/>
            <a:ext cx="2808287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Дисфункция миокарда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8736" y="2320659"/>
            <a:ext cx="1873250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ДВС-синдром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7056" y="4939092"/>
            <a:ext cx="3889375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Печеночная недостаточность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2735" y="3511240"/>
            <a:ext cx="2376488" cy="36036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Олигоанурия</a:t>
            </a:r>
            <a:r>
              <a:rPr lang="ru-RU" b="1" dirty="0">
                <a:solidFill>
                  <a:srgbClr val="000000"/>
                </a:solidFill>
              </a:rPr>
              <a:t>, ОПН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1399" y="5483758"/>
            <a:ext cx="2447925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Острые язвы ЖКТ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703" y="4031508"/>
            <a:ext cx="2895944" cy="6806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Надпочечниковая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</a:rPr>
              <a:t>недостаточность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7181" y="1344244"/>
            <a:ext cx="129202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77181" y="1919287"/>
            <a:ext cx="1357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73489" y="2500840"/>
            <a:ext cx="18257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>
            <a:off x="4677181" y="3062771"/>
            <a:ext cx="1622020" cy="334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93675" y="3691421"/>
            <a:ext cx="15838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21278" y="4347137"/>
            <a:ext cx="12038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877719" y="5662352"/>
            <a:ext cx="111059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4" y="1696959"/>
            <a:ext cx="3579739" cy="3422313"/>
          </a:xfrm>
          <a:prstGeom prst="roundRect">
            <a:avLst>
              <a:gd name="adj" fmla="val 44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3" y="3453799"/>
            <a:ext cx="896452" cy="960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3" y="2614302"/>
            <a:ext cx="896938" cy="8969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88" y="1121977"/>
            <a:ext cx="750501" cy="6008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2" y="1735932"/>
            <a:ext cx="512046" cy="76490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4863794" y="5119273"/>
            <a:ext cx="2873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21736" name="Rectangle 23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9053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Шкала</a:t>
            </a:r>
            <a:r>
              <a:rPr lang="en-US" altLang="ru-RU" sz="2800" b="1" dirty="0">
                <a:solidFill>
                  <a:srgbClr val="3333FF"/>
                </a:solidFill>
              </a:rPr>
              <a:t>  </a:t>
            </a:r>
            <a:r>
              <a:rPr lang="en-US" altLang="ru-RU" sz="2800" b="1" dirty="0" smtClean="0">
                <a:solidFill>
                  <a:srgbClr val="3333FF"/>
                </a:solidFill>
              </a:rPr>
              <a:t>SOFA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                                                                                    </a:t>
            </a:r>
            <a:r>
              <a:rPr lang="ru-RU" altLang="ru-RU" sz="2000" b="1" dirty="0" smtClean="0">
                <a:solidFill>
                  <a:srgbClr val="3333FF"/>
                </a:solidFill>
              </a:rPr>
              <a:t>     </a:t>
            </a:r>
            <a:r>
              <a:rPr lang="en-US" altLang="ru-RU" sz="2400" b="1" dirty="0">
                <a:solidFill>
                  <a:srgbClr val="3333FF"/>
                </a:solidFill>
              </a:rPr>
              <a:t>(Sequential Organ Failure Assessment)</a:t>
            </a:r>
            <a:endParaRPr lang="ru-RU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21786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04534"/>
              </p:ext>
            </p:extLst>
          </p:nvPr>
        </p:nvGraphicFramePr>
        <p:xfrm>
          <a:off x="251520" y="1268760"/>
          <a:ext cx="8713788" cy="4766310"/>
        </p:xfrm>
        <a:graphic>
          <a:graphicData uri="http://schemas.openxmlformats.org/drawingml/2006/table">
            <a:tbl>
              <a:tblPr/>
              <a:tblGrid>
                <a:gridCol w="2586038"/>
                <a:gridCol w="1160462"/>
                <a:gridCol w="1366838"/>
                <a:gridCol w="1727200"/>
                <a:gridCol w="1873250"/>
              </a:tblGrid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SOFA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Дыхание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PaO</a:t>
                      </a:r>
                      <a:r>
                        <a:rPr kumimoji="0" lang="ru-RU" altLang="ru-RU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FiO</a:t>
                      </a:r>
                      <a:r>
                        <a:rPr kumimoji="0" lang="ru-RU" altLang="ru-RU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мм рт. ст.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399-300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299-200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199-100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Коагуляция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Тромбоциты, х 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/мм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Печень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Билирубин, мкмоль/л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33-101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102-204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&gt;204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Сердечно-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сосудистая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Гипотензия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АДср.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&lt;70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мм рт. ст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добутамин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(любая доза)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0,1, 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&gt;15,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&gt;0,1,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ЦНС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комы Глазго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6-9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Почки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Креатинин, ммоль/л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диурез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0,11-0,17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0,171-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0,3-0,44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&lt;500 мл/сут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&gt;0,44 или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&lt;200 мл/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5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FD0BB3-BB7A-4AA0-83B3-8E9B74659C9B}" type="datetime11">
              <a:rPr lang="ru-RU" smtClean="0"/>
              <a:t>09:44:10</a:t>
            </a:fld>
            <a:endParaRPr lang="ru-RU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</a:rPr>
              <a:t>Главный вопрос в лечении сепсиса и септического шока: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776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Своевременная и адекватная санация очага инфекции!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Оптимальный срок – первые 6 ч!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52381"/>
            <a:ext cx="4343192" cy="20162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C4D56A-FE8F-4FA6-81EB-EE883DABB8B2}" type="datetime11">
              <a:rPr lang="ru-RU" smtClean="0"/>
              <a:t>09:44:10</a:t>
            </a:fld>
            <a:endParaRPr lang="ru-RU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5762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CC"/>
                </a:solidFill>
              </a:rPr>
              <a:t>Главный вопрос: </a:t>
            </a:r>
            <a:r>
              <a:rPr lang="ru-RU" sz="2800" b="1" smtClean="0">
                <a:solidFill>
                  <a:srgbClr val="FF0000"/>
                </a:solidFill>
              </a:rPr>
              <a:t>Когда удалять матку?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423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3333FF"/>
                </a:solidFill>
              </a:rPr>
              <a:t>Когда этот вопрос должен быть поставлен: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solidFill>
                <a:srgbClr val="3333FF"/>
              </a:solidFill>
            </a:endParaRP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Помимо матки не выявлено других очагов инфекции, обусловливающих тяжесть состояния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При несоответствии ухудшения клинической картины и симптомов основной патологии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Нарастание системной воспалительной реакции (СВР) на фоне интенсивной терапии - неэффективность консервативной терапии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Увеличение </a:t>
            </a:r>
            <a:r>
              <a:rPr lang="ru-RU" sz="1800" b="1" dirty="0" err="1" smtClean="0"/>
              <a:t>прокальцитонинового</a:t>
            </a:r>
            <a:r>
              <a:rPr lang="ru-RU" sz="1800" b="1" dirty="0" smtClean="0"/>
              <a:t> теста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2,0 </a:t>
            </a:r>
            <a:r>
              <a:rPr lang="ru-RU" sz="1800" b="1" dirty="0" err="1" smtClean="0"/>
              <a:t>нг</a:t>
            </a:r>
            <a:r>
              <a:rPr lang="ru-RU" sz="1800" b="1" dirty="0" smtClean="0"/>
              <a:t>/мл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Антенатальная гибель плода на фоне инфекционного процесса любой локализации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Появление или прогрессирование признаков полиорганной недостаточности</a:t>
            </a:r>
            <a:r>
              <a:rPr lang="ru-RU" sz="1600" b="1" dirty="0" smtClean="0"/>
              <a:t> </a:t>
            </a:r>
            <a:r>
              <a:rPr lang="ru-RU" sz="1600" dirty="0" smtClean="0"/>
              <a:t>(снижение АД, </a:t>
            </a:r>
            <a:r>
              <a:rPr lang="ru-RU" sz="1600" dirty="0" err="1" smtClean="0"/>
              <a:t>олигурия</a:t>
            </a:r>
            <a:r>
              <a:rPr lang="ru-RU" sz="1600" dirty="0" smtClean="0"/>
              <a:t>, ОПЛ/ОРДС, желтуха, энцефалопатия, ДВС-синдром, тромбоцитопения)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A2E97-B6AD-40FA-B0B4-F88E6B186B27}" type="datetime11">
              <a:rPr lang="ru-RU" smtClean="0"/>
              <a:t>09:44:10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4" y="111760"/>
            <a:ext cx="1728192" cy="122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3158482" cy="40862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Матка как очаг инфекции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349" y="3345661"/>
            <a:ext cx="3116555" cy="2194084"/>
          </a:xfrm>
          <a:prstGeom prst="roundRect">
            <a:avLst>
              <a:gd name="adj" fmla="val 824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Преобладают локальные симптомы:</a:t>
            </a:r>
          </a:p>
          <a:p>
            <a:r>
              <a:rPr lang="ru-RU" sz="1400" b="1" dirty="0" smtClean="0"/>
              <a:t>Боли</a:t>
            </a:r>
          </a:p>
          <a:p>
            <a:r>
              <a:rPr lang="ru-RU" sz="1400" b="1" dirty="0" smtClean="0"/>
              <a:t>Увеличение размера</a:t>
            </a:r>
          </a:p>
          <a:p>
            <a:r>
              <a:rPr lang="ru-RU" sz="1400" b="1" dirty="0" smtClean="0"/>
              <a:t>Снижение тонуса</a:t>
            </a:r>
          </a:p>
          <a:p>
            <a:r>
              <a:rPr lang="ru-RU" sz="1400" b="1" dirty="0" smtClean="0"/>
              <a:t>Гнойные выделения</a:t>
            </a:r>
          </a:p>
          <a:p>
            <a:r>
              <a:rPr lang="ru-RU" sz="1400" b="1" dirty="0" smtClean="0"/>
              <a:t>Гипертермия</a:t>
            </a:r>
          </a:p>
          <a:p>
            <a:r>
              <a:rPr lang="ru-RU" sz="1400" b="1" dirty="0" smtClean="0"/>
              <a:t>Лейкоцитоз</a:t>
            </a:r>
          </a:p>
          <a:p>
            <a:r>
              <a:rPr lang="ru-RU" sz="1400" b="1" dirty="0" smtClean="0"/>
              <a:t>Слабость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052" y="2564904"/>
            <a:ext cx="2448272" cy="64698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Локальный процесс - эндометрит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1573" y="5903416"/>
            <a:ext cx="1939503" cy="40862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Гистерэктомия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77" y="5923508"/>
            <a:ext cx="3176869" cy="408623"/>
          </a:xfrm>
          <a:prstGeom prst="round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Консервативное лечение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2564904"/>
            <a:ext cx="4464496" cy="3052971"/>
          </a:xfrm>
          <a:prstGeom prst="roundRect">
            <a:avLst>
              <a:gd name="adj" fmla="val 644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Преобладают системные проявления: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Системная воспалительная реакция (2 и более признака)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Увеличение </a:t>
            </a:r>
            <a:r>
              <a:rPr lang="ru-RU" sz="1600" b="1" dirty="0" err="1" smtClean="0"/>
              <a:t>прокальцитонина</a:t>
            </a:r>
            <a:endParaRPr lang="ru-RU" sz="1600" b="1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err="1" smtClean="0"/>
              <a:t>Полиорганная</a:t>
            </a:r>
            <a:r>
              <a:rPr lang="ru-RU" sz="1600" b="1" dirty="0" smtClean="0"/>
              <a:t> недостаточность (ЦНС, легкие, печень, почки, гемостаз и др.)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Локальных симптомов может не быть!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447750"/>
            <a:ext cx="3600400" cy="91940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Нет генерализации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78706" y="1447750"/>
            <a:ext cx="3365239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Генерализация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19872" y="764704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6176" y="692696"/>
            <a:ext cx="349" cy="670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32" y="3923301"/>
            <a:ext cx="1763538" cy="19751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364540" y="1006977"/>
            <a:ext cx="4716016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C36D39-AFD2-4F3E-9FAB-24DB9DB829B0}" type="datetime11">
              <a:rPr lang="ru-RU" smtClean="0"/>
              <a:t>09:44:10</a:t>
            </a:fld>
            <a:endParaRPr lang="ru-RU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Когда не нужно удалять матку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Верифицирован и санирован очаг инфекции любой локализации, определяющий тяжесть состояния </a:t>
            </a:r>
            <a:r>
              <a:rPr lang="ru-RU" sz="1600" dirty="0" smtClean="0"/>
              <a:t>(менингит, пневмония, отит, флегмоны, абсцессы, синусит, пиелонефрит, панкреонекроз, перитонит и др.)</a:t>
            </a:r>
            <a:r>
              <a:rPr lang="ru-RU" sz="1800" b="1" dirty="0" smtClean="0"/>
              <a:t> – это может служить показанием для родоразрешения, но не для удаления матки.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системная воспалительная реакция - эффективная консервативная терапия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</a:t>
            </a:r>
            <a:r>
              <a:rPr lang="ru-RU" sz="1800" b="1" dirty="0" err="1" smtClean="0"/>
              <a:t>полиорганная</a:t>
            </a:r>
            <a:r>
              <a:rPr lang="ru-RU" sz="1800" b="1" dirty="0" smtClean="0"/>
              <a:t> недостаточность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увеличен </a:t>
            </a:r>
            <a:r>
              <a:rPr lang="ru-RU" sz="1800" b="1" dirty="0" err="1" smtClean="0"/>
              <a:t>прокальцитониновый</a:t>
            </a:r>
            <a:r>
              <a:rPr lang="ru-RU" sz="1800" b="1" dirty="0" smtClean="0"/>
              <a:t> тест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Живой плод</a:t>
            </a:r>
          </a:p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Нет клиники септического </a:t>
            </a:r>
            <a:r>
              <a:rPr lang="ru-RU" sz="1600" b="1" dirty="0" smtClean="0"/>
              <a:t>шока</a:t>
            </a:r>
            <a:r>
              <a:rPr lang="ru-RU" sz="1800" b="1" dirty="0" smtClean="0"/>
              <a:t> </a:t>
            </a:r>
            <a:r>
              <a:rPr lang="ru-RU" sz="1600" dirty="0" smtClean="0"/>
              <a:t>(но и наличие септического шока - показание для родоразрешения, а при верифицированном и санированном очаге инфекции другой локализации - не показание для удаления матки)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0A53F0-A446-42F5-9268-FA18B1BA0C07}" type="datetime11">
              <a:rPr lang="ru-RU" smtClean="0"/>
              <a:t>09:44:12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412776"/>
            <a:ext cx="871296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Принцип «ранней </a:t>
            </a:r>
            <a:r>
              <a:rPr lang="ru-RU" sz="2400" b="1" dirty="0"/>
              <a:t>целенаправленной терапии (</a:t>
            </a:r>
            <a:r>
              <a:rPr lang="ru-RU" sz="2400" b="1" dirty="0" err="1"/>
              <a:t>early</a:t>
            </a:r>
            <a:r>
              <a:rPr lang="ru-RU" sz="2400" b="1" dirty="0"/>
              <a:t> </a:t>
            </a:r>
            <a:r>
              <a:rPr lang="ru-RU" sz="2400" b="1" dirty="0" err="1"/>
              <a:t>goal-directed</a:t>
            </a:r>
            <a:r>
              <a:rPr lang="ru-RU" sz="2400" b="1" dirty="0"/>
              <a:t> </a:t>
            </a:r>
            <a:r>
              <a:rPr lang="ru-RU" sz="2400" b="1" dirty="0" err="1"/>
              <a:t>therapy</a:t>
            </a:r>
            <a:r>
              <a:rPr lang="ru-RU" sz="2400" b="1" dirty="0"/>
              <a:t> (EGDT)» позволяет снизить летальность на 16%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230" flipH="1">
            <a:off x="4968143" y="2898416"/>
            <a:ext cx="3449252" cy="34345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604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Начальная терапия </a:t>
            </a:r>
            <a:r>
              <a:rPr lang="ru-RU" sz="3200" b="1" dirty="0" smtClean="0">
                <a:solidFill>
                  <a:srgbClr val="FF0000"/>
                </a:solidFill>
              </a:rPr>
              <a:t>тяжелого  </a:t>
            </a:r>
            <a:r>
              <a:rPr lang="ru-RU" sz="3200" b="1" dirty="0">
                <a:solidFill>
                  <a:srgbClr val="FF0000"/>
                </a:solidFill>
              </a:rPr>
              <a:t>сепсиса и септического шока: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693" y="3125571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Стабилизация гемодинамики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250" y="4140497"/>
            <a:ext cx="469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Антибактериальная терапия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040014"/>
            <a:ext cx="457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Поддерживающая терапия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550" y="2624368"/>
            <a:ext cx="8730367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7251EC-5E65-4FEB-B39B-1DBACC524F69}" type="datetime11">
              <a:rPr lang="ru-RU" smtClean="0"/>
              <a:t>09:44:12</a:t>
            </a:fld>
            <a:endParaRPr lang="ru-RU" dirty="0" smtClean="0"/>
          </a:p>
        </p:txBody>
      </p:sp>
      <p:sp>
        <p:nvSpPr>
          <p:cNvPr id="285699" name="Oval 3"/>
          <p:cNvSpPr>
            <a:spLocks noChangeArrowheads="1"/>
          </p:cNvSpPr>
          <p:nvPr/>
        </p:nvSpPr>
        <p:spPr bwMode="auto">
          <a:xfrm>
            <a:off x="405171" y="2060848"/>
            <a:ext cx="5585734" cy="1997348"/>
          </a:xfrm>
          <a:prstGeom prst="roundRect">
            <a:avLst>
              <a:gd name="adj" fmla="val 954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/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Инфузионная терапия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вводятся </a:t>
            </a:r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кристаллоиды 30 мл/кг </a:t>
            </a:r>
            <a:r>
              <a:rPr lang="ru-RU" b="1" dirty="0" smtClean="0"/>
              <a:t>или  Альбумин 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ЦВД должно быть выше 8 мм </a:t>
            </a:r>
            <a:r>
              <a:rPr lang="ru-RU" b="1" dirty="0" err="1"/>
              <a:t>рт</a:t>
            </a:r>
            <a:r>
              <a:rPr lang="ru-RU" b="1" dirty="0"/>
              <a:t> </a:t>
            </a:r>
            <a:r>
              <a:rPr lang="ru-RU" b="1" dirty="0" err="1"/>
              <a:t>ст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 (у пациентов на ИВЛ -12 мм </a:t>
            </a:r>
            <a:r>
              <a:rPr lang="ru-RU" b="1" dirty="0" err="1"/>
              <a:t>рт.ст</a:t>
            </a:r>
            <a:r>
              <a:rPr lang="ru-RU" b="1" dirty="0"/>
              <a:t>.)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2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834726" y="4024575"/>
            <a:ext cx="4913152" cy="2310425"/>
          </a:xfrm>
          <a:prstGeom prst="roundRect">
            <a:avLst>
              <a:gd name="adj" fmla="val 5736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Антибактериальная терапия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Эмпирическая терапия  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(карбапенемы, цефалоспорины </a:t>
            </a:r>
            <a:r>
              <a:rPr lang="en-US" b="1" dirty="0">
                <a:solidFill>
                  <a:srgbClr val="3333FF"/>
                </a:solidFill>
              </a:rPr>
              <a:t>III-IV</a:t>
            </a:r>
            <a:r>
              <a:rPr lang="ru-RU" b="1" dirty="0">
                <a:solidFill>
                  <a:srgbClr val="3333FF"/>
                </a:solidFill>
              </a:rPr>
              <a:t> и др.):</a:t>
            </a:r>
          </a:p>
          <a:p>
            <a:pPr algn="ctr">
              <a:defRPr/>
            </a:pPr>
            <a:r>
              <a:rPr lang="ru-RU" b="1" dirty="0" smtClean="0"/>
              <a:t>В </a:t>
            </a:r>
            <a:r>
              <a:rPr lang="ru-RU" b="1" dirty="0"/>
              <a:t>дальнейшем могут применяться: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Ванкомицин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Линезолид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390964" y="1484784"/>
            <a:ext cx="3441478" cy="676446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Пробы для бактериологического</a:t>
            </a:r>
          </a:p>
          <a:p>
            <a:pPr algn="ctr">
              <a:defRPr/>
            </a:pPr>
            <a:r>
              <a:rPr lang="ru-RU" b="1" dirty="0"/>
              <a:t> исследования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747878" y="359938"/>
            <a:ext cx="2880318" cy="936104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Лабораторный контроль </a:t>
            </a:r>
          </a:p>
          <a:p>
            <a:pPr algn="ctr">
              <a:defRPr/>
            </a:pPr>
            <a:r>
              <a:rPr lang="ru-RU" b="1" dirty="0"/>
              <a:t>и мониторинг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174713" y="3382970"/>
            <a:ext cx="3873980" cy="699284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Контроль </a:t>
            </a:r>
            <a:r>
              <a:rPr lang="ru-RU" b="1" dirty="0" smtClean="0"/>
              <a:t>диуреза– </a:t>
            </a:r>
            <a:r>
              <a:rPr lang="ru-RU" b="1" dirty="0"/>
              <a:t>более 0,5 мл/кг/ч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1" y="0"/>
            <a:ext cx="2069976" cy="16559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4046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Первый час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7E4E4-AA01-4599-B344-AB68D19B2A0E}" type="datetime11">
              <a:rPr lang="ru-RU" smtClean="0"/>
              <a:t>09:44:13</a:t>
            </a:fld>
            <a:endParaRPr lang="ru-RU" smtClean="0"/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3131840" y="136968"/>
            <a:ext cx="5110143" cy="2860419"/>
          </a:xfrm>
          <a:prstGeom prst="roundRect">
            <a:avLst>
              <a:gd name="adj" fmla="val 66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lnSpc>
                <a:spcPts val="2300"/>
              </a:lnSpc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</a:t>
            </a:r>
            <a:r>
              <a:rPr lang="ru-RU" b="1" dirty="0" smtClean="0">
                <a:solidFill>
                  <a:srgbClr val="0000FF"/>
                </a:solidFill>
              </a:rPr>
              <a:t>на   </a:t>
            </a:r>
            <a:r>
              <a:rPr lang="ru-RU" b="1" dirty="0" err="1" smtClean="0">
                <a:solidFill>
                  <a:srgbClr val="0000FF"/>
                </a:solidFill>
              </a:rPr>
              <a:t>инфузию</a:t>
            </a:r>
            <a:r>
              <a:rPr lang="ru-RU" b="1" dirty="0" smtClean="0">
                <a:solidFill>
                  <a:srgbClr val="0000FF"/>
                </a:solidFill>
              </a:rPr>
              <a:t> 30 </a:t>
            </a:r>
            <a:r>
              <a:rPr lang="ru-RU" b="1" dirty="0">
                <a:solidFill>
                  <a:srgbClr val="0000FF"/>
                </a:solidFill>
              </a:rPr>
              <a:t>мл/кг</a:t>
            </a:r>
            <a:r>
              <a:rPr lang="ru-RU" sz="1600" b="1" dirty="0">
                <a:solidFill>
                  <a:srgbClr val="0000FF"/>
                </a:solidFill>
              </a:rPr>
              <a:t>:</a:t>
            </a:r>
          </a:p>
          <a:p>
            <a:pPr algn="ctr">
              <a:lnSpc>
                <a:spcPts val="2300"/>
              </a:lnSpc>
              <a:defRPr/>
            </a:pPr>
            <a:r>
              <a:rPr lang="ru-RU" sz="1600" b="1" dirty="0">
                <a:solidFill>
                  <a:srgbClr val="0000FF"/>
                </a:solidFill>
              </a:rPr>
              <a:t>Для стартовой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</a:rPr>
              <a:t>норадреналин </a:t>
            </a:r>
            <a:r>
              <a:rPr lang="ru-RU" sz="1600" b="1" dirty="0" smtClean="0">
                <a:solidFill>
                  <a:srgbClr val="FF0000"/>
                </a:solidFill>
              </a:rPr>
              <a:t>0,1-0,3 мкг/кг/мин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адреналин 1-10 мкг/мин 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вазопрессин 0,03 </a:t>
            </a:r>
            <a:r>
              <a:rPr lang="ru-RU" sz="1600" b="1" dirty="0" err="1"/>
              <a:t>ед</a:t>
            </a:r>
            <a:r>
              <a:rPr lang="ru-RU" sz="1600" b="1" dirty="0"/>
              <a:t>/мин</a:t>
            </a:r>
            <a:endParaRPr lang="ru-RU" sz="900" b="1" dirty="0"/>
          </a:p>
          <a:p>
            <a:pPr algn="ctr">
              <a:lnSpc>
                <a:spcPts val="2300"/>
              </a:lnSpc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Для </a:t>
            </a:r>
            <a:r>
              <a:rPr lang="ru-RU" sz="1600" b="1" dirty="0">
                <a:solidFill>
                  <a:srgbClr val="0000FF"/>
                </a:solidFill>
              </a:rPr>
              <a:t>дополнительной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 smtClean="0"/>
              <a:t>мезатон </a:t>
            </a:r>
            <a:r>
              <a:rPr lang="ru-RU" sz="1600" b="1" dirty="0"/>
              <a:t>40-300 мкг/мин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допмин 5-20 мкг/кг/мин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7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3635896" y="3573016"/>
            <a:ext cx="4454288" cy="15322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Добутамин</a:t>
            </a:r>
            <a:r>
              <a:rPr lang="ru-RU" b="1" dirty="0"/>
              <a:t> </a:t>
            </a:r>
            <a:r>
              <a:rPr lang="ru-RU" sz="1600" b="1" dirty="0"/>
              <a:t>должен использоваться</a:t>
            </a:r>
          </a:p>
          <a:p>
            <a:pPr algn="ctr">
              <a:defRPr/>
            </a:pPr>
            <a:r>
              <a:rPr lang="ru-RU" sz="1600" b="1" dirty="0"/>
              <a:t> при миокардиальной дисфункции</a:t>
            </a:r>
          </a:p>
          <a:p>
            <a:pPr algn="ctr">
              <a:defRPr/>
            </a:pPr>
            <a:r>
              <a:rPr lang="ru-RU" sz="1600" b="1" dirty="0"/>
              <a:t> и повышении ДЗЛА </a:t>
            </a:r>
            <a:r>
              <a:rPr lang="ru-RU" sz="1600" dirty="0"/>
              <a:t> – </a:t>
            </a:r>
            <a:r>
              <a:rPr lang="ru-RU" sz="1600" b="1" dirty="0"/>
              <a:t>максимум 20 </a:t>
            </a:r>
            <a:r>
              <a:rPr lang="ru-RU" sz="1600" b="1" dirty="0" smtClean="0"/>
              <a:t>мкг/кг/мин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Левосимендан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/>
              <a:t>0,05–0,2 </a:t>
            </a:r>
            <a:r>
              <a:rPr lang="ru-RU" sz="1600" b="1" dirty="0" smtClean="0"/>
              <a:t>мкг/кг/мин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3762633" y="5297047"/>
            <a:ext cx="4327551" cy="1232458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на инфузию,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вазопрессоры и инотропные препараты:</a:t>
            </a:r>
          </a:p>
          <a:p>
            <a:pPr algn="ctr">
              <a:defRPr/>
            </a:pPr>
            <a:r>
              <a:rPr lang="ru-RU" sz="1600" b="1" dirty="0" smtClean="0"/>
              <a:t>Кортикостероиды </a:t>
            </a:r>
            <a:r>
              <a:rPr lang="ru-RU" sz="1600" b="1" dirty="0"/>
              <a:t>– гидрокортизон </a:t>
            </a:r>
          </a:p>
          <a:p>
            <a:pPr algn="ctr">
              <a:defRPr/>
            </a:pPr>
            <a:r>
              <a:rPr lang="ru-RU" sz="1600" b="1" dirty="0"/>
              <a:t>не более 300 мг/</a:t>
            </a:r>
            <a:r>
              <a:rPr lang="ru-RU" sz="1600" b="1" dirty="0" err="1"/>
              <a:t>сут</a:t>
            </a:r>
            <a:endParaRPr lang="ru-RU" sz="16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121"/>
            <a:ext cx="2286000" cy="1828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8665" y="1880459"/>
            <a:ext cx="2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Первые 6 часов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20006" y="2997387"/>
            <a:ext cx="0" cy="575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32036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низком СИ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7E4E4-AA01-4599-B344-AB68D19B2A0E}" type="datetime11">
              <a:rPr lang="ru-RU" smtClean="0"/>
              <a:t>09:44:13</a:t>
            </a:fld>
            <a:endParaRPr lang="ru-RU" smtClean="0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539551" y="2420888"/>
            <a:ext cx="8136905" cy="2722923"/>
          </a:xfrm>
          <a:prstGeom prst="roundRect">
            <a:avLst>
              <a:gd name="adj" fmla="val 687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/>
              <a:t>ЦВД</a:t>
            </a:r>
            <a:r>
              <a:rPr lang="ru-RU" sz="2400" b="1" dirty="0"/>
              <a:t>: 8-12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САД: </a:t>
            </a:r>
            <a:r>
              <a:rPr lang="ru-RU" sz="2400" b="1" u="sng" dirty="0"/>
              <a:t>&gt;</a:t>
            </a:r>
            <a:r>
              <a:rPr lang="ru-RU" sz="2400" b="1" dirty="0"/>
              <a:t> 65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Диурез </a:t>
            </a:r>
            <a:r>
              <a:rPr lang="ru-RU" sz="2400" b="1" u="sng" dirty="0"/>
              <a:t>&gt;</a:t>
            </a:r>
            <a:r>
              <a:rPr lang="ru-RU" sz="2400" b="1" dirty="0"/>
              <a:t> 0,5 мл/кг/час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Насыщение  кислорода в центральной вене (SCVO</a:t>
            </a:r>
            <a:r>
              <a:rPr lang="ru-RU" sz="2400" b="1" baseline="-25000" dirty="0"/>
              <a:t>2</a:t>
            </a:r>
            <a:r>
              <a:rPr lang="ru-RU" sz="2400" b="1" dirty="0" smtClean="0"/>
              <a:t>) </a:t>
            </a:r>
            <a:r>
              <a:rPr lang="ru-RU" sz="2400" b="1" u="sng" dirty="0" smtClean="0"/>
              <a:t>&gt;</a:t>
            </a:r>
            <a:r>
              <a:rPr lang="ru-RU" sz="2400" b="1" dirty="0" smtClean="0"/>
              <a:t> </a:t>
            </a:r>
            <a:r>
              <a:rPr lang="ru-RU" sz="2400" b="1" dirty="0"/>
              <a:t>70% 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или в смешанной венозной крови  (SvO</a:t>
            </a:r>
            <a:r>
              <a:rPr lang="ru-RU" sz="2400" b="1" baseline="-25000" dirty="0"/>
              <a:t>2</a:t>
            </a:r>
            <a:r>
              <a:rPr lang="ru-RU" sz="2400" b="1" dirty="0"/>
              <a:t>) </a:t>
            </a:r>
            <a:r>
              <a:rPr lang="ru-RU" sz="2400" b="1" u="sng" dirty="0"/>
              <a:t>&gt;</a:t>
            </a:r>
            <a:r>
              <a:rPr lang="ru-RU" sz="2400" b="1" dirty="0"/>
              <a:t> 65%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3" y="30492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Цели первых 6 часов: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627784" y="1144240"/>
            <a:ext cx="4322905" cy="648072"/>
          </a:xfrm>
          <a:prstGeom prst="roundRect">
            <a:avLst/>
          </a:prstGeom>
          <a:gradFill rotWithShape="1">
            <a:gsLst>
              <a:gs pos="0">
                <a:srgbClr val="FF99FF"/>
              </a:gs>
              <a:gs pos="100000">
                <a:srgbClr val="DB83DB">
                  <a:alpha val="53998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2400" b="1" dirty="0"/>
              <a:t>САНАЦИЯ ОЧАГА ИНФЕКЦИИ</a:t>
            </a:r>
            <a:endParaRPr lang="ru-RU" sz="1200" b="1" dirty="0"/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9" y="304926"/>
            <a:ext cx="2195990" cy="17567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48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468719" cy="396044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BF31-4638-4025-A2A1-D4F6BA7E107F}" type="datetime11">
              <a:rPr lang="ru-RU" smtClean="0"/>
              <a:t>09:44:07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67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США   от септического шока ежегодно погибает 215 000 пациентов, что сопоставимо с летальностью при инфаркте миокарда и инсультах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89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D3D3A8-2A82-45FC-8FA4-41B34A7503D4}" type="datetime11">
              <a:rPr lang="ru-RU" smtClean="0"/>
              <a:t>09:44:13</a:t>
            </a:fld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4287" y="337745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"/>
              </a:rPr>
              <a:t>24 часа</a:t>
            </a:r>
            <a:endParaRPr lang="ru-RU" sz="28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068417" y="1268760"/>
            <a:ext cx="3744912" cy="2709268"/>
          </a:xfrm>
          <a:prstGeom prst="roundRect">
            <a:avLst>
              <a:gd name="adj" fmla="val 11484"/>
            </a:avLst>
          </a:prstGeom>
          <a:solidFill>
            <a:srgbClr val="CCFFFF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Компоненты крови:</a:t>
            </a:r>
          </a:p>
          <a:p>
            <a:pPr algn="ctr">
              <a:defRPr/>
            </a:pPr>
            <a:r>
              <a:rPr lang="ru-RU" sz="1600" b="1" dirty="0"/>
              <a:t>Гемоглобин 70-90 г/л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Свежезамороженная плазма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используется при наличии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 кровотечения и при инвазивных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процедурах на фоне коагулопатии.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Тромбоциты боле 50000 в </a:t>
            </a:r>
            <a:r>
              <a:rPr lang="ru-RU" sz="1600" b="1" dirty="0" err="1" smtClean="0"/>
              <a:t>мкл</a:t>
            </a:r>
            <a:endParaRPr lang="ru-RU" sz="1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Трансфузия тромбоцитов только при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снижении менее 10000 в </a:t>
            </a:r>
            <a:r>
              <a:rPr lang="ru-RU" sz="1600" b="1" dirty="0" err="1" smtClean="0"/>
              <a:t>мкл</a:t>
            </a:r>
            <a:endParaRPr lang="ru-RU" sz="1600" b="1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384788" y="1830660"/>
            <a:ext cx="2808288" cy="65087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ИВЛ</a:t>
            </a:r>
          </a:p>
          <a:p>
            <a:pPr algn="ctr">
              <a:defRPr/>
            </a:pPr>
            <a:r>
              <a:rPr lang="ru-RU" sz="1600" b="1" dirty="0"/>
              <a:t>Инвазивная и неинвазивная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395536" y="2631443"/>
            <a:ext cx="4489522" cy="1168403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Почечная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заместительная терапия</a:t>
            </a:r>
          </a:p>
          <a:p>
            <a:pPr algn="ctr">
              <a:defRPr/>
            </a:pPr>
            <a:r>
              <a:rPr lang="ru-RU" sz="1600" b="1" dirty="0"/>
              <a:t>Гемофильтрация, </a:t>
            </a:r>
            <a:r>
              <a:rPr lang="ru-RU" sz="1600" b="1" dirty="0" smtClean="0"/>
              <a:t> Гемодиализ</a:t>
            </a:r>
          </a:p>
          <a:p>
            <a:pPr algn="ctr">
              <a:defRPr/>
            </a:pPr>
            <a:r>
              <a:rPr lang="ru-RU" sz="1600" b="1" dirty="0" smtClean="0"/>
              <a:t>У </a:t>
            </a:r>
            <a:r>
              <a:rPr lang="ru-RU" sz="1600" b="1" dirty="0" err="1" smtClean="0"/>
              <a:t>гемодинамически</a:t>
            </a:r>
            <a:r>
              <a:rPr lang="ru-RU" sz="1600" b="1" dirty="0" smtClean="0"/>
              <a:t> нестабильных пациентов</a:t>
            </a:r>
            <a:endParaRPr lang="ru-RU" sz="1600" b="1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081920" y="282284"/>
            <a:ext cx="3750414" cy="80414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Седация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</a:rPr>
              <a:t>Дексдор</a:t>
            </a:r>
            <a:r>
              <a:rPr lang="ru-RU" sz="2000" b="1" dirty="0" smtClean="0">
                <a:solidFill>
                  <a:schemeClr val="tx1"/>
                </a:solidFill>
              </a:rPr>
              <a:t>),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 аналгезия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миоплегия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51520" y="3978029"/>
            <a:ext cx="4684028" cy="597560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</a:rPr>
              <a:t>Профилактика </a:t>
            </a:r>
            <a:r>
              <a:rPr lang="ru-RU" sz="2000" b="1" dirty="0" smtClean="0">
                <a:solidFill>
                  <a:srgbClr val="0000FF"/>
                </a:solidFill>
              </a:rPr>
              <a:t>«</a:t>
            </a:r>
            <a:r>
              <a:rPr lang="ru-RU" sz="2000" b="1" dirty="0">
                <a:solidFill>
                  <a:srgbClr val="0000FF"/>
                </a:solidFill>
              </a:rPr>
              <a:t>стресс-язв» ЖКТ:</a:t>
            </a:r>
          </a:p>
          <a:p>
            <a:pPr algn="ctr">
              <a:defRPr/>
            </a:pPr>
            <a:r>
              <a:rPr lang="ru-RU" sz="1400" b="1" dirty="0" smtClean="0"/>
              <a:t>Ингибиторы </a:t>
            </a:r>
            <a:r>
              <a:rPr lang="ru-RU" sz="1400" b="1" dirty="0"/>
              <a:t>протонной  помпы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187624" y="4779858"/>
            <a:ext cx="3202616" cy="485038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Нутритивная</a:t>
            </a:r>
            <a:r>
              <a:rPr lang="ru-RU" sz="2000" b="1" dirty="0" smtClean="0">
                <a:solidFill>
                  <a:srgbClr val="0000FF"/>
                </a:solidFill>
              </a:rPr>
              <a:t> поддержка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764768" y="5373216"/>
            <a:ext cx="5135691" cy="743366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Контроль глюкозы</a:t>
            </a:r>
          </a:p>
          <a:p>
            <a:pPr algn="ctr">
              <a:defRPr/>
            </a:pPr>
            <a:r>
              <a:rPr lang="ru-RU" sz="1400" b="1" dirty="0"/>
              <a:t>Не более 8,3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</a:p>
          <a:p>
            <a:pPr algn="ctr">
              <a:defRPr/>
            </a:pPr>
            <a:r>
              <a:rPr lang="ru-RU" sz="1400" b="1" dirty="0" smtClean="0"/>
              <a:t>Инсулин подключать при уровне более 10,0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  <a:endParaRPr lang="ru-RU" sz="1400" b="1" dirty="0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652120" y="4133141"/>
            <a:ext cx="2354313" cy="88489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Профилактика ТЭЛА</a:t>
            </a:r>
          </a:p>
          <a:p>
            <a:pPr algn="ctr">
              <a:defRPr/>
            </a:pPr>
            <a:r>
              <a:rPr lang="ru-RU" sz="2000" b="1" dirty="0" smtClean="0"/>
              <a:t>НМГ, ЭК, ПКНК</a:t>
            </a:r>
            <a:endParaRPr lang="ru-RU" sz="14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92"/>
            <a:ext cx="1693168" cy="16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Распространенность и летальность проявлений тяжелого сепсиса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56386"/>
              </p:ext>
            </p:extLst>
          </p:nvPr>
        </p:nvGraphicFramePr>
        <p:xfrm>
          <a:off x="323529" y="1600200"/>
          <a:ext cx="8568952" cy="45132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4535"/>
                <a:gridCol w="1422004"/>
                <a:gridCol w="2322413"/>
              </a:tblGrid>
              <a:tr h="947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800" dirty="0" smtClean="0"/>
                        <a:t>Проявления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Частота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Летальность</a:t>
                      </a:r>
                      <a:endParaRPr lang="ru-RU" sz="2400" dirty="0"/>
                    </a:p>
                  </a:txBody>
                  <a:tcPr/>
                </a:tc>
              </a:tr>
              <a:tr h="751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гипотония +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 более 4,0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46.1 %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778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гипотония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49.5 % </a:t>
                      </a:r>
                      <a:endParaRPr lang="ru-RU" sz="28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36.7 %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1253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 более 4 </a:t>
                      </a:r>
                      <a:r>
                        <a:rPr lang="ru-RU" sz="2400" b="1" baseline="0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5.4 % </a:t>
                      </a:r>
                      <a:endParaRPr lang="ru-RU" sz="28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/>
                        <a:t>30%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B3A90-80F9-4D6E-B4B8-C6BC5FB86170}" type="datetime11">
              <a:rPr lang="ru-RU" smtClean="0"/>
              <a:t>09:44:13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19031" cy="446449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09:44:14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116" y="1052736"/>
            <a:ext cx="8642350" cy="5445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Антибактериальная терапия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Бактериологические посевы (дважды) должны быть взяты до начала антибиотикотерапии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Внутривенная антибиотикотерапия должна быть начата как можно раньше - в течение </a:t>
            </a:r>
            <a:r>
              <a:rPr lang="ru-RU" sz="2400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первого часа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установления диагноза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1B) 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Начальная эмпирическая антибактериальная терапия включает один или более препаратов, которые имеют активность против всех вероятных инфекционных агентов (бактериальный и/или грибковый), и проникающих в адекватных концентрациях в предполагаемый источник сепсиса </a:t>
            </a:r>
            <a:r>
              <a:rPr lang="ru-RU" sz="1800" dirty="0" smtClean="0"/>
              <a:t>(уровень 1B)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Продолжительность 7-10 суток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27709" y="277091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3333FF"/>
                </a:solidFill>
              </a:rPr>
              <a:t>Интенсивная терапия тяжелого сепсиса и шока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255A-C790-4558-BBC6-7DD5622B3AAA}" type="datetime11">
              <a:rPr lang="ru-RU" smtClean="0"/>
              <a:t>09:44:14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90F6A8-6BAB-4BBF-9DEE-D8B07DB1BFFB}" type="datetime11">
              <a:rPr lang="ru-RU" smtClean="0"/>
              <a:t>09:44:14</a:t>
            </a:fld>
            <a:endParaRPr lang="ru-RU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333FF"/>
                </a:solidFill>
              </a:rPr>
              <a:t>Влияние начала антибактериальной терапии на летальность</a:t>
            </a:r>
            <a:endParaRPr lang="ru-RU" sz="2000" b="1" smtClean="0">
              <a:solidFill>
                <a:srgbClr val="3333FF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14023"/>
            <a:ext cx="8569325" cy="39211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sz="2400" b="1" dirty="0" smtClean="0"/>
              <a:t>На каждый час задержки начала  антибактериальной терапии выживаемость снижается на </a:t>
            </a:r>
            <a:r>
              <a:rPr lang="ru-RU" sz="2400" b="1" dirty="0" smtClean="0">
                <a:solidFill>
                  <a:srgbClr val="3333FF"/>
                </a:solidFill>
              </a:rPr>
              <a:t>7,7%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2267744" y="2969880"/>
            <a:ext cx="6624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/>
              <a:t>Kumar </a:t>
            </a:r>
            <a:r>
              <a:rPr lang="en-US" sz="1400" dirty="0"/>
              <a:t>A, Roberts D, Wood KE, Light B, </a:t>
            </a:r>
            <a:r>
              <a:rPr lang="en-US" sz="1400" dirty="0" err="1"/>
              <a:t>Parrillo</a:t>
            </a:r>
            <a:r>
              <a:rPr lang="en-US" sz="1400" dirty="0"/>
              <a:t> JE, Sharma S </a:t>
            </a:r>
            <a:r>
              <a:rPr lang="en-US" sz="1400" i="1" dirty="0"/>
              <a:t>et al.</a:t>
            </a:r>
            <a:r>
              <a:rPr lang="ru-RU" sz="1400" i="1" dirty="0"/>
              <a:t> -</a:t>
            </a:r>
            <a:r>
              <a:rPr lang="en-US" sz="1400" dirty="0"/>
              <a:t> </a:t>
            </a:r>
            <a:r>
              <a:rPr lang="ru-RU" sz="1400" dirty="0"/>
              <a:t>2700 пациентов с сепсис-индуцированной гипотонией, 2006 г.)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005064"/>
            <a:ext cx="3300775" cy="204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12" y="4005064"/>
            <a:ext cx="3449960" cy="205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861048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9688" y="3843295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3" y="1483403"/>
            <a:ext cx="4748907" cy="433936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950414" y="954885"/>
            <a:ext cx="2088232" cy="668419"/>
          </a:xfrm>
          <a:prstGeom prst="wedgeRoundRectCallout">
            <a:avLst>
              <a:gd name="adj1" fmla="val -72244"/>
              <a:gd name="adj2" fmla="val 53344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Кристаллоиды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Коллоиды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504" y="1285152"/>
            <a:ext cx="1824239" cy="1440160"/>
          </a:xfrm>
          <a:prstGeom prst="wedgeRoundRectCallout">
            <a:avLst>
              <a:gd name="adj1" fmla="val 122342"/>
              <a:gd name="adj2" fmla="val 120726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Норадреналин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Адреналин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Вазопрессин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Допамин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Мезатон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04248" y="3068960"/>
            <a:ext cx="2088232" cy="902882"/>
          </a:xfrm>
          <a:prstGeom prst="wedgeRoundRectCallout">
            <a:avLst>
              <a:gd name="adj1" fmla="val -73861"/>
              <a:gd name="adj2" fmla="val 25894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Добутамин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Левосимендан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44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Коррекция нарушений гемодинамики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09EA-0AD8-4DC9-B558-36C85C2D7E92}" type="datetime11">
              <a:rPr lang="ru-RU" smtClean="0"/>
              <a:t>09:44:14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09:44:15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" y="260648"/>
            <a:ext cx="3024188" cy="4186238"/>
          </a:xfr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4653136"/>
            <a:ext cx="198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Sydney </a:t>
            </a:r>
            <a:r>
              <a:rPr lang="en-US" sz="2400" b="1" dirty="0" smtClean="0"/>
              <a:t>Ringer</a:t>
            </a:r>
            <a:endParaRPr lang="ru-RU" sz="2400" b="1" dirty="0" smtClean="0"/>
          </a:p>
          <a:p>
            <a:pPr algn="ctr"/>
            <a:r>
              <a:rPr lang="ru-RU" sz="2000" b="1" dirty="0" smtClean="0"/>
              <a:t>1835-1910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52" y="332656"/>
            <a:ext cx="44724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Характеристика кристаллоидов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graphicFrame>
        <p:nvGraphicFramePr>
          <p:cNvPr id="36866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12690"/>
              </p:ext>
            </p:extLst>
          </p:nvPr>
        </p:nvGraphicFramePr>
        <p:xfrm>
          <a:off x="251520" y="1124744"/>
          <a:ext cx="8352928" cy="4096512"/>
        </p:xfrm>
        <a:graphic>
          <a:graphicData uri="http://schemas.openxmlformats.org/drawingml/2006/table">
            <a:tbl>
              <a:tblPr/>
              <a:tblGrid>
                <a:gridCol w="2303463"/>
                <a:gridCol w="733425"/>
                <a:gridCol w="563512"/>
                <a:gridCol w="648072"/>
                <a:gridCol w="720080"/>
                <a:gridCol w="792088"/>
                <a:gridCol w="1440160"/>
                <a:gridCol w="1152128"/>
              </a:tblGrid>
              <a:tr h="2794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Раствор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в 1000 мл,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ммоль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Осмоля-льность, (мОсм)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endParaRPr kumimoji="0" lang="en-US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NaCl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0,9%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309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лактат (Гартмана)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Лактат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273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Рингер ацетат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131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Ацетат – 30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Дарроу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139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278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Плазма-Лит 148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Малат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ацетат по 27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Стерофундин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изотонический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Малат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5,0, ацетат 24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304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" y="265553"/>
            <a:ext cx="6012160" cy="44179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16" y="265553"/>
            <a:ext cx="2708288" cy="44179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21359" y="5013176"/>
            <a:ext cx="880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Возврат жидкости и белка в сосуды – только после регресса воспаления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56AE-D978-44F7-9C78-C13C842B78B1}" type="datetime11">
              <a:rPr lang="ru-RU" smtClean="0"/>
              <a:t>09:44:15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Вазоактивные препараты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9513"/>
              </p:ext>
            </p:extLst>
          </p:nvPr>
        </p:nvGraphicFramePr>
        <p:xfrm>
          <a:off x="251520" y="1124744"/>
          <a:ext cx="8640962" cy="33960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0713"/>
                <a:gridCol w="1841695"/>
                <a:gridCol w="721302"/>
                <a:gridCol w="1582955"/>
                <a:gridCol w="1152127"/>
                <a:gridCol w="1512170"/>
              </a:tblGrid>
              <a:tr h="3212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Препарат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Доза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Сердце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Периферические сосуды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ЧСС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Сократимость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Сужение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Расширение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Норадреналин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0,1-0,3 мкг/кг/мин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Адреналин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1–20 мкг/мин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+++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Вазопрессин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0,01–0,03 </a:t>
                      </a:r>
                      <a:r>
                        <a:rPr lang="ru-RU" sz="1600" b="1" dirty="0" smtClean="0">
                          <a:effectLst/>
                        </a:rPr>
                        <a:t>ЕД/мин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Фенилэфрин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20–200 мкг/мин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0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Допамин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1–4 мкг/кг</a:t>
                      </a:r>
                      <a:r>
                        <a:rPr lang="ru-RU" sz="1600" b="1" dirty="0">
                          <a:effectLst/>
                        </a:rPr>
                        <a:t>/ 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4–20 </a:t>
                      </a:r>
                      <a:r>
                        <a:rPr lang="ru-RU" sz="1600" b="1" dirty="0" smtClean="0">
                          <a:effectLst/>
                        </a:rPr>
                        <a:t>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++–+++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++–+++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5F6-F372-4C7F-ABE4-0EB291FECE2F}" type="datetime11">
              <a:rPr lang="ru-RU" smtClean="0"/>
              <a:t>09:44:15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09:44:07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494"/>
            <a:ext cx="4701144" cy="22147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04256"/>
            <a:ext cx="5184576" cy="39316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68007"/>
            <a:ext cx="3384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Игнац</a:t>
            </a:r>
            <a:r>
              <a:rPr lang="ru-RU" b="1" dirty="0"/>
              <a:t> Филипп </a:t>
            </a:r>
            <a:r>
              <a:rPr lang="ru-RU" b="1" dirty="0" err="1" smtClean="0"/>
              <a:t>Земмельвейс</a:t>
            </a:r>
            <a:r>
              <a:rPr lang="ru-RU" b="1" dirty="0" smtClean="0"/>
              <a:t> </a:t>
            </a:r>
            <a:r>
              <a:rPr lang="ru-RU" sz="1600" b="1" dirty="0"/>
              <a:t>(1818-1865)</a:t>
            </a:r>
          </a:p>
        </p:txBody>
      </p:sp>
    </p:spTree>
    <p:extLst>
      <p:ext uri="{BB962C8B-B14F-4D97-AF65-F5344CB8AC3E}">
        <p14:creationId xmlns:p14="http://schemas.microsoft.com/office/powerpoint/2010/main" val="6609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2" y="2852936"/>
            <a:ext cx="4693816" cy="3717502"/>
          </a:xfrm>
          <a:prstGeom prst="rect">
            <a:avLst/>
          </a:prstGeom>
        </p:spPr>
      </p:pic>
      <p:pic>
        <p:nvPicPr>
          <p:cNvPr id="6" name="Рисунок 5" descr="G-Межуточный-миокардит.jpg"/>
          <p:cNvPicPr>
            <a:picLocks noChangeAspect="1"/>
          </p:cNvPicPr>
          <p:nvPr/>
        </p:nvPicPr>
        <p:blipFill>
          <a:blip r:embed="rId3" cstate="print">
            <a:lum contrast="5000"/>
          </a:blip>
          <a:stretch>
            <a:fillRect/>
          </a:stretch>
        </p:blipFill>
        <p:spPr>
          <a:xfrm>
            <a:off x="6268429" y="886572"/>
            <a:ext cx="2448272" cy="1957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6176934" y="410975"/>
            <a:ext cx="244839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Межуточный миокардит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40785"/>
            <a:ext cx="5328592" cy="2553891"/>
          </a:xfrm>
          <a:prstGeom prst="wedgeRoundRectCallout">
            <a:avLst>
              <a:gd name="adj1" fmla="val 25368"/>
              <a:gd name="adj2" fmla="val 692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Эндотоксин</a:t>
            </a:r>
          </a:p>
          <a:p>
            <a:pPr algn="ctr"/>
            <a:r>
              <a:rPr lang="ru-RU" sz="1600" b="1" dirty="0" err="1" smtClean="0"/>
              <a:t>Провоспалительные</a:t>
            </a:r>
            <a:r>
              <a:rPr lang="ru-RU" sz="1600" b="1" dirty="0" smtClean="0"/>
              <a:t> </a:t>
            </a:r>
            <a:r>
              <a:rPr lang="ru-RU" sz="1600" b="1" dirty="0"/>
              <a:t>цитокины</a:t>
            </a:r>
          </a:p>
          <a:p>
            <a:pPr algn="ctr"/>
            <a:r>
              <a:rPr lang="ru-RU" sz="1600" b="1" dirty="0"/>
              <a:t>Оксид азота</a:t>
            </a:r>
          </a:p>
          <a:p>
            <a:pPr algn="ctr"/>
            <a:r>
              <a:rPr lang="ru-RU" sz="1600" b="1" dirty="0"/>
              <a:t>Снижение ответа на катехоламины </a:t>
            </a:r>
            <a:r>
              <a:rPr lang="en-US" sz="1600" b="1" dirty="0">
                <a:sym typeface="Symbol"/>
              </a:rPr>
              <a:t>1-</a:t>
            </a:r>
            <a:r>
              <a:rPr lang="ru-RU" sz="1600" b="1" dirty="0" smtClean="0">
                <a:sym typeface="Symbol"/>
              </a:rPr>
              <a:t>рецепторов</a:t>
            </a:r>
            <a:endParaRPr lang="ru-RU" sz="1600" b="1" dirty="0"/>
          </a:p>
          <a:p>
            <a:pPr algn="ctr"/>
            <a:r>
              <a:rPr lang="ru-RU" sz="1600" b="1" dirty="0" err="1"/>
              <a:t>Гипоперфузия</a:t>
            </a:r>
            <a:endParaRPr lang="ru-RU" sz="1600" b="1" dirty="0"/>
          </a:p>
          <a:p>
            <a:pPr algn="ctr"/>
            <a:r>
              <a:rPr lang="ru-RU" sz="1600" b="1" dirty="0" err="1"/>
              <a:t>Миокардиальная</a:t>
            </a:r>
            <a:r>
              <a:rPr lang="ru-RU" sz="1600" b="1" dirty="0"/>
              <a:t> гибернация</a:t>
            </a:r>
          </a:p>
          <a:p>
            <a:pPr algn="ctr"/>
            <a:r>
              <a:rPr lang="ru-RU" sz="1600" b="1" dirty="0"/>
              <a:t>Снижение внутриклеточного </a:t>
            </a:r>
            <a:r>
              <a:rPr lang="ru-RU" sz="1600" b="1" dirty="0" smtClean="0"/>
              <a:t>кальция</a:t>
            </a:r>
          </a:p>
          <a:p>
            <a:pPr algn="ctr"/>
            <a:r>
              <a:rPr lang="ru-RU" sz="1600" b="1" dirty="0" smtClean="0"/>
              <a:t>Активация коагуляции</a:t>
            </a:r>
          </a:p>
          <a:p>
            <a:pPr algn="ctr"/>
            <a:r>
              <a:rPr lang="ru-RU" sz="1600" b="1" dirty="0" smtClean="0"/>
              <a:t>Эндотелиальная дисфункция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79639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И</a:t>
            </a:r>
            <a:r>
              <a:rPr lang="ru-RU" sz="3200" b="1" dirty="0" smtClean="0">
                <a:solidFill>
                  <a:srgbClr val="0000FF"/>
                </a:solidFill>
              </a:rPr>
              <a:t>нотропные препараты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4663"/>
              </p:ext>
            </p:extLst>
          </p:nvPr>
        </p:nvGraphicFramePr>
        <p:xfrm>
          <a:off x="251520" y="1124744"/>
          <a:ext cx="8640962" cy="20726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0713"/>
                <a:gridCol w="1841695"/>
                <a:gridCol w="721302"/>
                <a:gridCol w="1582955"/>
                <a:gridCol w="1152127"/>
                <a:gridCol w="1512170"/>
              </a:tblGrid>
              <a:tr h="321212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Препарат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Доза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Сердце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Периферические сосуды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ЧСС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Сократимость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Сужение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Расширение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Добутамин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2–20 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+++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–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Левосимендан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0,05–0,2 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5F6-F372-4C7F-ABE4-0EB291FECE2F}" type="datetime11">
              <a:rPr lang="ru-RU" smtClean="0"/>
              <a:t>09:44:15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615558" cy="6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030" y="4177836"/>
            <a:ext cx="871296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ts val="600"/>
              </a:spcBef>
            </a:pPr>
            <a:r>
              <a:rPr lang="ru-RU" altLang="ru-RU" sz="2400" b="1" dirty="0" smtClean="0"/>
              <a:t>Начальная </a:t>
            </a:r>
            <a:r>
              <a:rPr lang="ru-RU" altLang="ru-RU" sz="2400" b="1" dirty="0"/>
              <a:t>доза:</a:t>
            </a:r>
            <a:r>
              <a:rPr lang="ru-RU" altLang="ru-RU" sz="2000" b="1" dirty="0"/>
              <a:t> 12-24 мкг/кг в течение 10 минут</a:t>
            </a:r>
          </a:p>
          <a:p>
            <a:pPr marL="609600" indent="-609600">
              <a:spcBef>
                <a:spcPts val="600"/>
              </a:spcBef>
            </a:pPr>
            <a:r>
              <a:rPr lang="ru-RU" altLang="ru-RU" sz="2400" b="1" dirty="0" smtClean="0"/>
              <a:t>Длительное </a:t>
            </a:r>
            <a:r>
              <a:rPr lang="ru-RU" altLang="ru-RU" sz="2400" b="1" dirty="0"/>
              <a:t>непрерывное введение:</a:t>
            </a:r>
            <a:r>
              <a:rPr lang="ru-RU" altLang="ru-RU" sz="2000" b="1" dirty="0"/>
              <a:t> 0,1 мкг/кг/мин</a:t>
            </a:r>
          </a:p>
          <a:p>
            <a:pPr marL="1371600" lvl="2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2000" b="1" dirty="0"/>
              <a:t>доза может быть уменьшена до 0,05 мкг/кг/мин                                    или увеличена до 0,2 мкг/кг/мин</a:t>
            </a:r>
          </a:p>
          <a:p>
            <a:pPr marL="609600" indent="-609600">
              <a:spcBef>
                <a:spcPts val="600"/>
              </a:spcBef>
            </a:pPr>
            <a:r>
              <a:rPr lang="ru-RU" altLang="ru-RU" sz="2400" b="1" dirty="0" smtClean="0"/>
              <a:t>Рекомендуемая </a:t>
            </a:r>
            <a:r>
              <a:rPr lang="ru-RU" altLang="ru-RU" sz="2400" b="1" dirty="0"/>
              <a:t>длительность инфузии:</a:t>
            </a:r>
            <a:r>
              <a:rPr lang="ru-RU" altLang="ru-RU" sz="2000" b="1" dirty="0"/>
              <a:t> 24 часа</a:t>
            </a:r>
          </a:p>
        </p:txBody>
      </p:sp>
    </p:spTree>
    <p:extLst>
      <p:ext uri="{BB962C8B-B14F-4D97-AF65-F5344CB8AC3E}">
        <p14:creationId xmlns:p14="http://schemas.microsoft.com/office/powerpoint/2010/main" val="3822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36304" cy="10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1870"/>
            <a:ext cx="6135779" cy="66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1464AD-761C-405B-8161-2EAC3192C247}" type="datetime11">
              <a:rPr lang="ru-RU" smtClean="0"/>
              <a:t>09:44:15</a:t>
            </a:fld>
            <a:endParaRPr lang="ru-RU" smtClean="0"/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8986"/>
            <a:ext cx="4104456" cy="18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547849" y="2536286"/>
            <a:ext cx="532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Вводят </a:t>
            </a:r>
            <a:r>
              <a:rPr lang="ru-RU" sz="2400" b="1" dirty="0">
                <a:solidFill>
                  <a:srgbClr val="FF0000"/>
                </a:solidFill>
              </a:rPr>
              <a:t>в заблуждение по поводу трансфузии СЗП </a:t>
            </a:r>
          </a:p>
        </p:txBody>
      </p:sp>
      <p:pic>
        <p:nvPicPr>
          <p:cNvPr id="3994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61" y="2308411"/>
            <a:ext cx="507605" cy="9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1997" y="2206025"/>
            <a:ext cx="1854460" cy="13844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99992" y="318793"/>
            <a:ext cx="4644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ПРИКАЗ</a:t>
            </a:r>
            <a:endParaRPr lang="ru-RU" dirty="0"/>
          </a:p>
          <a:p>
            <a:pPr algn="ctr"/>
            <a:r>
              <a:rPr lang="ru-RU" b="1" dirty="0"/>
              <a:t>от 2 апреля 2013 г. N 183н</a:t>
            </a:r>
            <a:endParaRPr lang="ru-RU" dirty="0"/>
          </a:p>
          <a:p>
            <a:pPr algn="ctr"/>
            <a:r>
              <a:rPr lang="ru-RU" b="1" dirty="0" smtClean="0"/>
              <a:t>ОБ </a:t>
            </a:r>
            <a:r>
              <a:rPr lang="ru-RU" b="1" dirty="0"/>
              <a:t>УТВЕРЖДЕНИИ </a:t>
            </a:r>
            <a:r>
              <a:rPr lang="ru-RU" b="1" dirty="0" smtClean="0"/>
              <a:t>ПРАВИЛ КЛИНИЧЕСКОГО </a:t>
            </a:r>
            <a:r>
              <a:rPr lang="ru-RU" b="1" dirty="0"/>
              <a:t>ИСПОЛЬЗОВАНИЯ ДОНОРСКОЙ </a:t>
            </a:r>
            <a:r>
              <a:rPr lang="ru-RU" b="1" dirty="0" smtClean="0"/>
              <a:t>КРОВИ И </a:t>
            </a:r>
            <a:r>
              <a:rPr lang="ru-RU" b="1" dirty="0"/>
              <a:t>(ИЛИ) ЕЕ КОМПОНЕНТОВ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527" y="3789040"/>
            <a:ext cx="857693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острый синдром диссеминированного внутрисосудистого свертывания (ДВС), </a:t>
            </a:r>
            <a:r>
              <a:rPr lang="ru-RU" b="1" dirty="0"/>
              <a:t>осложняющий течение шоков различного генеза </a:t>
            </a:r>
            <a:r>
              <a:rPr lang="ru-RU" sz="3200" b="1" dirty="0">
                <a:solidFill>
                  <a:srgbClr val="FF0000"/>
                </a:solidFill>
              </a:rPr>
              <a:t>(септического</a:t>
            </a:r>
            <a:r>
              <a:rPr lang="ru-RU" b="1" dirty="0"/>
              <a:t>, геморрагического, гемолитического) или вызванный другими причинами (эмболия околоплодными водами, краш-синдром, тяжелые травмы с размозжением тканей, обширные хирургические операции, особенно на легких, сосудах, головном мозге, простате), синдром массивных трансфузий; </a:t>
            </a:r>
          </a:p>
        </p:txBody>
      </p:sp>
    </p:spTree>
    <p:extLst>
      <p:ext uri="{BB962C8B-B14F-4D97-AF65-F5344CB8AC3E}">
        <p14:creationId xmlns:p14="http://schemas.microsoft.com/office/powerpoint/2010/main" val="31147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/>
              <a:t>09:44:15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70" y="1002036"/>
            <a:ext cx="6252610" cy="3299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2710116" cy="6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478" y="4495472"/>
            <a:ext cx="4239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71039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54540" y="4746394"/>
            <a:ext cx="1165532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6512" y="5733256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DC2493-0288-4202-9422-B051D1F5EAEA}" type="datetime11">
              <a:rPr lang="ru-RU" smtClean="0"/>
              <a:t>09:44:15</a:t>
            </a:fld>
            <a:endParaRPr lang="ru-R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13787" cy="4680520"/>
          </a:xfrm>
          <a:prstGeom prst="roundRect">
            <a:avLst>
              <a:gd name="adj" fmla="val 8324"/>
            </a:avLst>
          </a:prstGeom>
          <a:noFill/>
        </p:spPr>
        <p:txBody>
          <a:bodyPr>
            <a:noAutofit/>
          </a:bodyPr>
          <a:lstStyle/>
          <a:p>
            <a:pPr marL="533400" indent="-533400" algn="ctr" eaLnBrk="1" hangingPunct="1">
              <a:lnSpc>
                <a:spcPct val="85000"/>
              </a:lnSpc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геморрагического синдрома (неявный)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основного заболевания.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получать rhAPC при отсутствии противопоказаний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2В) (2008). Производитель забрал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дротрекогин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 рынка в октябре 2011 г.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протоколе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г. – применение rhAPC не рекомендуется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применение  антитромбина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TFPI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рекомбинантного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тромбомодулина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558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effectLst/>
              </a:rPr>
              <a:t>Стадии ОПН - </a:t>
            </a:r>
            <a:r>
              <a:rPr lang="en-US" sz="2000" b="1" dirty="0" smtClean="0">
                <a:solidFill>
                  <a:srgbClr val="0033CC"/>
                </a:solidFill>
                <a:effectLst/>
              </a:rPr>
              <a:t>RIFLE</a:t>
            </a:r>
            <a:endParaRPr lang="ru-RU" sz="2000" b="1" dirty="0" smtClean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63571" name="Group 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3146141"/>
              </p:ext>
            </p:extLst>
          </p:nvPr>
        </p:nvGraphicFramePr>
        <p:xfrm>
          <a:off x="467544" y="836712"/>
          <a:ext cx="8424935" cy="22465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2088"/>
                <a:gridCol w="3456384"/>
                <a:gridCol w="4176463"/>
              </a:tblGrid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клубочковой  фильтрации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 мочеотделения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креатининав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1,5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раза,либо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снижение КФ &gt;25%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6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1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2 раза, либо снижение КФ &gt;50%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F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3 раза, либо снижение КФ &gt;75%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0,3 мл/кг/ч за 24 ч, либо анурия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95C09-C2AE-4010-9FD8-2F859CA580E6}" type="datetime11">
              <a:rPr lang="ru-RU" smtClean="0"/>
              <a:t>09:44:15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49922"/>
              </p:ext>
            </p:extLst>
          </p:nvPr>
        </p:nvGraphicFramePr>
        <p:xfrm>
          <a:off x="323528" y="3933056"/>
          <a:ext cx="8496944" cy="2303276"/>
        </p:xfrm>
        <a:graphic>
          <a:graphicData uri="http://schemas.openxmlformats.org/drawingml/2006/table">
            <a:tbl>
              <a:tblPr/>
              <a:tblGrid>
                <a:gridCol w="1008112"/>
                <a:gridCol w="4464496"/>
                <a:gridCol w="3024336"/>
              </a:tblGrid>
              <a:tr h="536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Стадии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клубочковой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фильтрации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мочеотделения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7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,4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/л), или в 1,5-2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6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6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2-3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1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3 раза,  или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4,0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(354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 либо острое увеличение  на 0,5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(44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0,3 мл/кг/ч за 24 ч, либо анурия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5148" y="330709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Стадии ОПН - </a:t>
            </a:r>
            <a:r>
              <a:rPr lang="ru-RU" b="1" dirty="0" err="1">
                <a:solidFill>
                  <a:srgbClr val="0033CC"/>
                </a:solidFill>
              </a:rPr>
              <a:t>The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Acute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Kidney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Injury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Network</a:t>
            </a:r>
            <a:r>
              <a:rPr lang="ru-RU" b="1" dirty="0">
                <a:solidFill>
                  <a:srgbClr val="0033CC"/>
                </a:solidFill>
              </a:rPr>
              <a:t> (AKIN), 2005</a:t>
            </a:r>
            <a:r>
              <a:rPr lang="ru-RU" sz="32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13C83F-ABF6-407B-B8E4-EDC1E75EE42D}" type="datetime11">
              <a:rPr lang="ru-RU" smtClean="0"/>
              <a:t>09:44:15</a:t>
            </a:fld>
            <a:endParaRPr lang="ru-RU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hlinkClick r:id="rId2"/>
              </a:rPr>
              <a:t>kulikov</a:t>
            </a:r>
            <a:r>
              <a:rPr lang="ru-RU" b="1" dirty="0" smtClean="0">
                <a:hlinkClick r:id="rId2"/>
              </a:rPr>
              <a:t>1905</a:t>
            </a:r>
            <a:r>
              <a:rPr lang="en-US" b="1" dirty="0" smtClean="0">
                <a:hlinkClick r:id="rId2"/>
              </a:rPr>
              <a:t>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Благодарю 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09:44:07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752528" cy="35643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929930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Обработка рук остается проблемой!!!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6264696" cy="56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80628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9707"/>
            <a:ext cx="28479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09:44:08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49BD8-C2FB-46C1-BFA1-EBC55C154404}" type="datetime11">
              <a:rPr lang="ru-RU" smtClean="0"/>
              <a:t>09:44:08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3600400" cy="302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1124744"/>
            <a:ext cx="3528392" cy="25368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Молодой возраст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Отсутствие </a:t>
            </a:r>
            <a:r>
              <a:rPr lang="ru-RU" sz="1600" b="1" dirty="0" err="1">
                <a:solidFill>
                  <a:prstClr val="black"/>
                </a:solidFill>
              </a:rPr>
              <a:t>преморбидного</a:t>
            </a:r>
            <a:r>
              <a:rPr lang="ru-RU" sz="1600" b="1" dirty="0">
                <a:solidFill>
                  <a:prstClr val="black"/>
                </a:solidFill>
              </a:rPr>
              <a:t> фона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Локализация очага в полости малого таза – доступность для диагностики и лечения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Чувствительность микрофлоры к антибактериальным препаратам широкого спектра действия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88640"/>
            <a:ext cx="4418570" cy="4212193"/>
          </a:xfrm>
          <a:prstGeom prst="roundRect">
            <a:avLst>
              <a:gd name="adj" fmla="val 4871"/>
            </a:avLst>
          </a:prstGeom>
          <a:solidFill>
            <a:srgbClr val="F3F2E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Материнская толерантность - снижение активности клеточного звена иммунитета </a:t>
            </a:r>
            <a:r>
              <a:rPr lang="ru-RU" sz="1200" b="1" dirty="0">
                <a:solidFill>
                  <a:prstClr val="black"/>
                </a:solidFill>
              </a:rPr>
              <a:t>(изменение соотношения </a:t>
            </a:r>
            <a:r>
              <a:rPr lang="en-US" sz="1200" b="1" dirty="0">
                <a:solidFill>
                  <a:prstClr val="black"/>
                </a:solidFill>
              </a:rPr>
              <a:t>Th1</a:t>
            </a:r>
            <a:r>
              <a:rPr lang="ru-RU" sz="1200" b="1" dirty="0">
                <a:solidFill>
                  <a:prstClr val="black"/>
                </a:solidFill>
              </a:rPr>
              <a:t>/</a:t>
            </a:r>
            <a:r>
              <a:rPr lang="en-US" sz="1200" b="1" dirty="0">
                <a:solidFill>
                  <a:prstClr val="black"/>
                </a:solidFill>
              </a:rPr>
              <a:t>Th2</a:t>
            </a:r>
            <a:r>
              <a:rPr lang="ru-RU" sz="1200" b="1" dirty="0">
                <a:solidFill>
                  <a:prstClr val="black"/>
                </a:solidFill>
              </a:rPr>
              <a:t> –большая восприимчивость к внутриклеточным возбудителям (бактерии, вирусы, паразиты)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количества лейкоцитов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уровня </a:t>
            </a:r>
            <a:r>
              <a:rPr lang="en-US" sz="1600" b="1" dirty="0">
                <a:solidFill>
                  <a:prstClr val="black"/>
                </a:solidFill>
              </a:rPr>
              <a:t>D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ru-RU" sz="1600" b="1" dirty="0" err="1">
                <a:solidFill>
                  <a:prstClr val="black"/>
                </a:solidFill>
              </a:rPr>
              <a:t>димера</a:t>
            </a: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Дисфункция эндотелия сосудов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Снижение антитромбина </a:t>
            </a:r>
            <a:r>
              <a:rPr lang="en-US" sz="1600" b="1" dirty="0">
                <a:solidFill>
                  <a:prstClr val="black"/>
                </a:solidFill>
              </a:rPr>
              <a:t>III</a:t>
            </a:r>
            <a:r>
              <a:rPr lang="ru-RU" sz="1600" b="1" dirty="0">
                <a:solidFill>
                  <a:prstClr val="black"/>
                </a:solidFill>
              </a:rPr>
              <a:t>, протеина С, протеина </a:t>
            </a:r>
            <a:r>
              <a:rPr lang="en-US" sz="1600" b="1" dirty="0">
                <a:solidFill>
                  <a:prstClr val="black"/>
                </a:solidFill>
              </a:rPr>
              <a:t>S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Рост уровня </a:t>
            </a:r>
            <a:r>
              <a:rPr lang="ru-RU" sz="1600" b="1" dirty="0" err="1">
                <a:solidFill>
                  <a:prstClr val="black"/>
                </a:solidFill>
              </a:rPr>
              <a:t>провоспалительных</a:t>
            </a:r>
            <a:r>
              <a:rPr lang="ru-RU" sz="1600" b="1" dirty="0">
                <a:solidFill>
                  <a:prstClr val="black"/>
                </a:solidFill>
              </a:rPr>
              <a:t> цитокинов в родах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Наличие воспалительной реакции при осложнениях беременности </a:t>
            </a:r>
            <a:r>
              <a:rPr lang="ru-RU" sz="1200" b="1" dirty="0">
                <a:solidFill>
                  <a:prstClr val="black"/>
                </a:solidFill>
              </a:rPr>
              <a:t>(</a:t>
            </a:r>
            <a:r>
              <a:rPr lang="ru-RU" sz="1200" b="1" dirty="0" err="1">
                <a:solidFill>
                  <a:prstClr val="black"/>
                </a:solidFill>
              </a:rPr>
              <a:t>преэклампсия</a:t>
            </a:r>
            <a:r>
              <a:rPr lang="ru-RU" sz="1200" b="1" dirty="0">
                <a:solidFill>
                  <a:prstClr val="black"/>
                </a:solidFill>
              </a:rPr>
              <a:t>, эклампсия, преждевременные роды) –</a:t>
            </a:r>
            <a:r>
              <a:rPr lang="ru-RU" sz="1600" b="1" dirty="0">
                <a:solidFill>
                  <a:prstClr val="black"/>
                </a:solidFill>
              </a:rPr>
              <a:t>материнский воспалительный ответ -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(</a:t>
            </a:r>
            <a:r>
              <a:rPr lang="en-US" sz="1600" b="1" dirty="0">
                <a:solidFill>
                  <a:prstClr val="black"/>
                </a:solidFill>
              </a:rPr>
              <a:t>MSIR</a:t>
            </a:r>
            <a:r>
              <a:rPr lang="ru-RU" sz="1600" b="1" dirty="0">
                <a:solidFill>
                  <a:prstClr val="black"/>
                </a:solidFill>
              </a:rPr>
              <a:t> - </a:t>
            </a:r>
            <a:r>
              <a:rPr lang="ru-RU" sz="1600" b="1" dirty="0" err="1">
                <a:solidFill>
                  <a:prstClr val="black"/>
                </a:solidFill>
              </a:rPr>
              <a:t>maternal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systemic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inflammatory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response</a:t>
            </a:r>
            <a:r>
              <a:rPr lang="ru-RU" sz="1600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20479</TotalTime>
  <Words>2879</Words>
  <Application>Microsoft Office PowerPoint</Application>
  <PresentationFormat>Экран (4:3)</PresentationFormat>
  <Paragraphs>692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 развития сепсиса: </vt:lpstr>
      <vt:lpstr>Презентация PowerPoint</vt:lpstr>
      <vt:lpstr>Презентация PowerPoint</vt:lpstr>
      <vt:lpstr>Проблемы</vt:lpstr>
      <vt:lpstr>Презентация PowerPoint</vt:lpstr>
      <vt:lpstr>Презентация PowerPoint</vt:lpstr>
      <vt:lpstr>Презентация PowerPoint</vt:lpstr>
      <vt:lpstr>Терминология</vt:lpstr>
      <vt:lpstr>Диагностические критерии  сепсиса (SSC, 2012)</vt:lpstr>
      <vt:lpstr>Диагностические критерии  сепсиса (SSC, 2012) </vt:lpstr>
      <vt:lpstr>Тяжелый сепсис (SSC, 2012)</vt:lpstr>
      <vt:lpstr>Некоторые из предложенных маркеров сепсиса </vt:lpstr>
      <vt:lpstr>Интерпретация результатов исследования концентрации прокальцитонина, полученных с помощью экспресс-метода по M. Meisner (2000 г.)</vt:lpstr>
      <vt:lpstr>Чувствительность и специфичность прокальцитонина, С-реактивного протеина и лейкоцитов при сепсисе (ROC-анализ)</vt:lpstr>
      <vt:lpstr>Презентация PowerPoint</vt:lpstr>
      <vt:lpstr>Презентация PowerPoint</vt:lpstr>
      <vt:lpstr> Клинические показатели адекватности перфузии ткани/органа </vt:lpstr>
      <vt:lpstr>Сублингвальная микроциркуляция при септическом шоке</vt:lpstr>
      <vt:lpstr>Презентация PowerPoint</vt:lpstr>
      <vt:lpstr>Презентация PowerPoint</vt:lpstr>
      <vt:lpstr>Последствия декомпенсированного шока</vt:lpstr>
      <vt:lpstr>Шкала  SOFA                                                                                          (Sequential Organ Failure Assessment)</vt:lpstr>
      <vt:lpstr>Главный вопрос в лечении сепсиса и септического шока:</vt:lpstr>
      <vt:lpstr>Главный вопрос: Когда удалять матку?</vt:lpstr>
      <vt:lpstr>Презентация PowerPoint</vt:lpstr>
      <vt:lpstr>Когда не нужно удалять матку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Распространенность и летальность проявлений тяжелого сепсиса</vt:lpstr>
      <vt:lpstr>Презентация PowerPoint</vt:lpstr>
      <vt:lpstr>Презентация PowerPoint</vt:lpstr>
      <vt:lpstr>Влияние начала антибактериальной терапии на летальность</vt:lpstr>
      <vt:lpstr>Коррекция нарушений гемодинамики</vt:lpstr>
      <vt:lpstr>Презентация PowerPoint</vt:lpstr>
      <vt:lpstr>Характеристика кристаллоидов</vt:lpstr>
      <vt:lpstr>Презентация PowerPoint</vt:lpstr>
      <vt:lpstr>Вазоактивные препараты</vt:lpstr>
      <vt:lpstr>Презентация PowerPoint</vt:lpstr>
      <vt:lpstr>Инотропные препараты</vt:lpstr>
      <vt:lpstr>Презентация PowerPoint</vt:lpstr>
      <vt:lpstr>Презентация PowerPoint</vt:lpstr>
      <vt:lpstr>Презентация PowerPoint</vt:lpstr>
      <vt:lpstr>Интенсивная терапия ДВС-синдрома</vt:lpstr>
      <vt:lpstr>Стадии ОПН - RIFLE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ветер</cp:lastModifiedBy>
  <cp:revision>232</cp:revision>
  <dcterms:created xsi:type="dcterms:W3CDTF">2011-09-06T12:03:34Z</dcterms:created>
  <dcterms:modified xsi:type="dcterms:W3CDTF">2015-02-05T04:44:51Z</dcterms:modified>
</cp:coreProperties>
</file>