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454" r:id="rId2"/>
    <p:sldId id="469" r:id="rId3"/>
    <p:sldId id="262" r:id="rId4"/>
    <p:sldId id="442" r:id="rId5"/>
    <p:sldId id="443" r:id="rId6"/>
    <p:sldId id="444" r:id="rId7"/>
    <p:sldId id="318" r:id="rId8"/>
    <p:sldId id="470" r:id="rId9"/>
    <p:sldId id="471" r:id="rId10"/>
    <p:sldId id="478" r:id="rId11"/>
    <p:sldId id="268" r:id="rId12"/>
    <p:sldId id="259" r:id="rId13"/>
    <p:sldId id="377" r:id="rId14"/>
    <p:sldId id="327" r:id="rId15"/>
    <p:sldId id="378" r:id="rId16"/>
    <p:sldId id="390" r:id="rId17"/>
    <p:sldId id="382" r:id="rId18"/>
    <p:sldId id="383" r:id="rId19"/>
    <p:sldId id="386" r:id="rId20"/>
    <p:sldId id="387" r:id="rId21"/>
    <p:sldId id="392" r:id="rId22"/>
    <p:sldId id="482" r:id="rId23"/>
    <p:sldId id="393" r:id="rId24"/>
    <p:sldId id="458" r:id="rId25"/>
    <p:sldId id="459" r:id="rId26"/>
    <p:sldId id="460" r:id="rId27"/>
    <p:sldId id="480" r:id="rId28"/>
    <p:sldId id="461" r:id="rId29"/>
    <p:sldId id="462" r:id="rId30"/>
    <p:sldId id="464" r:id="rId31"/>
    <p:sldId id="467" r:id="rId32"/>
    <p:sldId id="468" r:id="rId33"/>
    <p:sldId id="465" r:id="rId34"/>
    <p:sldId id="475" r:id="rId35"/>
    <p:sldId id="401" r:id="rId36"/>
    <p:sldId id="479" r:id="rId37"/>
    <p:sldId id="403" r:id="rId38"/>
    <p:sldId id="270" r:id="rId39"/>
    <p:sldId id="291" r:id="rId40"/>
    <p:sldId id="477" r:id="rId41"/>
    <p:sldId id="476" r:id="rId42"/>
    <p:sldId id="473" r:id="rId43"/>
    <p:sldId id="456" r:id="rId44"/>
    <p:sldId id="481" r:id="rId45"/>
    <p:sldId id="276" r:id="rId46"/>
    <p:sldId id="299" r:id="rId47"/>
    <p:sldId id="404" r:id="rId48"/>
    <p:sldId id="405" r:id="rId49"/>
    <p:sldId id="319" r:id="rId50"/>
    <p:sldId id="273" r:id="rId51"/>
    <p:sldId id="272" r:id="rId52"/>
    <p:sldId id="279" r:id="rId53"/>
    <p:sldId id="285" r:id="rId54"/>
    <p:sldId id="282" r:id="rId55"/>
    <p:sldId id="284" r:id="rId56"/>
    <p:sldId id="302" r:id="rId57"/>
    <p:sldId id="364" r:id="rId58"/>
    <p:sldId id="311" r:id="rId59"/>
    <p:sldId id="389" r:id="rId60"/>
    <p:sldId id="430" r:id="rId61"/>
    <p:sldId id="431" r:id="rId62"/>
    <p:sldId id="432" r:id="rId63"/>
    <p:sldId id="434" r:id="rId64"/>
    <p:sldId id="438" r:id="rId65"/>
    <p:sldId id="288" r:id="rId66"/>
    <p:sldId id="441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D5AF-4463-4E2B-9EEF-AFD98BC6E7C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FC182-57A9-4FAD-9F24-3132F7AFAC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66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934D-4C81-4D4D-81B6-E2D641D8A1B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4480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6B097-1B5E-4906-9F5E-6AC02B51CF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80188-85D6-46F9-A829-10F3A32A5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3681" y="2564904"/>
            <a:ext cx="8136904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Гемостаз в акушерско-гинекологической практике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483112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ГБУЗ СО «ОДКБ №1» Областной перинатальный центр г. Екатеринбург</a:t>
            </a:r>
          </a:p>
          <a:p>
            <a:pPr algn="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.м.н. Жилин А.В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22551"/>
            <a:ext cx="3024336" cy="209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05" y="332656"/>
            <a:ext cx="98107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6642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451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04048" y="4149080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67544" y="4365104"/>
            <a:ext cx="8064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67544" y="4581128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67544" y="260648"/>
            <a:ext cx="2376264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36" y="5157191"/>
            <a:ext cx="3947120" cy="136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56" y="5797334"/>
            <a:ext cx="1734553" cy="72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4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128792" cy="51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002845"/>
            <a:ext cx="8856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RCOG 2006 BJOG An International Journal of Obstetrics and </a:t>
            </a:r>
            <a:r>
              <a:rPr lang="en-US" sz="1400" dirty="0" err="1"/>
              <a:t>Gynaecology</a:t>
            </a:r>
            <a:r>
              <a:rPr lang="en-US" sz="1400" dirty="0"/>
              <a:t> </a:t>
            </a:r>
            <a:endParaRPr lang="ru-RU" sz="1400" dirty="0" smtClean="0"/>
          </a:p>
          <a:p>
            <a:r>
              <a:rPr lang="en-US" sz="1400" dirty="0" smtClean="0"/>
              <a:t>P </a:t>
            </a:r>
            <a:r>
              <a:rPr lang="en-US" sz="1400" dirty="0" err="1"/>
              <a:t>Bose,a</a:t>
            </a:r>
            <a:r>
              <a:rPr lang="en-US" sz="1400" dirty="0"/>
              <a:t> F </a:t>
            </a:r>
            <a:r>
              <a:rPr lang="en-US" sz="1400" dirty="0" err="1"/>
              <a:t>Regan,b</a:t>
            </a:r>
            <a:r>
              <a:rPr lang="en-US" sz="1400" dirty="0"/>
              <a:t> S </a:t>
            </a:r>
            <a:r>
              <a:rPr lang="en-US" sz="1400" dirty="0" smtClean="0"/>
              <a:t>Paterson-</a:t>
            </a:r>
            <a:r>
              <a:rPr lang="en-US" sz="1400" dirty="0" err="1" smtClean="0"/>
              <a:t>Browna</a:t>
            </a:r>
            <a:r>
              <a:rPr lang="ru-RU" sz="1400" dirty="0" smtClean="0"/>
              <a:t>.</a:t>
            </a:r>
            <a:r>
              <a:rPr lang="en-US" sz="1400" dirty="0" smtClean="0"/>
              <a:t> Improving </a:t>
            </a:r>
            <a:r>
              <a:rPr lang="en-US" sz="1400" dirty="0"/>
              <a:t>the accuracy of estimated </a:t>
            </a:r>
            <a:r>
              <a:rPr lang="en-US" sz="1400" dirty="0" smtClean="0"/>
              <a:t>blood</a:t>
            </a:r>
            <a:r>
              <a:rPr lang="ru-RU" sz="1400" dirty="0" smtClean="0"/>
              <a:t> </a:t>
            </a:r>
            <a:r>
              <a:rPr lang="en-US" sz="1400" dirty="0" smtClean="0"/>
              <a:t>loss </a:t>
            </a:r>
            <a:r>
              <a:rPr lang="en-US" sz="1400" dirty="0"/>
              <a:t>at obstetric </a:t>
            </a:r>
            <a:r>
              <a:rPr lang="en-US" sz="1400" dirty="0" err="1"/>
              <a:t>haemorrhage</a:t>
            </a:r>
            <a:r>
              <a:rPr lang="en-US" sz="1400" dirty="0"/>
              <a:t> </a:t>
            </a:r>
            <a:r>
              <a:rPr lang="en-US" sz="1400" dirty="0" smtClean="0"/>
              <a:t>using</a:t>
            </a:r>
            <a:r>
              <a:rPr lang="ru-RU" sz="1400" dirty="0" smtClean="0"/>
              <a:t> </a:t>
            </a:r>
            <a:r>
              <a:rPr lang="en-US" sz="1400" dirty="0" smtClean="0"/>
              <a:t>clinical reconstructions</a:t>
            </a:r>
            <a:r>
              <a:rPr lang="ru-RU" sz="1400" dirty="0" smtClean="0"/>
              <a:t>. </a:t>
            </a:r>
            <a:r>
              <a:rPr lang="en-US" sz="1400" dirty="0" smtClean="0"/>
              <a:t>2 </a:t>
            </a:r>
            <a:r>
              <a:rPr lang="en-US" sz="1400" dirty="0"/>
              <a:t>June </a:t>
            </a:r>
            <a:r>
              <a:rPr lang="en-US" sz="1400" dirty="0" smtClean="0"/>
              <a:t>2006</a:t>
            </a:r>
            <a:r>
              <a:rPr lang="ru-RU" sz="1400" dirty="0" smtClean="0"/>
              <a:t> 919-924</a:t>
            </a:r>
            <a:r>
              <a:rPr lang="en-US" sz="1400" dirty="0" smtClean="0"/>
              <a:t>.</a:t>
            </a:r>
            <a:r>
              <a:rPr lang="ru-RU" sz="1400" dirty="0" smtClean="0"/>
              <a:t> 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85728"/>
            <a:ext cx="904875" cy="11906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785794"/>
            <a:ext cx="6768752" cy="49292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9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8568952" cy="361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2564904"/>
            <a:ext cx="81369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95536" y="2924944"/>
            <a:ext cx="82089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5536" y="2699854"/>
            <a:ext cx="820891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5536" y="1988840"/>
            <a:ext cx="81369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95536" y="3645024"/>
            <a:ext cx="82089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572008"/>
            <a:ext cx="428447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9552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Визуальная оценка кровопотери</a:t>
            </a:r>
          </a:p>
        </p:txBody>
      </p:sp>
      <p:sp>
        <p:nvSpPr>
          <p:cNvPr id="10" name="Овал 9"/>
          <p:cNvSpPr/>
          <p:nvPr/>
        </p:nvSpPr>
        <p:spPr>
          <a:xfrm>
            <a:off x="285720" y="4143380"/>
            <a:ext cx="2428892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>
            <a:off x="2643174" y="4429132"/>
            <a:ext cx="2714644" cy="857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72132" y="5072074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ЗНАЧИТЕЛЬНАЯ НЕДООЦЕНКА КРОВОПОТЕРИ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5357818" y="4857760"/>
            <a:ext cx="3357586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15370" cy="579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071934" y="571480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Вес сухой салфетки 30 гр.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15 салфеток=1,5 кг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15*30 гр=450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гр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1500 гр-450 гр=1050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гр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571480"/>
            <a:ext cx="2786082" cy="1214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643570" y="1357298"/>
            <a:ext cx="857256" cy="5000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4650" y="4978046"/>
            <a:ext cx="28168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Ошибка 20%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929730"/>
            <a:ext cx="166124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×20 %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3034214"/>
            <a:ext cx="380331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1260 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02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643998" cy="548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97964"/>
            <a:ext cx="756084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Методы оценки</a:t>
            </a: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кровопотери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043444"/>
            <a:ext cx="7704856" cy="4903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Прямые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>
                <a:solidFill>
                  <a:srgbClr val="000000"/>
                </a:solidFill>
                <a:sym typeface="Helvetica Light"/>
              </a:rPr>
              <a:t>В</a:t>
            </a:r>
            <a:r>
              <a:rPr lang="ru-RU" sz="2400" dirty="0" smtClean="0">
                <a:solidFill>
                  <a:srgbClr val="000000"/>
                </a:solidFill>
                <a:sym typeface="Helvetica Light"/>
              </a:rPr>
              <a:t>изуально-ошибка 30-50%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Гравиметрический-ошибка 20 %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000000"/>
                </a:solidFill>
                <a:sym typeface="Helvetica Light"/>
              </a:rPr>
              <a:t>Измерение излившийся крови мерными емкостями (кружки, лотки…)-ошибка 20%</a:t>
            </a:r>
          </a:p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400" dirty="0" smtClean="0">
              <a:solidFill>
                <a:srgbClr val="000000"/>
              </a:solidFill>
              <a:sym typeface="Helvetica Light"/>
            </a:endParaRPr>
          </a:p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FF0000"/>
                </a:solidFill>
                <a:sym typeface="Helvetica Light"/>
              </a:rPr>
              <a:t>Непрямые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000000"/>
                </a:solidFill>
                <a:sym typeface="Helvetica Light"/>
              </a:rPr>
              <a:t>Метод</a:t>
            </a:r>
            <a:r>
              <a:rPr lang="en-US" sz="2400" dirty="0" smtClean="0">
                <a:solidFill>
                  <a:srgbClr val="000000"/>
                </a:solidFill>
                <a:sym typeface="Helvetica Light"/>
              </a:rPr>
              <a:t> Moore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err="1" smtClean="0">
                <a:solidFill>
                  <a:srgbClr val="000000"/>
                </a:solidFill>
                <a:sym typeface="Helvetica Light"/>
              </a:rPr>
              <a:t>Дилюционные</a:t>
            </a:r>
            <a:r>
              <a:rPr lang="ru-RU" sz="2400" dirty="0" smtClean="0">
                <a:solidFill>
                  <a:srgbClr val="000000"/>
                </a:solidFill>
                <a:sym typeface="Helvetica Light"/>
              </a:rPr>
              <a:t> методы (кислотно-</a:t>
            </a:r>
            <a:r>
              <a:rPr lang="ru-RU" sz="2400" dirty="0" err="1" smtClean="0">
                <a:solidFill>
                  <a:srgbClr val="000000"/>
                </a:solidFill>
                <a:sym typeface="Helvetica Light"/>
              </a:rPr>
              <a:t>гематиновый</a:t>
            </a:r>
            <a:r>
              <a:rPr lang="ru-RU" sz="2400" dirty="0" smtClean="0">
                <a:solidFill>
                  <a:srgbClr val="000000"/>
                </a:solidFill>
                <a:sym typeface="Helvetica Light"/>
              </a:rPr>
              <a:t>, </a:t>
            </a:r>
            <a:r>
              <a:rPr lang="ru-RU" sz="2400" dirty="0" err="1" smtClean="0">
                <a:solidFill>
                  <a:srgbClr val="000000"/>
                </a:solidFill>
                <a:sym typeface="Helvetica Light"/>
              </a:rPr>
              <a:t>термодилюционный</a:t>
            </a:r>
            <a:r>
              <a:rPr lang="ru-RU" sz="2400" dirty="0" smtClean="0">
                <a:solidFill>
                  <a:srgbClr val="000000"/>
                </a:solidFill>
                <a:sym typeface="Helvetica Light"/>
              </a:rPr>
              <a:t>)</a:t>
            </a:r>
          </a:p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400" dirty="0" smtClean="0">
              <a:solidFill>
                <a:srgbClr val="000000"/>
              </a:solidFill>
              <a:sym typeface="Helvetica Light"/>
            </a:endParaRPr>
          </a:p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FF0000"/>
                </a:solidFill>
                <a:sym typeface="Helvetica Light"/>
              </a:rPr>
              <a:t>Расчет по аппаратной </a:t>
            </a:r>
            <a:r>
              <a:rPr lang="ru-RU" sz="2400" dirty="0" err="1" smtClean="0">
                <a:solidFill>
                  <a:srgbClr val="FF0000"/>
                </a:solidFill>
                <a:sym typeface="Helvetica Light"/>
              </a:rPr>
              <a:t>реинфузии</a:t>
            </a:r>
            <a:r>
              <a:rPr lang="ru-RU" sz="2400" dirty="0" smtClean="0">
                <a:solidFill>
                  <a:srgbClr val="FF0000"/>
                </a:solidFill>
                <a:sym typeface="Helvetica Light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sym typeface="Helvetica Light"/>
              </a:rPr>
              <a:t>CellSaver</a:t>
            </a:r>
            <a:r>
              <a:rPr lang="en-US" sz="2400" dirty="0" smtClean="0">
                <a:solidFill>
                  <a:srgbClr val="FF0000"/>
                </a:solidFill>
                <a:sym typeface="Helvetica Light"/>
              </a:rPr>
              <a:t>)</a:t>
            </a:r>
            <a:endParaRPr lang="ru-RU" sz="2400" dirty="0" smtClean="0">
              <a:solidFill>
                <a:srgbClr val="FF0000"/>
              </a:solidFill>
              <a:sym typeface="Helvetica Light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2400" b="0" i="0" u="none" strike="noStrike" cap="none" spc="0" normalizeH="0" baseline="0" dirty="0" smtClean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90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31040"/>
              </p:ext>
            </p:extLst>
          </p:nvPr>
        </p:nvGraphicFramePr>
        <p:xfrm>
          <a:off x="357483" y="1006860"/>
          <a:ext cx="8496944" cy="249414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731133"/>
                <a:gridCol w="1623794"/>
                <a:gridCol w="1928685"/>
                <a:gridCol w="1606666"/>
                <a:gridCol w="1606666"/>
              </a:tblGrid>
              <a:tr h="1084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Объем кровопотери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ГТТ, 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ГТТ%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7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1,0-1,499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79 (52%)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 (29%)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72(52%)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5(6,9%)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7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1,5-1,999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22 (14,6%)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 (90%)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33(22%)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7(23%)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5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2,0 и более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49 (32,5%)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31 (63%)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37(26%)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25(67,6%)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140822"/>
            <a:ext cx="849694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заместительной  ГТТ* в зависимости от объема патологической кровопотери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236296" y="1844824"/>
            <a:ext cx="1152128" cy="16561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08551"/>
              </p:ext>
            </p:extLst>
          </p:nvPr>
        </p:nvGraphicFramePr>
        <p:xfrm>
          <a:off x="2203137" y="3717032"/>
          <a:ext cx="6617335" cy="2923413"/>
        </p:xfrm>
        <a:graphic>
          <a:graphicData uri="http://schemas.openxmlformats.org/drawingml/2006/table">
            <a:tbl>
              <a:tblPr firstRow="1" firstCol="1" bandRow="1"/>
              <a:tblGrid>
                <a:gridCol w="3105785"/>
                <a:gridCol w="994971"/>
                <a:gridCol w="1296144"/>
                <a:gridCol w="122043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Аппаратая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реинфузия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%) </a:t>
                      </a:r>
                      <a:r>
                        <a:rPr lang="en-US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CellSaver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289 (12</a:t>
                      </a: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,4%)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293 </a:t>
                      </a:r>
                      <a:endParaRPr lang="ru-RU" sz="18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13,5%)↑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265 (13%)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Объем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реинфузии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(литры)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70,5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83,2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78,4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Гемодилюция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 (3,4%)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77 (3,5%)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 (5,2%)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Объем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реинфузии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(литры)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35,6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32,9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46,35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Донорские Эритроциты (л)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109,9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104,6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Аутоэритроциты (л)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16,1 ↑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124,75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2964"/>
            <a:ext cx="1835696" cy="244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548" y="404664"/>
            <a:ext cx="850112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850415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548" y="404664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Другие причины и ошибки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91780"/>
            <a:ext cx="4608512" cy="3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"/>
            <a:ext cx="1781041" cy="195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54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0768" y="332656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Массивная акушерская кровопотеря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должна рассматриваться как надвигающаяся катастрофа, действия персонала должны быть скоординированными как при развивающейся чрезвычайной ситуации,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ней безотлагательно должен быть информирован вышестоящий  руководитель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3226336"/>
            <a:ext cx="6572296" cy="3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1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Показания для госпитализации в </a:t>
            </a:r>
            <a:r>
              <a:rPr lang="ru-RU" sz="24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«ГБУЗ СО ОДКБ №1» Областной </a:t>
            </a:r>
            <a:r>
              <a:rPr lang="ru-RU" sz="24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перинатальный центр г. </a:t>
            </a:r>
            <a:r>
              <a:rPr lang="ru-RU" sz="24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Екатеринбург</a:t>
            </a:r>
            <a:endParaRPr lang="ru-RU" sz="2400" b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6288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6998" y="1197102"/>
            <a:ext cx="5505501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2000" b="1" dirty="0" err="1">
                <a:solidFill>
                  <a:srgbClr val="FF0000"/>
                </a:solidFill>
              </a:rPr>
              <a:t>Предлежание</a:t>
            </a:r>
            <a:r>
              <a:rPr lang="ru-RU" sz="2000" b="1" dirty="0">
                <a:solidFill>
                  <a:srgbClr val="FF0000"/>
                </a:solidFill>
              </a:rPr>
              <a:t> плаценты, врастание плаценты</a:t>
            </a: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1600" b="1" dirty="0" err="1">
                <a:solidFill>
                  <a:srgbClr val="B4DCFA">
                    <a:lumMod val="10000"/>
                  </a:srgbClr>
                </a:solidFill>
              </a:rPr>
              <a:t>Преэклампсия</a:t>
            </a: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 средней и тяжелой степени, эклампсия </a:t>
            </a: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Заболевания печени, </a:t>
            </a:r>
            <a:r>
              <a:rPr lang="ru-RU" sz="1600" b="1" dirty="0" err="1">
                <a:solidFill>
                  <a:srgbClr val="B4DCFA">
                    <a:lumMod val="10000"/>
                  </a:srgbClr>
                </a:solidFill>
              </a:rPr>
              <a:t>холестатический</a:t>
            </a: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 </a:t>
            </a:r>
            <a:r>
              <a:rPr lang="ru-RU" sz="1600" b="1" dirty="0" err="1">
                <a:solidFill>
                  <a:srgbClr val="B4DCFA">
                    <a:lumMod val="10000"/>
                  </a:srgbClr>
                </a:solidFill>
              </a:rPr>
              <a:t>гепатоз</a:t>
            </a:r>
            <a:endParaRPr lang="ru-RU" sz="1600" b="1" dirty="0">
              <a:solidFill>
                <a:srgbClr val="B4DCFA">
                  <a:lumMod val="10000"/>
                </a:srgbClr>
              </a:solidFill>
            </a:endParaRP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FF0000"/>
                </a:solidFill>
              </a:rPr>
              <a:t>Доброкачественные опухоли матки больших размеров (&gt;10 см), атипичное расположение узла</a:t>
            </a: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Заболевания крови (</a:t>
            </a:r>
            <a:r>
              <a:rPr lang="ru-RU" sz="1600" b="1" dirty="0" err="1">
                <a:solidFill>
                  <a:srgbClr val="B4DCFA">
                    <a:lumMod val="10000"/>
                  </a:srgbClr>
                </a:solidFill>
              </a:rPr>
              <a:t>апластические</a:t>
            </a: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, гемолитические анемии, тромбоцитопении), клинически подтвержденные дефекты гемостаза</a:t>
            </a: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Тяжелая железодефицитная анемия (&lt; 70 г</a:t>
            </a:r>
            <a:r>
              <a:rPr lang="en-US" sz="1600" b="1" dirty="0">
                <a:solidFill>
                  <a:srgbClr val="B4DCFA">
                    <a:lumMod val="10000"/>
                  </a:srgbClr>
                </a:solidFill>
              </a:rPr>
              <a:t>/</a:t>
            </a: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л)</a:t>
            </a: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Онкологические заболевания любой локализации</a:t>
            </a: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Наличие у плода врожденных аномалий развития</a:t>
            </a:r>
          </a:p>
          <a:p>
            <a:pPr marL="406908" indent="-342900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rgbClr val="B4DCFA">
                    <a:lumMod val="10000"/>
                  </a:srgbClr>
                </a:solidFill>
              </a:rPr>
              <a:t>Преждевременные роды, включая ПРПП, при сроке менее 30 недель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45811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83" y="4765794"/>
            <a:ext cx="1944216" cy="11072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851920" y="429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601775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400" b="1" dirty="0">
                <a:solidFill>
                  <a:srgbClr val="B4DCFA">
                    <a:lumMod val="10000"/>
                  </a:srgbClr>
                </a:solidFill>
              </a:rPr>
              <a:t>Приказ МЗ СО от 31.07.2013г. №966-п и от 01.08.14 №1004 –п  «О маршрутизации беременных, рожениц и родильниц на территории Свердловской области»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5794"/>
            <a:ext cx="1443271" cy="11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0963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3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3868"/>
            <a:ext cx="8208912" cy="559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6064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Факторы риска развития кровотечения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4192" y="3071968"/>
            <a:ext cx="51125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401 пациентка с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предлежанием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плаценты (4,2 %)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44 пациентки с врастанием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плаценты, «маточная грыжа» при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предлежании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(10,9%)</a:t>
            </a:r>
          </a:p>
          <a:p>
            <a:pPr algn="r"/>
            <a:r>
              <a:rPr lang="ru-RU" sz="4400" dirty="0" smtClean="0">
                <a:solidFill>
                  <a:srgbClr val="FF0000"/>
                </a:solidFill>
              </a:rPr>
              <a:t>4,6 на 1000 родов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4" y="4005064"/>
            <a:ext cx="3059782" cy="262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713" y="558023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Родов 9504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753" y="521101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2015-2016 (9мес.)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518864" y="260648"/>
            <a:ext cx="8229600" cy="34718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50-е года 20 века- 1 на 30000 родов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70-е годы 1 на 4027-7000 родов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80-е годы 1 на 2510 родов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90-е годы 1 на 533 родов</a:t>
            </a:r>
            <a:endParaRPr kumimoji="0" lang="en-US" sz="2800" b="0" i="0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Средняя частота врастания плаценты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1 на 1000-2500 родов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10" name="Picture 4" descr="https://upload.wikimedia.org/wikipedia/commons/thumb/3/32/Map-world-teenage-biological-mothers2002.svg/280px-Map-world-teenage-biological-mothers2002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885"/>
            <a:ext cx="3286148" cy="178595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27" y="2907046"/>
            <a:ext cx="62055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3571" y="4554487"/>
            <a:ext cx="267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Областной перинатальный центр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306" y="765299"/>
            <a:ext cx="850112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800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/>
              <a:t>Увеличение числа кесаревых сечений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err="1" smtClean="0"/>
              <a:t>Родоразрешение</a:t>
            </a:r>
            <a:r>
              <a:rPr lang="ru-RU" sz="2400" b="1" dirty="0" smtClean="0"/>
              <a:t>  </a:t>
            </a:r>
            <a:r>
              <a:rPr lang="ru-RU" sz="2400" b="1" dirty="0"/>
              <a:t>данных пациенток </a:t>
            </a:r>
            <a:r>
              <a:rPr lang="ru-RU" sz="2400" b="1" dirty="0" smtClean="0"/>
              <a:t>сопровождается  кровотечением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/>
              <a:t>Необходимость управления  </a:t>
            </a:r>
            <a:r>
              <a:rPr lang="ru-RU" sz="2400" b="1" dirty="0" err="1"/>
              <a:t>интраоперационной</a:t>
            </a:r>
            <a:r>
              <a:rPr lang="ru-RU" sz="2400" b="1" dirty="0"/>
              <a:t> </a:t>
            </a:r>
            <a:r>
              <a:rPr lang="ru-RU" sz="2400" b="1" dirty="0" smtClean="0"/>
              <a:t> кровопотерей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/>
              <a:t>Проведение органосохраняющих вмешательств</a:t>
            </a:r>
          </a:p>
          <a:p>
            <a:pPr>
              <a:defRPr/>
            </a:pPr>
            <a:endParaRPr lang="ru-RU" sz="2400" b="1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/>
              <a:t>Своевременная диагностика врастания плаценты</a:t>
            </a:r>
            <a:endParaRPr lang="en-US" sz="2400" b="1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/>
              <a:t>Оптимальная </a:t>
            </a:r>
            <a:r>
              <a:rPr lang="ru-RU" sz="2400" b="1" dirty="0" err="1" smtClean="0"/>
              <a:t>машрутизация</a:t>
            </a:r>
            <a:endParaRPr lang="ru-RU" sz="2400" b="1" dirty="0" smtClean="0"/>
          </a:p>
          <a:p>
            <a:pPr marL="285750" indent="-285750">
              <a:defRPr/>
            </a:pPr>
            <a:r>
              <a:rPr lang="ru-RU" sz="2400" b="1" dirty="0" smtClean="0"/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14290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Проблемы аномалий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плацентации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66871"/>
              </p:ext>
            </p:extLst>
          </p:nvPr>
        </p:nvGraphicFramePr>
        <p:xfrm>
          <a:off x="683568" y="1124745"/>
          <a:ext cx="7920880" cy="484875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884549"/>
                <a:gridCol w="1943931"/>
                <a:gridCol w="2104757"/>
                <a:gridCol w="1987643"/>
              </a:tblGrid>
              <a:tr h="266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Операция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Кесарево сечение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2174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2036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1952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Малое кесарево сечение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1(0,05%)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УБТ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382 (17,5%)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219 (10,7%)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(0,05%)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Перевязка маточных сосудов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385 (17,7%)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232 (11,4%)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425  (21,7%)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Перевязка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ВПА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 (1,2%)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(0,5%)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 (0,1%)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Компрессионные швы на матку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 (3,6%)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145 (7,1%)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295  (15,1%)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Гистерэктомия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 (1,1%)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23(0,9%)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 (1,4%)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Релапаротомия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 (0,8%)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(1,0%)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 (0,7%)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Лапаротомия после родов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(0,3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Миомэктомия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при  КС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 (3,7%)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 (1,2%)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 (1,4%)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Метропластика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 (0,3%)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7(0,3%)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(0,6%)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445314"/>
            <a:ext cx="806489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Хирургическая работа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416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928802"/>
            <a:ext cx="867819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8547"/>
            <a:ext cx="2165534" cy="102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96" y="1485356"/>
            <a:ext cx="1480162" cy="35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642918"/>
            <a:ext cx="5869988" cy="64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5720" y="2000240"/>
            <a:ext cx="71438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5720" y="4643446"/>
            <a:ext cx="81439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643570" y="3212976"/>
            <a:ext cx="714380" cy="2216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2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0485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8052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24.10.16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284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Admin\Desktop\фото предлежание\IMG-20161111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4441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33" y="3354190"/>
            <a:ext cx="4248472" cy="30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1\Desktop\Несостоятельный рубец\IMG-20150728-WA001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310" y="288990"/>
            <a:ext cx="4383118" cy="27799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11.11.16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Admin\Desktop\фото предлежание\IMG-20161112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9248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\Desktop\фото предлежание\IMG-20161112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66" y="191830"/>
            <a:ext cx="4156070" cy="568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02128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ЭТАПЫ ВЫДЕЛЕНИЯ «МАТОЧНОЙ ГРЫЖИ»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20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езентации 2016\ИРКУТСК\IMG-20160208-WA000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320480" cy="44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презентации 2016\ИРКУТСК\IMG-20160208-WA0005_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2"/>
            <a:ext cx="3744416" cy="33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476672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Мобилизация мочевого пузыря, определение границ «маточной» грыжи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747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Admin\Desktop\фото предлежание\IMG-20161112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9" y="692943"/>
            <a:ext cx="8652242" cy="532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34076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Обширная «грыжа» нижнего сегмента матки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8024" y="1268760"/>
            <a:ext cx="3024336" cy="718339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1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2400" y="1273324"/>
            <a:ext cx="3741105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Проведение </a:t>
            </a:r>
            <a:r>
              <a:rPr lang="ru-RU" sz="2400" dirty="0" err="1" smtClean="0"/>
              <a:t>метропластики</a:t>
            </a:r>
            <a:r>
              <a:rPr lang="ru-RU" sz="2400" dirty="0" smtClean="0"/>
              <a:t> при обширной «маточной грыже», с применением современных </a:t>
            </a:r>
            <a:r>
              <a:rPr lang="ru-RU" sz="2400" dirty="0" err="1" smtClean="0"/>
              <a:t>гемостатических</a:t>
            </a:r>
            <a:r>
              <a:rPr lang="ru-RU" sz="2400" dirty="0" smtClean="0"/>
              <a:t> материалов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13263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7" y="3515072"/>
            <a:ext cx="4132633" cy="293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87146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594928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7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0112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6000768"/>
            <a:ext cx="8715436" cy="642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1" y="223978"/>
            <a:ext cx="4095551" cy="292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3978"/>
            <a:ext cx="3452416" cy="46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2" y="3354148"/>
            <a:ext cx="4095551" cy="313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708649" y="980728"/>
            <a:ext cx="720080" cy="50405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4139952" y="3789040"/>
            <a:ext cx="792088" cy="504056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932040" y="5162656"/>
            <a:ext cx="3452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Этапы определения границ «маточной» грыжи, иссечения, формирование стенки матки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7782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Этапы ведения 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родоразрешения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пациенток с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предлежанием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врастанием плаценты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err="1" smtClean="0"/>
              <a:t>Интраоперационный</a:t>
            </a:r>
            <a:r>
              <a:rPr lang="ru-RU" sz="1800" dirty="0" smtClean="0"/>
              <a:t> этап</a:t>
            </a:r>
          </a:p>
          <a:p>
            <a:r>
              <a:rPr lang="ru-RU" sz="1800" dirty="0" smtClean="0"/>
              <a:t>При подозрении на вовлечение стенки мочевого пузыря, проведение цистоскопии, </a:t>
            </a:r>
            <a:r>
              <a:rPr lang="ru-RU" sz="1800" dirty="0" err="1" smtClean="0"/>
              <a:t>катеризация</a:t>
            </a:r>
            <a:r>
              <a:rPr lang="ru-RU" sz="1800" dirty="0" smtClean="0"/>
              <a:t> мочеточников (уролог ОДКБ №1)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Травма мочевого пузыря 7 (15,9%)</a:t>
            </a:r>
          </a:p>
          <a:p>
            <a:r>
              <a:rPr lang="ru-RU" sz="1800" dirty="0" smtClean="0"/>
              <a:t>Участие в операции абдоминального хирурга (0,25 ставки в штатном расписании родового отделения).</a:t>
            </a:r>
          </a:p>
          <a:p>
            <a:r>
              <a:rPr lang="ru-RU" sz="1800" dirty="0" smtClean="0"/>
              <a:t>Проведение </a:t>
            </a:r>
            <a:r>
              <a:rPr lang="ru-RU" sz="1800" dirty="0" err="1" smtClean="0"/>
              <a:t>нормоволемическая</a:t>
            </a:r>
            <a:r>
              <a:rPr lang="ru-RU" sz="1800" dirty="0" smtClean="0"/>
              <a:t> </a:t>
            </a:r>
            <a:r>
              <a:rPr lang="ru-RU" sz="1800" dirty="0" err="1" smtClean="0"/>
              <a:t>гемоделюции</a:t>
            </a:r>
            <a:r>
              <a:rPr lang="ru-RU" sz="1800" dirty="0" smtClean="0"/>
              <a:t> ( в 48,6% в 2015-16 гг.)</a:t>
            </a:r>
          </a:p>
          <a:p>
            <a:r>
              <a:rPr lang="ru-RU" sz="1800" dirty="0" smtClean="0"/>
              <a:t>Варианты анестезии СМА (16,2%), ЭТН (83,8%)</a:t>
            </a:r>
          </a:p>
          <a:p>
            <a:r>
              <a:rPr lang="ru-RU" sz="1800" dirty="0" smtClean="0"/>
              <a:t>Нижняя срединная лапаротомия с обходом пупка</a:t>
            </a:r>
          </a:p>
          <a:p>
            <a:r>
              <a:rPr lang="ru-RU" sz="1800" dirty="0" smtClean="0"/>
              <a:t>Выведение матки с плодом, определение способа разреза на матке в зависимости от размеров «маточной грыжи»</a:t>
            </a:r>
          </a:p>
          <a:p>
            <a:r>
              <a:rPr lang="ru-RU" sz="1800" dirty="0" err="1" smtClean="0"/>
              <a:t>Корпоральный</a:t>
            </a:r>
            <a:r>
              <a:rPr lang="ru-RU" sz="1800" dirty="0" smtClean="0"/>
              <a:t> (29,7%), донное (43,2%), нижний сегмент (27,02%)</a:t>
            </a:r>
          </a:p>
          <a:p>
            <a:r>
              <a:rPr lang="ru-RU" sz="1800" dirty="0" smtClean="0"/>
              <a:t>Извлечение плода</a:t>
            </a:r>
          </a:p>
          <a:p>
            <a:r>
              <a:rPr lang="ru-RU" sz="1800" dirty="0" smtClean="0"/>
              <a:t>Наложение зажимов, либо лигатур на края разреза на матке</a:t>
            </a:r>
          </a:p>
          <a:p>
            <a:r>
              <a:rPr lang="ru-RU" sz="1800" dirty="0" smtClean="0"/>
              <a:t>На данном этапе контроль выделений из влагалища, при их отсутствии, этап «бережного» отделения мочевого пузыря для определение границ «маточной» грыжи, возможности проведения ее иссечения, проведение </a:t>
            </a:r>
            <a:r>
              <a:rPr lang="ru-RU" sz="1800" dirty="0" err="1" smtClean="0"/>
              <a:t>метропластики</a:t>
            </a:r>
            <a:r>
              <a:rPr lang="ru-RU" sz="1800" dirty="0" smtClean="0"/>
              <a:t>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925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Этапы ведения 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родоразрешения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пациенток с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предлежанием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врастанием плаценты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/>
              <a:t>На всех этапах операции использование </a:t>
            </a:r>
            <a:r>
              <a:rPr lang="en-US" sz="1900" dirty="0" err="1" smtClean="0"/>
              <a:t>CellSaver</a:t>
            </a:r>
            <a:r>
              <a:rPr lang="en-US" sz="1900" dirty="0" smtClean="0"/>
              <a:t> (90</a:t>
            </a:r>
            <a:r>
              <a:rPr lang="ru-RU" sz="1900" dirty="0" smtClean="0"/>
              <a:t>,</a:t>
            </a:r>
            <a:r>
              <a:rPr lang="en-US" sz="1900" dirty="0" smtClean="0"/>
              <a:t>9</a:t>
            </a:r>
            <a:r>
              <a:rPr lang="ru-RU" sz="1900" dirty="0" smtClean="0"/>
              <a:t>%)</a:t>
            </a:r>
          </a:p>
          <a:p>
            <a:r>
              <a:rPr lang="ru-RU" sz="1900" dirty="0" smtClean="0"/>
              <a:t>Минимизация использования салфеток (контроль операционной сестры)</a:t>
            </a:r>
          </a:p>
          <a:p>
            <a:r>
              <a:rPr lang="ru-RU" sz="1900" dirty="0" smtClean="0"/>
              <a:t>Достижение эффективного возврата </a:t>
            </a:r>
            <a:r>
              <a:rPr lang="ru-RU" sz="1900" dirty="0" err="1" smtClean="0"/>
              <a:t>аутокрови</a:t>
            </a:r>
            <a:r>
              <a:rPr lang="ru-RU" sz="1900" dirty="0" smtClean="0"/>
              <a:t> (среднее значение 692,5±490,6 мл)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Пример</a:t>
            </a:r>
            <a:r>
              <a:rPr lang="en-US" sz="1900" b="1" dirty="0" smtClean="0">
                <a:solidFill>
                  <a:srgbClr val="FF0000"/>
                </a:solidFill>
              </a:rPr>
              <a:t>: </a:t>
            </a:r>
            <a:r>
              <a:rPr lang="ru-RU" sz="1900" b="1" dirty="0" smtClean="0">
                <a:solidFill>
                  <a:srgbClr val="FF0000"/>
                </a:solidFill>
              </a:rPr>
              <a:t>Возврат 1760 мл при общей кровопотере более 5000 мл ( операция 29.01.16)</a:t>
            </a:r>
          </a:p>
          <a:p>
            <a:pPr marL="0" indent="0">
              <a:buNone/>
            </a:pPr>
            <a:endParaRPr lang="ru-RU" sz="1900" b="1" dirty="0">
              <a:solidFill>
                <a:srgbClr val="FF0000"/>
              </a:solidFill>
            </a:endParaRPr>
          </a:p>
          <a:p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 этапа </a:t>
            </a:r>
            <a:r>
              <a:rPr lang="ru-RU" sz="19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метропластики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перевязка восходящих маточных сосудов (92,85%), возможно сочетание с перевязкой 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ВПА.</a:t>
            </a:r>
            <a:endParaRPr lang="ru-RU" sz="19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Применение сшивающих компрессионных швов (89,2%), возможно «маточного» сэндвича (сочетание с УБТ) (7,14%)</a:t>
            </a:r>
            <a:endParaRPr lang="en-US" sz="19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9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Интраоперационная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пауза. Контроль гемостаза (хирургического, лабораторного-ТЭГ)</a:t>
            </a:r>
          </a:p>
          <a:p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Оптимально применение современных  </a:t>
            </a:r>
            <a:r>
              <a:rPr lang="ru-RU" sz="19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гемостатических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материалов, </a:t>
            </a:r>
            <a:r>
              <a:rPr lang="ru-RU" sz="19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апликации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9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транексамовой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кислоты 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области сформированной стенки 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матки</a:t>
            </a:r>
            <a:endParaRPr lang="ru-RU" sz="19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sz="19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800" dirty="0"/>
          </a:p>
          <a:p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endParaRPr lang="ru-RU" sz="1800" dirty="0" smtClean="0"/>
          </a:p>
          <a:p>
            <a:pPr marL="0" indent="0">
              <a:buNone/>
            </a:pP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2656"/>
            <a:ext cx="4176464" cy="595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Картинки по запросу транекса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транекса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04961"/>
            <a:ext cx="2852428" cy="20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1475656" y="2765840"/>
            <a:ext cx="720080" cy="89144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 descr="Haemophi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931" y="1735400"/>
            <a:ext cx="1728192" cy="23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4008" y="4221088"/>
            <a:ext cx="42151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Topical use of </a:t>
            </a:r>
            <a:r>
              <a:rPr lang="en-US" b="1" dirty="0" err="1">
                <a:solidFill>
                  <a:srgbClr val="FF0000"/>
                </a:solidFill>
              </a:rPr>
              <a:t>tranexamic</a:t>
            </a:r>
            <a:r>
              <a:rPr lang="en-US" b="1" dirty="0">
                <a:solidFill>
                  <a:srgbClr val="FF0000"/>
                </a:solidFill>
              </a:rPr>
              <a:t> acid</a:t>
            </a:r>
            <a:r>
              <a:rPr lang="en-US" b="1" dirty="0"/>
              <a:t> to control perioperative local bleeding in </a:t>
            </a:r>
            <a:r>
              <a:rPr lang="en-US" b="1" dirty="0" err="1"/>
              <a:t>gynaecology</a:t>
            </a:r>
            <a:r>
              <a:rPr lang="en-US" b="1" dirty="0"/>
              <a:t> patients with clotting disorders: two cases</a:t>
            </a:r>
          </a:p>
          <a:p>
            <a:r>
              <a:rPr lang="en-US" i="1" dirty="0"/>
              <a:t>Authors</a:t>
            </a:r>
          </a:p>
          <a:p>
            <a:r>
              <a:rPr lang="en-US" i="1" dirty="0"/>
              <a:t>I. </a:t>
            </a:r>
            <a:r>
              <a:rPr lang="en-US" i="1" dirty="0" smtClean="0"/>
              <a:t>SARRIS,A</a:t>
            </a:r>
            <a:r>
              <a:rPr lang="en-US" i="1" dirty="0"/>
              <a:t>. </a:t>
            </a:r>
            <a:r>
              <a:rPr lang="en-US" i="1" dirty="0" smtClean="0"/>
              <a:t>ARAFA,L</a:t>
            </a:r>
            <a:r>
              <a:rPr lang="en-US" i="1" dirty="0"/>
              <a:t>. </a:t>
            </a:r>
            <a:r>
              <a:rPr lang="en-US" i="1" dirty="0" smtClean="0"/>
              <a:t>KONARIS,R</a:t>
            </a:r>
            <a:r>
              <a:rPr lang="en-US" i="1" dirty="0"/>
              <a:t>. </a:t>
            </a:r>
            <a:r>
              <a:rPr lang="en-US" i="1" dirty="0" smtClean="0"/>
              <a:t>A. KADIR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30931" y="5975414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Volume 13, Issue 1</a:t>
            </a:r>
            <a:br>
              <a:rPr lang="en-US" sz="1200" dirty="0"/>
            </a:br>
            <a:r>
              <a:rPr lang="en-US" sz="1200" dirty="0"/>
              <a:t>January 2007 </a:t>
            </a:r>
            <a:br>
              <a:rPr lang="en-US" sz="1200" dirty="0"/>
            </a:br>
            <a:r>
              <a:rPr lang="en-US" sz="1200" dirty="0"/>
              <a:t>Pages 115–116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644008" y="399162"/>
            <a:ext cx="4143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Местное </a:t>
            </a:r>
            <a:r>
              <a:rPr lang="ru-RU" sz="3200" b="1" dirty="0" smtClean="0">
                <a:solidFill>
                  <a:srgbClr val="FF0000"/>
                </a:solidFill>
              </a:rPr>
              <a:t>применение (</a:t>
            </a:r>
            <a:r>
              <a:rPr lang="ru-RU" sz="3200" b="1" dirty="0" err="1" smtClean="0">
                <a:solidFill>
                  <a:srgbClr val="FF0000"/>
                </a:solidFill>
              </a:rPr>
              <a:t>апликации</a:t>
            </a:r>
            <a:r>
              <a:rPr lang="ru-RU" sz="3200" b="1" dirty="0" smtClean="0">
                <a:solidFill>
                  <a:srgbClr val="FF0000"/>
                </a:solidFill>
              </a:rPr>
              <a:t>)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6" y="1700807"/>
            <a:ext cx="8064896" cy="346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86189"/>
            <a:ext cx="3731096" cy="113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6889" cy="84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0687"/>
            <a:ext cx="8784976" cy="988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59" y="5797335"/>
            <a:ext cx="1734553" cy="72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1142984"/>
            <a:ext cx="850112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Применение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утеротоников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внутривенное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введение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  окситоцина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(+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транексамовая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кислота)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применение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карбетоцина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использование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мизопростола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Антифибринолитики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(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транексамовая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кислота)</a:t>
            </a: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Интраоперационная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нормоволемическая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гемодилюция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Аппаратная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реинфузия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аутоэритроцитов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Компоненты крови (СЗП, тромбоциты,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криопреципитат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Факторы свертывания</a:t>
            </a:r>
          </a:p>
          <a:p>
            <a:pPr lvl="0">
              <a:spcBef>
                <a:spcPts val="1200"/>
              </a:spcBef>
              <a:buSzPct val="100000"/>
            </a:pPr>
            <a:endParaRPr lang="ru-RU" sz="2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785926"/>
            <a:ext cx="8103274" cy="19311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9512" y="188640"/>
            <a:ext cx="8678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Методы консервативного гемостаза и </a:t>
            </a:r>
            <a:r>
              <a:rPr lang="ru-RU" sz="24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кровесберегающие</a:t>
            </a: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технологии</a:t>
            </a:r>
            <a:endParaRPr lang="ru-RU" sz="2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7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622363"/>
              </p:ext>
            </p:extLst>
          </p:nvPr>
        </p:nvGraphicFramePr>
        <p:xfrm>
          <a:off x="467544" y="476672"/>
          <a:ext cx="8280921" cy="21945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912208"/>
                <a:gridCol w="1601474"/>
                <a:gridCol w="1500551"/>
                <a:gridCol w="1513831"/>
                <a:gridCol w="1752857"/>
              </a:tblGrid>
              <a:tr h="1080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крово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234440" algn="r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потери	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ГТТ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(% от числа случаев)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ГТТ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(% от числа случаев)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1,0-1,499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(52%)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(6.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(7,8 %)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1,5-1,999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 (22%)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7 (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7(30 %)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 и более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 (26%)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25 (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</a:t>
                      </a:r>
                      <a:r>
                        <a:rPr lang="en-US" sz="16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 (80 %)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214271"/>
              </p:ext>
            </p:extLst>
          </p:nvPr>
        </p:nvGraphicFramePr>
        <p:xfrm>
          <a:off x="1979712" y="2996952"/>
          <a:ext cx="6840760" cy="384751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97483"/>
                <a:gridCol w="1399446"/>
                <a:gridCol w="1555915"/>
                <a:gridCol w="1487916"/>
              </a:tblGrid>
              <a:tr h="3146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66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Аппаратая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реинфузия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абс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%)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293(13,5%)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265 (1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215 (11%)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66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аппаратной реинфузии (л)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83,2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78,40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48,569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146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Гемодилюция (абс.%)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 (3,5%)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106 (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 (3,8%)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556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реинфузии (л)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46,35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30,25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146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Донорские эритроциты (л)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109,9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104,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114,136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146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Аутоэритроциты (л)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116,1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124,75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78,819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7785"/>
            <a:ext cx="1467498" cy="194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796136" y="3284984"/>
            <a:ext cx="25922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4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642918"/>
            <a:ext cx="86439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Методы поэтапного хирургического гемостаза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 Управляемая баллонная тампонада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 Перевязка </a:t>
            </a:r>
            <a:r>
              <a:rPr lang="ru-RU" sz="2800" b="1" dirty="0">
                <a:solidFill>
                  <a:srgbClr val="002060"/>
                </a:solidFill>
              </a:rPr>
              <a:t>маточных сосудов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 Компрессионные швы на </a:t>
            </a:r>
            <a:r>
              <a:rPr lang="ru-RU" sz="2800" b="1" dirty="0" smtClean="0">
                <a:solidFill>
                  <a:srgbClr val="002060"/>
                </a:solidFill>
              </a:rPr>
              <a:t>матку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 «</a:t>
            </a:r>
            <a:r>
              <a:rPr lang="en-US" sz="2800" b="1" dirty="0" smtClean="0">
                <a:solidFill>
                  <a:srgbClr val="002060"/>
                </a:solidFill>
              </a:rPr>
              <a:t>Uterine sandwich</a:t>
            </a:r>
            <a:r>
              <a:rPr lang="ru-RU" sz="2800" b="1" dirty="0" smtClean="0">
                <a:solidFill>
                  <a:srgbClr val="002060"/>
                </a:solidFill>
              </a:rPr>
              <a:t>» (компрессионные </a:t>
            </a:r>
            <a:r>
              <a:rPr lang="ru-RU" sz="2800" b="1" dirty="0" err="1" smtClean="0">
                <a:solidFill>
                  <a:srgbClr val="002060"/>
                </a:solidFill>
              </a:rPr>
              <a:t>швы+УБТ</a:t>
            </a:r>
            <a:r>
              <a:rPr lang="ru-RU" sz="2800" b="1" dirty="0" smtClean="0">
                <a:solidFill>
                  <a:srgbClr val="002060"/>
                </a:solidFill>
              </a:rPr>
              <a:t>)</a:t>
            </a:r>
            <a:endParaRPr lang="ru-RU" sz="2800" b="1" dirty="0">
              <a:solidFill>
                <a:srgbClr val="002060"/>
              </a:solidFill>
            </a:endParaRP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 Перевязка внутренних подвздошных </a:t>
            </a:r>
            <a:r>
              <a:rPr lang="ru-RU" sz="2800" b="1" dirty="0" smtClean="0">
                <a:solidFill>
                  <a:srgbClr val="002060"/>
                </a:solidFill>
              </a:rPr>
              <a:t>артерий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Гистерэктомия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72" y="37890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92386" y="4437112"/>
            <a:ext cx="211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5429264"/>
            <a:ext cx="8281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Электрохирургия</a:t>
            </a:r>
            <a:r>
              <a:rPr lang="ru-RU" sz="2800" b="1" dirty="0" smtClean="0">
                <a:solidFill>
                  <a:srgbClr val="C00000"/>
                </a:solidFill>
              </a:rPr>
              <a:t> (</a:t>
            </a:r>
            <a:r>
              <a:rPr lang="ru-RU" sz="2800" b="1" dirty="0" err="1" smtClean="0">
                <a:solidFill>
                  <a:srgbClr val="C00000"/>
                </a:solidFill>
              </a:rPr>
              <a:t>аргоноплазменная</a:t>
            </a:r>
            <a:r>
              <a:rPr lang="ru-RU" sz="2800" b="1" dirty="0" smtClean="0">
                <a:solidFill>
                  <a:srgbClr val="C00000"/>
                </a:solidFill>
              </a:rPr>
              <a:t> коагуляция)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C00000"/>
                </a:solidFill>
              </a:rPr>
              <a:t>Локальные </a:t>
            </a:r>
            <a:r>
              <a:rPr lang="ru-RU" sz="2800" b="1" dirty="0" err="1" smtClean="0">
                <a:solidFill>
                  <a:srgbClr val="C00000"/>
                </a:solidFill>
              </a:rPr>
              <a:t>гемостатические</a:t>
            </a:r>
            <a:r>
              <a:rPr lang="ru-RU" sz="2800" b="1" dirty="0" smtClean="0">
                <a:solidFill>
                  <a:srgbClr val="C00000"/>
                </a:solidFill>
              </a:rPr>
              <a:t> материалы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1214422"/>
            <a:ext cx="8001056" cy="23574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/>
        </p:nvSpPr>
        <p:spPr>
          <a:xfrm>
            <a:off x="4286248" y="4643446"/>
            <a:ext cx="428628" cy="428628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44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6qi18Z8LwgnZdsAr1qy1GwCw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3" name="Рисунок 7" descr="DSC014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3571870" cy="223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DSC015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57166"/>
            <a:ext cx="3286118" cy="390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DSC015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85786" y="2786058"/>
            <a:ext cx="3429026" cy="3500441"/>
          </a:xfrm>
          <a:prstGeom prst="rect">
            <a:avLst/>
          </a:prstGeom>
        </p:spPr>
      </p:pic>
      <p:pic>
        <p:nvPicPr>
          <p:cNvPr id="6" name="Рисунок 5" descr="DSC0152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357694"/>
            <a:ext cx="3286148" cy="20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4429124" y="1071546"/>
            <a:ext cx="714380" cy="85725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4429124" y="3071810"/>
            <a:ext cx="571504" cy="85725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500562" y="5000636"/>
            <a:ext cx="642942" cy="9286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683568" y="690091"/>
            <a:ext cx="7804547" cy="9196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0520">
              <a:defRPr sz="4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dirty="0" err="1">
                <a:solidFill>
                  <a:schemeClr val="tx2">
                    <a:lumMod val="75000"/>
                  </a:schemeClr>
                </a:solidFill>
              </a:rPr>
              <a:t>Что</a:t>
            </a:r>
            <a:r>
              <a:rPr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</a:rPr>
              <a:t>общего</a:t>
            </a:r>
            <a:r>
              <a:rPr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dirty="0" err="1">
                <a:solidFill>
                  <a:schemeClr val="tx2">
                    <a:lumMod val="75000"/>
                  </a:schemeClr>
                </a:solidFill>
              </a:rPr>
              <a:t>авиации</a:t>
            </a:r>
            <a:r>
              <a:rPr dirty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dirty="0" err="1">
                <a:solidFill>
                  <a:schemeClr val="tx2">
                    <a:lumMod val="75000"/>
                  </a:schemeClr>
                </a:solidFill>
              </a:rPr>
              <a:t>медицины</a:t>
            </a:r>
            <a:r>
              <a:rPr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35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129" y="2347443"/>
            <a:ext cx="4441316" cy="2553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9219" y="1204679"/>
            <a:ext cx="3604046" cy="5034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A0435B7F-0D8D-4266-9276-FD3F4D2A8C2A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78360" y="1366743"/>
            <a:ext cx="1109508" cy="2650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907704" y="6381328"/>
            <a:ext cx="690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Слайд из презентации к.м.н. </a:t>
            </a:r>
            <a:r>
              <a:rPr lang="ru-RU" b="1" i="1" dirty="0" err="1" smtClean="0">
                <a:solidFill>
                  <a:srgbClr val="FF0000"/>
                </a:solidFill>
              </a:rPr>
              <a:t>Осипчука</a:t>
            </a:r>
            <a:r>
              <a:rPr lang="ru-RU" b="1" i="1" dirty="0" smtClean="0">
                <a:solidFill>
                  <a:srgbClr val="FF0000"/>
                </a:solidFill>
              </a:rPr>
              <a:t> Д.О. С разрешения автора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49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64896" cy="7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208912" cy="408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72" y="5642051"/>
            <a:ext cx="2867000" cy="8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619672" y="4725144"/>
            <a:ext cx="72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11560" y="4941168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39552" y="620688"/>
            <a:ext cx="8064896" cy="7200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699792" y="2420888"/>
            <a:ext cx="612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11560" y="2636912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6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323528" y="3501008"/>
            <a:ext cx="187220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627784" y="3429000"/>
            <a:ext cx="194421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572000" y="4581128"/>
            <a:ext cx="172819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660232" y="3861048"/>
            <a:ext cx="18722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735796" y="4149080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?</a:t>
            </a:r>
            <a:endParaRPr lang="ru-RU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3" y="548680"/>
            <a:ext cx="8208912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5004048" y="2924944"/>
            <a:ext cx="3456384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9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11325"/>
            <a:ext cx="1368151" cy="198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8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xtremed.ru/images/stories/Akucherstvo/ak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7" y="901813"/>
            <a:ext cx="333375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4054" y="1019347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Метод перевязки маточных сосудов для остановки кровотечения при атонии матки впервые применил </a:t>
            </a:r>
            <a:r>
              <a:rPr lang="ru-RU" i="1" dirty="0" err="1"/>
              <a:t>Woters</a:t>
            </a:r>
            <a:r>
              <a:rPr lang="ru-RU" i="1" dirty="0"/>
              <a:t> (1952)</a:t>
            </a:r>
            <a:endParaRPr lang="ru-RU" i="1" dirty="0" smtClean="0"/>
          </a:p>
          <a:p>
            <a:pPr algn="r"/>
            <a:endParaRPr lang="ru-RU" i="1" dirty="0" smtClean="0"/>
          </a:p>
          <a:p>
            <a:pPr algn="r"/>
            <a:r>
              <a:rPr lang="ru-RU" i="1" dirty="0" smtClean="0"/>
              <a:t>Д</a:t>
            </a:r>
            <a:r>
              <a:rPr lang="ru-RU" i="1" dirty="0"/>
              <a:t>. Р. Цицишвили, 1957—1962; </a:t>
            </a:r>
            <a:endParaRPr lang="ru-RU" i="1" dirty="0" smtClean="0"/>
          </a:p>
          <a:p>
            <a:pPr algn="r"/>
            <a:r>
              <a:rPr lang="ru-RU" i="1" dirty="0" smtClean="0"/>
              <a:t>Т</a:t>
            </a:r>
            <a:r>
              <a:rPr lang="ru-RU" i="1" dirty="0"/>
              <a:t>. </a:t>
            </a:r>
            <a:r>
              <a:rPr lang="ru-RU" i="1" dirty="0" err="1"/>
              <a:t>Котурбаш</a:t>
            </a:r>
            <a:r>
              <a:rPr lang="ru-RU" i="1" dirty="0"/>
              <a:t>, 1959; </a:t>
            </a:r>
            <a:endParaRPr lang="ru-RU" i="1" dirty="0" smtClean="0"/>
          </a:p>
          <a:p>
            <a:pPr algn="r"/>
            <a:r>
              <a:rPr lang="ru-RU" i="1" dirty="0" smtClean="0"/>
              <a:t>Е</a:t>
            </a:r>
            <a:r>
              <a:rPr lang="ru-RU" i="1" dirty="0"/>
              <a:t>. К. Александров, 1962; </a:t>
            </a:r>
            <a:endParaRPr lang="ru-RU" i="1" dirty="0" smtClean="0"/>
          </a:p>
          <a:p>
            <a:pPr algn="r"/>
            <a:r>
              <a:rPr lang="ru-RU" i="1" dirty="0" smtClean="0"/>
              <a:t>М</a:t>
            </a:r>
            <a:r>
              <a:rPr lang="ru-RU" i="1" dirty="0"/>
              <a:t>. С. </a:t>
            </a:r>
            <a:r>
              <a:rPr lang="ru-RU" i="1" dirty="0" err="1"/>
              <a:t>Цирульников</a:t>
            </a:r>
            <a:r>
              <a:rPr lang="ru-RU" i="1" dirty="0"/>
              <a:t>, 1962, </a:t>
            </a:r>
            <a:r>
              <a:rPr lang="ru-RU" i="1" dirty="0" smtClean="0"/>
              <a:t>196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Методы перевязки маточных сосудов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468" y="4361676"/>
            <a:ext cx="82390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После </a:t>
            </a:r>
            <a:r>
              <a:rPr lang="ru-RU" sz="1600" i="1" dirty="0"/>
              <a:t>вскрытия брюшной по­лости левую руку подводят под матку и несколько смещают кпереди листок широкой связки у места вхождения маточной артерии в матку. Сосудистый пучок при этом становится хоро­шо видимым через брюшину; пульсирующую артерию легко определяют и перевязывают кетгутом чуть выше внутреннего зева матки; то же самое производят с другой стороны. Если лигатура наложена правильно, прекращается пульсация в пери­ферическом конце маточной артерии. Сосуды </a:t>
            </a:r>
            <a:r>
              <a:rPr lang="ru-RU" sz="1600" i="1" dirty="0" err="1"/>
              <a:t>лигируют</a:t>
            </a:r>
            <a:r>
              <a:rPr lang="ru-RU" sz="1600" i="1" dirty="0"/>
              <a:t> без </a:t>
            </a:r>
            <a:r>
              <a:rPr lang="ru-RU" sz="1600" i="1" dirty="0" err="1"/>
              <a:t>высепаровки</a:t>
            </a:r>
            <a:r>
              <a:rPr lang="ru-RU" sz="1600" i="1" dirty="0"/>
              <a:t> их и рассечения листков брюшины путем прокола тканей иглой. </a:t>
            </a:r>
            <a:endParaRPr lang="ru-RU" sz="1600" i="1" dirty="0" smtClean="0"/>
          </a:p>
          <a:p>
            <a:r>
              <a:rPr lang="ru-RU" sz="1600" i="1" u="sng" dirty="0" smtClean="0"/>
              <a:t>Яичниковые </a:t>
            </a:r>
            <a:r>
              <a:rPr lang="ru-RU" sz="1600" i="1" u="sng" dirty="0"/>
              <a:t>артерии </a:t>
            </a:r>
            <a:r>
              <a:rPr lang="ru-RU" sz="1600" i="1" dirty="0"/>
              <a:t>перевязывают у основания собственных связок яичников.</a:t>
            </a:r>
          </a:p>
        </p:txBody>
      </p:sp>
      <p:sp>
        <p:nvSpPr>
          <p:cNvPr id="5" name="Овал 4"/>
          <p:cNvSpPr/>
          <p:nvPr/>
        </p:nvSpPr>
        <p:spPr>
          <a:xfrm>
            <a:off x="2555776" y="1484784"/>
            <a:ext cx="720080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43608" y="2852936"/>
            <a:ext cx="648072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83568" y="1484784"/>
            <a:ext cx="792088" cy="73489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195736" y="2852936"/>
            <a:ext cx="720080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1785926"/>
            <a:ext cx="6936363" cy="47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1"/>
            <a:ext cx="585791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3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928802"/>
            <a:ext cx="1567060" cy="2138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57166"/>
            <a:ext cx="82868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Лигирование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маточных сосудов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285860"/>
            <a:ext cx="835824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Игла проходит </a:t>
            </a:r>
            <a:r>
              <a:rPr lang="ru-RU" sz="2000" dirty="0" err="1" smtClean="0"/>
              <a:t>бессосудистый</a:t>
            </a:r>
            <a:r>
              <a:rPr lang="ru-RU" sz="2000" dirty="0" smtClean="0"/>
              <a:t> участок широкой маточной связки спереди назад, затем через </a:t>
            </a:r>
            <a:r>
              <a:rPr lang="ru-RU" sz="2000" dirty="0" err="1" smtClean="0"/>
              <a:t>миометрий</a:t>
            </a:r>
            <a:r>
              <a:rPr lang="ru-RU" sz="2000" dirty="0" smtClean="0"/>
              <a:t> на расстоянии 2 см к маточным сосудам.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Двустороннее </a:t>
            </a:r>
            <a:r>
              <a:rPr lang="ru-RU" sz="2000" dirty="0" err="1" smtClean="0"/>
              <a:t>лигирование</a:t>
            </a:r>
            <a:r>
              <a:rPr lang="ru-RU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Маточная артерия </a:t>
            </a:r>
            <a:r>
              <a:rPr lang="ru-RU" sz="2000" dirty="0" err="1" smtClean="0"/>
              <a:t>лигируется</a:t>
            </a:r>
            <a:r>
              <a:rPr lang="ru-RU" sz="2000" dirty="0" smtClean="0"/>
              <a:t> в месте прохождения вдоль границы матки около верхней части нижнего сегмента.</a:t>
            </a:r>
          </a:p>
          <a:p>
            <a:pPr marL="342900" indent="-342900"/>
            <a:r>
              <a:rPr lang="ru-RU" sz="2800" dirty="0" smtClean="0"/>
              <a:t>2 ступень. Нижнее билатеральное </a:t>
            </a:r>
            <a:r>
              <a:rPr lang="ru-RU" sz="2800" dirty="0" err="1" smtClean="0"/>
              <a:t>лигирование</a:t>
            </a:r>
            <a:r>
              <a:rPr lang="en-US" sz="2800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Применяется при кровотечении в области нижнего сегмента.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Мочевой пузырь спускается книзу.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err="1" smtClean="0"/>
              <a:t>Лигирование</a:t>
            </a:r>
            <a:r>
              <a:rPr lang="ru-RU" sz="2000" dirty="0" smtClean="0"/>
              <a:t> в нижней части нижнего сегмента матки, на 3-5 см ниже верхнего </a:t>
            </a:r>
            <a:r>
              <a:rPr lang="ru-RU" sz="2000" dirty="0" err="1" smtClean="0"/>
              <a:t>лигирования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Лигатура перекрывает большинство ветвей маточной артерии </a:t>
            </a:r>
            <a:r>
              <a:rPr lang="ru-RU" sz="2000" dirty="0" err="1" smtClean="0"/>
              <a:t>кровоснабжающих</a:t>
            </a:r>
            <a:r>
              <a:rPr lang="ru-RU" sz="2000" dirty="0" smtClean="0"/>
              <a:t> нижний сегмент матки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ru-RU" sz="2800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000108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 ступень. Билатеральное</a:t>
            </a:r>
            <a:r>
              <a:rPr lang="en-US" sz="2800" dirty="0" smtClean="0"/>
              <a:t>: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6072206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5715016"/>
            <a:ext cx="821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3 ступень. Билатеральное </a:t>
            </a:r>
            <a:r>
              <a:rPr lang="ru-RU" sz="2800" dirty="0" err="1" smtClean="0"/>
              <a:t>лигирование</a:t>
            </a:r>
            <a:r>
              <a:rPr lang="ru-RU" sz="2800" dirty="0" smtClean="0"/>
              <a:t> сосудов яичника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404664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Компрессионные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швы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По расположению на матке</a:t>
            </a:r>
            <a:r>
              <a:rPr lang="en-US" b="1" dirty="0"/>
              <a:t>:</a:t>
            </a:r>
            <a:endParaRPr lang="ru-RU" b="1" dirty="0"/>
          </a:p>
          <a:p>
            <a:pPr marL="285750" lvl="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/>
              <a:t>Поперечные </a:t>
            </a:r>
          </a:p>
          <a:p>
            <a:pPr marL="285750" lvl="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/>
              <a:t>Вертикальные</a:t>
            </a:r>
            <a:endParaRPr lang="ru-RU" dirty="0"/>
          </a:p>
          <a:p>
            <a:pPr marL="285750" lvl="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/>
              <a:t>Комбинированные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По </a:t>
            </a:r>
            <a:r>
              <a:rPr lang="ru-RU" b="1" dirty="0"/>
              <a:t>отношению к стенкам </a:t>
            </a:r>
            <a:r>
              <a:rPr lang="ru-RU" b="1" dirty="0" smtClean="0"/>
              <a:t>матки: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Сшивающие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Сближающие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Стягивающие (сборочные)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Комбинированные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Меняющие </a:t>
            </a:r>
            <a:r>
              <a:rPr lang="ru-RU" b="1" dirty="0"/>
              <a:t>расположение тела матки</a:t>
            </a:r>
          </a:p>
          <a:p>
            <a:r>
              <a:rPr lang="ru-RU" dirty="0"/>
              <a:t>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01029"/>
            <a:ext cx="2298699" cy="172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16230"/>
            <a:ext cx="2207740" cy="171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39" y="2619248"/>
            <a:ext cx="2880941" cy="19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1" y="2604103"/>
            <a:ext cx="2080902" cy="265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39" y="4653137"/>
            <a:ext cx="288917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428604"/>
            <a:ext cx="800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П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оказания для применения компрессионно-сшивных технологий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484784"/>
            <a:ext cx="83582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-профилактика кровотечения у пациенток группы риска (</a:t>
            </a:r>
            <a:r>
              <a:rPr lang="ru-RU" sz="2400" dirty="0" err="1" smtClean="0"/>
              <a:t>предлежание</a:t>
            </a:r>
            <a:r>
              <a:rPr lang="ru-RU" sz="2400" dirty="0" smtClean="0"/>
              <a:t> плаценты, тяжелая </a:t>
            </a:r>
            <a:r>
              <a:rPr lang="ru-RU" sz="2400" dirty="0" err="1" smtClean="0"/>
              <a:t>преэклампсия</a:t>
            </a:r>
            <a:r>
              <a:rPr lang="ru-RU" sz="2400" dirty="0" smtClean="0"/>
              <a:t>, кровотечение в анамнезе, после проведения </a:t>
            </a:r>
            <a:r>
              <a:rPr lang="ru-RU" sz="2400" dirty="0" err="1" smtClean="0"/>
              <a:t>метропластики</a:t>
            </a:r>
            <a:r>
              <a:rPr lang="ru-RU" sz="2400" dirty="0" smtClean="0"/>
              <a:t>)</a:t>
            </a:r>
          </a:p>
          <a:p>
            <a:endParaRPr lang="ru-RU" sz="2400" dirty="0" smtClean="0"/>
          </a:p>
          <a:p>
            <a:r>
              <a:rPr lang="ru-RU" sz="2400" dirty="0" smtClean="0"/>
              <a:t>-гипотоническое кровотечение во время кесарева сечения</a:t>
            </a:r>
          </a:p>
          <a:p>
            <a:endParaRPr lang="ru-RU" sz="2400" dirty="0" smtClean="0"/>
          </a:p>
          <a:p>
            <a:r>
              <a:rPr lang="ru-RU" sz="2400" dirty="0" smtClean="0"/>
              <a:t>-гипотоническое кровотечение в раннем послеродовом периоде при неэффективности принятых мер (лапаротомия после спонтанных родов)</a:t>
            </a:r>
          </a:p>
          <a:p>
            <a:endParaRPr lang="ru-RU" sz="2400" dirty="0" smtClean="0"/>
          </a:p>
          <a:p>
            <a:r>
              <a:rPr lang="ru-RU" sz="2400" dirty="0" smtClean="0"/>
              <a:t>-кровотечение из плацентарной площадки в области нижнего сегмента при </a:t>
            </a:r>
            <a:r>
              <a:rPr lang="ru-RU" sz="2400" dirty="0" err="1" smtClean="0"/>
              <a:t>предлежании</a:t>
            </a:r>
            <a:r>
              <a:rPr lang="ru-RU" sz="2400" dirty="0" smtClean="0"/>
              <a:t> плаценты</a:t>
            </a:r>
          </a:p>
        </p:txBody>
      </p:sp>
    </p:spTree>
    <p:extLst>
      <p:ext uri="{BB962C8B-B14F-4D97-AF65-F5344CB8AC3E}">
        <p14:creationId xmlns:p14="http://schemas.microsoft.com/office/powerpoint/2010/main" val="40674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865349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60274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5929322" y="3000372"/>
            <a:ext cx="1285884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6357950" y="1714488"/>
            <a:ext cx="500066" cy="10715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7818" y="785794"/>
            <a:ext cx="25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Эффективность гемостаза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2556954" y="431450"/>
            <a:ext cx="6224186" cy="12802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68731">
              <a:defRPr sz="368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Отчеты о причинах нескольких громких авиационных происшествий</a:t>
            </a:r>
          </a:p>
        </p:txBody>
      </p:sp>
      <p:sp>
        <p:nvSpPr>
          <p:cNvPr id="146" name="Shape 146"/>
          <p:cNvSpPr/>
          <p:nvPr/>
        </p:nvSpPr>
        <p:spPr>
          <a:xfrm>
            <a:off x="611216" y="1830708"/>
            <a:ext cx="8366524" cy="468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05" tIns="35705" rIns="35705" bIns="35705" anchor="ctr">
            <a:spAutoFit/>
          </a:bodyPr>
          <a:lstStyle/>
          <a:p>
            <a:pPr defTabSz="410625" hangingPunct="0">
              <a:spcBef>
                <a:spcPts val="2953"/>
              </a:spcBef>
              <a:defRPr sz="2100"/>
            </a:pP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Обязанности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не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были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распределены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должным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образом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, и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весь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экипаж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был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занят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наблюдением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за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индикатором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положения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шасси</a:t>
            </a:r>
            <a:endParaRPr sz="1500" kern="0" dirty="0">
              <a:solidFill>
                <a:srgbClr val="000000"/>
              </a:solidFill>
              <a:sym typeface="Helvetica Light"/>
            </a:endParaRPr>
          </a:p>
          <a:p>
            <a:pPr defTabSz="410625" hangingPunct="0">
              <a:spcBef>
                <a:spcPts val="2953"/>
              </a:spcBef>
              <a:defRPr sz="2100"/>
            </a:pP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Командир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воздушного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судна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как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руководитель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неправильно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использовал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все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ресурсы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,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имеющиеся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в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его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распоряжении</a:t>
            </a:r>
            <a:endParaRPr sz="1500" kern="0" dirty="0">
              <a:solidFill>
                <a:srgbClr val="000000"/>
              </a:solidFill>
              <a:sym typeface="Helvetica Light"/>
            </a:endParaRPr>
          </a:p>
          <a:p>
            <a:pPr defTabSz="410625" hangingPunct="0">
              <a:spcBef>
                <a:spcPts val="2953"/>
              </a:spcBef>
              <a:defRPr sz="2100"/>
            </a:pP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Сбои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̆ в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нормальных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процедурах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связи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и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неправильное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понимание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речевых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сообщении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̆</a:t>
            </a:r>
          </a:p>
          <a:p>
            <a:pPr defTabSz="410625" hangingPunct="0">
              <a:spcBef>
                <a:spcPts val="2953"/>
              </a:spcBef>
              <a:defRPr sz="2100"/>
            </a:pP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Ошибки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при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передаче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информации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и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вводе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данных</a:t>
            </a:r>
            <a:endParaRPr sz="1500" kern="0" dirty="0">
              <a:solidFill>
                <a:srgbClr val="000000"/>
              </a:solidFill>
              <a:sym typeface="Helvetica Light"/>
            </a:endParaRPr>
          </a:p>
          <a:p>
            <a:pPr defTabSz="410625" hangingPunct="0">
              <a:spcBef>
                <a:spcPts val="2953"/>
              </a:spcBef>
              <a:defRPr sz="2100"/>
            </a:pP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Недостаточная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настойчивость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второго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пилота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при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сообщении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о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своеи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̆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обеспокоенности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неправильными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показаниями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тяги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двигателя</a:t>
            </a:r>
            <a:endParaRPr sz="1500" kern="0" dirty="0">
              <a:solidFill>
                <a:srgbClr val="000000"/>
              </a:solidFill>
              <a:sym typeface="Helvetica Light"/>
            </a:endParaRPr>
          </a:p>
          <a:p>
            <a:pPr defTabSz="410625" hangingPunct="0">
              <a:spcBef>
                <a:spcPts val="2953"/>
              </a:spcBef>
              <a:defRPr sz="2100"/>
            </a:pPr>
            <a:r>
              <a:rPr sz="1500" kern="0" dirty="0" err="1">
                <a:solidFill>
                  <a:srgbClr val="000000"/>
                </a:solidFill>
                <a:sym typeface="Helvetica Light"/>
              </a:rPr>
              <a:t>Чрезмерное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доверие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к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автоматизации</a:t>
            </a:r>
            <a:endParaRPr sz="1500" b="1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defTabSz="410625" hangingPunct="0">
              <a:spcBef>
                <a:spcPts val="2953"/>
              </a:spcBef>
              <a:defRPr sz="2100"/>
            </a:pP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Пилоты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не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выпустили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kern="0" dirty="0" err="1">
                <a:solidFill>
                  <a:srgbClr val="000000"/>
                </a:solidFill>
                <a:sym typeface="Helvetica Light"/>
              </a:rPr>
              <a:t>закрылки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,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нарушив</a:t>
            </a:r>
            <a:r>
              <a:rPr sz="1500" kern="0" dirty="0">
                <a:solidFill>
                  <a:srgbClr val="000000"/>
                </a:solidFill>
                <a:sym typeface="Helvetica Light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стандартные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эксплуатационные</a:t>
            </a:r>
            <a:r>
              <a:rPr sz="1500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00" b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процедуры</a:t>
            </a:r>
            <a:endParaRPr sz="1500" b="1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-187110" y="6614815"/>
            <a:ext cx="9242053" cy="22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05" tIns="35705" rIns="35705" bIns="35705" anchor="ctr">
            <a:spAutoFit/>
          </a:bodyPr>
          <a:lstStyle>
            <a:lvl1pPr algn="r">
              <a:defRPr sz="1000"/>
            </a:lvl1pPr>
          </a:lstStyle>
          <a:p>
            <a:pPr defTabSz="410625" hangingPunct="0"/>
            <a:r>
              <a:rPr kern="0">
                <a:solidFill>
                  <a:srgbClr val="000000"/>
                </a:solidFill>
                <a:sym typeface="Helvetica Light"/>
              </a:rPr>
              <a:t>ИКАО. Основные принципы учета человеческого фактора в руководстве по проведению проверок безопасности полетов. 2002 г.</a:t>
            </a:r>
          </a:p>
        </p:txBody>
      </p:sp>
      <p:pic>
        <p:nvPicPr>
          <p:cNvPr id="148" name="6378B832-334F-4310-8465-92A8B7DD432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256" y="251744"/>
            <a:ext cx="1987440" cy="1639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0"/>
            <a:ext cx="69627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062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929066"/>
            <a:ext cx="41814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575310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786058"/>
            <a:ext cx="39576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://t0.gstatic.com/images?q=tbn:ANd9GcToQuVzC8Im6nhSbJJFfIlLfEepnzvgang3PAEnfix5YjYasW-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57166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7"/>
            <a:ext cx="3429024" cy="387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500042"/>
            <a:ext cx="442915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929066"/>
            <a:ext cx="5929354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428868"/>
            <a:ext cx="4429156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3440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11137"/>
            <a:ext cx="8472517" cy="358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500306"/>
            <a:ext cx="58864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2928934"/>
            <a:ext cx="2143140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643834" y="2928934"/>
            <a:ext cx="1071570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428868"/>
            <a:ext cx="78581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6000768"/>
            <a:ext cx="185738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42852"/>
            <a:ext cx="135732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0" y="2780928"/>
            <a:ext cx="459248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76672"/>
            <a:ext cx="3606591" cy="271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9001"/>
            <a:ext cx="36065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1" y="476672"/>
            <a:ext cx="4947840" cy="20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7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390828" cy="321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7"/>
            <a:ext cx="3571900" cy="272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357562"/>
            <a:ext cx="3857652" cy="29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76672"/>
            <a:ext cx="547171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905449" y="2780928"/>
            <a:ext cx="4500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Hum. </a:t>
            </a:r>
            <a:r>
              <a:rPr lang="en-US" sz="1200" b="1" dirty="0" err="1" smtClean="0"/>
              <a:t>Reprod</a:t>
            </a:r>
            <a:r>
              <a:rPr lang="en-US" sz="1200" b="1" dirty="0" smtClean="0"/>
              <a:t>. Advance Access published November 17, 2007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57166"/>
            <a:ext cx="5715003" cy="161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357430"/>
            <a:ext cx="3411674" cy="398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2355094"/>
            <a:ext cx="3571901" cy="389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загруженн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85728"/>
            <a:ext cx="1500198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Users\ЖилинАВ\Desktop\фото\компрессионные швы\IMG-20140704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4032448" cy="51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ЖилинАВ\Desktop\фото\компрессионные швы\IMG-20140808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71480"/>
            <a:ext cx="4292838" cy="515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8662" y="5929330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Варианты </a:t>
            </a:r>
            <a:r>
              <a:rPr lang="ru-RU" sz="2800" dirty="0" err="1" smtClean="0"/>
              <a:t>компрессионо-сшивных</a:t>
            </a:r>
            <a:r>
              <a:rPr lang="ru-RU" sz="2800" dirty="0" smtClean="0"/>
              <a:t> технологий 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071802" y="71435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+УБТ</a:t>
            </a: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304"/>
            <a:ext cx="4448770" cy="53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672408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5301208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3571900" cy="488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714356"/>
            <a:ext cx="485778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5643578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Варианты компрессионных технологий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57818" y="4786322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Шов предложен проф. Бариновым С.В. (г. Омск)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НОВЫЙ ДОКЛАД СОХРАНЕНИЕ МАТКИ\14.10.16 ОПЦ фото для Жилина\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2718058" y="312541"/>
            <a:ext cx="6124455" cy="96662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SHEL модель</a:t>
            </a:r>
          </a:p>
        </p:txBody>
      </p:sp>
      <p:pic>
        <p:nvPicPr>
          <p:cNvPr id="151" name="6378B832-334F-4310-8465-92A8B7DD432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315" y="156230"/>
            <a:ext cx="1550594" cy="127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24D0370-D73B-4336-BB5C-C75809FB634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701" y="1485542"/>
            <a:ext cx="5261556" cy="450338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5765732" y="3120206"/>
            <a:ext cx="3074756" cy="163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9" tIns="35709" rIns="35709" bIns="35709" anchor="ctr">
            <a:spAutoFit/>
          </a:bodyPr>
          <a:lstStyle/>
          <a:p>
            <a:pPr algn="ctr" defTabSz="410667" hangingPunct="0"/>
            <a:r>
              <a:rPr sz="2500" kern="0">
                <a:solidFill>
                  <a:srgbClr val="000000"/>
                </a:solidFill>
                <a:sym typeface="Helvetica Light"/>
              </a:rPr>
              <a:t>Liveware - человек</a:t>
            </a:r>
          </a:p>
          <a:p>
            <a:pPr algn="ctr" defTabSz="410667" hangingPunct="0"/>
            <a:r>
              <a:rPr sz="2500" kern="0">
                <a:solidFill>
                  <a:srgbClr val="000000"/>
                </a:solidFill>
                <a:sym typeface="Helvetica Light"/>
              </a:rPr>
              <a:t>Hardware - машина</a:t>
            </a:r>
          </a:p>
          <a:p>
            <a:pPr algn="ctr" defTabSz="410667" hangingPunct="0"/>
            <a:r>
              <a:rPr sz="2500" kern="0">
                <a:solidFill>
                  <a:srgbClr val="000000"/>
                </a:solidFill>
                <a:sym typeface="Helvetica Light"/>
              </a:rPr>
              <a:t>Software - документ</a:t>
            </a:r>
          </a:p>
          <a:p>
            <a:pPr algn="ctr" defTabSz="410667" hangingPunct="0"/>
            <a:r>
              <a:rPr sz="2500" kern="0">
                <a:solidFill>
                  <a:srgbClr val="000000"/>
                </a:solidFill>
                <a:sym typeface="Helvetica Light"/>
              </a:rPr>
              <a:t>Environment - среда</a:t>
            </a:r>
          </a:p>
        </p:txBody>
      </p:sp>
      <p:sp>
        <p:nvSpPr>
          <p:cNvPr id="154" name="Shape 154"/>
          <p:cNvSpPr/>
          <p:nvPr/>
        </p:nvSpPr>
        <p:spPr>
          <a:xfrm>
            <a:off x="-187112" y="6614811"/>
            <a:ext cx="9242053" cy="22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09" tIns="35709" rIns="35709" bIns="35709" anchor="ctr">
            <a:spAutoFit/>
          </a:bodyPr>
          <a:lstStyle>
            <a:lvl1pPr algn="r">
              <a:defRPr sz="1000"/>
            </a:lvl1pPr>
          </a:lstStyle>
          <a:p>
            <a:pPr defTabSz="410667" hangingPunct="0"/>
            <a:r>
              <a:rPr kern="0">
                <a:solidFill>
                  <a:srgbClr val="000000"/>
                </a:solidFill>
                <a:sym typeface="Helvetica Light"/>
              </a:rPr>
              <a:t>ИКАО. Основные принципы учета человеческого фактора в руководстве по проведению проверок безопасности полетов. 2002 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46" y="6218874"/>
            <a:ext cx="69627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513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ОВЫЙ ДОКЛАД СОХРАНЕНИЕ МАТКИ\14.10.16 ОПЦ фото для Жилина\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286"/>
            <a:ext cx="9144000" cy="60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НОВЫЙ ДОКЛАД СОХРАНЕНИЕ МАТКИ\14.10.16 ОПЦ фото для Жилина\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НОВЫЙ ДОКЛАД СОХРАНЕНИЕ МАТКИ\14.10.16 ОПЦ фото для Жилина\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8" y="4748855"/>
            <a:ext cx="197884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22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Красноярск 2015\IMG-20150317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286280" cy="528641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38385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928934"/>
            <a:ext cx="3571901" cy="35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Блок-схема: знак завершения 7"/>
          <p:cNvSpPr/>
          <p:nvPr/>
        </p:nvSpPr>
        <p:spPr>
          <a:xfrm rot="18652559">
            <a:off x="5043292" y="1118374"/>
            <a:ext cx="1428760" cy="224102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знак завершения 8"/>
          <p:cNvSpPr/>
          <p:nvPr/>
        </p:nvSpPr>
        <p:spPr>
          <a:xfrm rot="19731330">
            <a:off x="6413097" y="1685174"/>
            <a:ext cx="365534" cy="45719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знак завершения 9"/>
          <p:cNvSpPr/>
          <p:nvPr/>
        </p:nvSpPr>
        <p:spPr>
          <a:xfrm rot="19805919">
            <a:off x="5303657" y="1530818"/>
            <a:ext cx="1428760" cy="133153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>
            <a:off x="2571736" y="3643314"/>
            <a:ext cx="3714776" cy="207170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>
            <a:off x="2786050" y="3143248"/>
            <a:ext cx="3857652" cy="1643074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>
            <a:off x="2285984" y="2428868"/>
            <a:ext cx="4071966" cy="121444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282" y="5786454"/>
            <a:ext cx="5715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en-US" sz="2800" b="1" dirty="0" smtClean="0">
                <a:solidFill>
                  <a:srgbClr val="002060"/>
                </a:solidFill>
              </a:rPr>
              <a:t>Uterine sandwich</a:t>
            </a:r>
            <a:r>
              <a:rPr lang="ru-RU" sz="2800" b="1" dirty="0" smtClean="0">
                <a:solidFill>
                  <a:srgbClr val="002060"/>
                </a:solidFill>
              </a:rPr>
              <a:t>» (компрессионные </a:t>
            </a:r>
            <a:r>
              <a:rPr lang="ru-RU" sz="2800" b="1" dirty="0" err="1" smtClean="0">
                <a:solidFill>
                  <a:srgbClr val="002060"/>
                </a:solidFill>
              </a:rPr>
              <a:t>швы+УБТ</a:t>
            </a:r>
            <a:r>
              <a:rPr lang="ru-RU" sz="2800" b="1" dirty="0" smtClean="0">
                <a:solidFill>
                  <a:srgbClr val="002060"/>
                </a:solidFill>
              </a:rPr>
              <a:t>)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29190" y="6072206"/>
            <a:ext cx="1357322" cy="500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258771" y="2132856"/>
            <a:ext cx="1601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НОВЫЙ ДОКЛАД СОХРАНЕНИЕ МАТКИ\14.10.16 ОПЦ фото для Жилина\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0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Требование к компрессионным швам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Оказание прямого наружного давления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Шов завязывается после </a:t>
            </a:r>
            <a:r>
              <a:rPr lang="ru-RU" sz="2400" b="1" dirty="0" err="1" smtClean="0"/>
              <a:t>бимануальной</a:t>
            </a:r>
            <a:r>
              <a:rPr lang="ru-RU" sz="2400" b="1" dirty="0" smtClean="0"/>
              <a:t> компрессии с усилием, достаточным для остановки кровотечения (осуществляется ассистентом)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Дозированная компрессия при завязывании узлов, </a:t>
            </a:r>
            <a:r>
              <a:rPr lang="ru-RU" sz="2400" b="1" dirty="0" err="1" smtClean="0"/>
              <a:t>недопуская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побеления</a:t>
            </a:r>
            <a:r>
              <a:rPr lang="ru-RU" sz="2400" b="1" dirty="0" smtClean="0"/>
              <a:t> подлежащих тканей или признаков прорезывания узлов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Обеспечение дренажа послеродовой матки, сохранение свободных каналов вдоль полости матки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Использование синтетических нитей с коротким сроком рассасывания, оптимально с антисептическим покрытием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661248"/>
            <a:ext cx="8424936" cy="8797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85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E:\NAKOLENKE Макутенус\Фото\Фото 16.12.14\DSC08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78" y="262817"/>
            <a:ext cx="377008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NAKOLENKE Макутенус\Фото\Фото 16.12.14\DSC08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2"/>
            <a:ext cx="3816424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NAKOLENKE Макутенус\Фото\Фото 16.12.14\DSC088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7" y="3476576"/>
            <a:ext cx="3763135" cy="25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98748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556983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До встречи в Екатеринбурге</a:t>
            </a:r>
          </a:p>
          <a:p>
            <a:pPr algn="r"/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zhilinodkb2012@gmail.om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8501121" cy="548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500042"/>
            <a:ext cx="7072362" cy="5000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10 основных ошибок</a:t>
            </a:r>
            <a:endParaRPr lang="ru-RU" sz="28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0"/>
            <a:ext cx="132955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Овал 1"/>
          <p:cNvSpPr/>
          <p:nvPr/>
        </p:nvSpPr>
        <p:spPr>
          <a:xfrm>
            <a:off x="357158" y="3169433"/>
            <a:ext cx="3350746" cy="40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886" y="773415"/>
            <a:ext cx="857256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418573" y="3068960"/>
            <a:ext cx="60486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4286256"/>
            <a:ext cx="1978861" cy="216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14866" y="4123228"/>
            <a:ext cx="62865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Оперативное лечение должно быть начато в любых условиях-при геморрагическом шоке, ДВС синдроме и т.д.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Никакие обстоятельства не могут мешать хирургической остановке кровотечения</a:t>
            </a:r>
          </a:p>
        </p:txBody>
      </p:sp>
    </p:spTree>
    <p:extLst>
      <p:ext uri="{BB962C8B-B14F-4D97-AF65-F5344CB8AC3E}">
        <p14:creationId xmlns:p14="http://schemas.microsoft.com/office/powerpoint/2010/main" val="12433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74345"/>
            <a:ext cx="806489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H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A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E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M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O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S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T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A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S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I</a:t>
            </a:r>
            <a:r>
              <a:rPr lang="ru-RU" sz="2800" b="1" u="sng" dirty="0" smtClean="0">
                <a:solidFill>
                  <a:srgbClr val="FF0000"/>
                </a:solidFill>
              </a:rPr>
              <a:t>       </a:t>
            </a:r>
            <a:r>
              <a:rPr lang="en-US" sz="2800" b="1" u="sng" dirty="0" smtClean="0">
                <a:solidFill>
                  <a:srgbClr val="FF0000"/>
                </a:solidFill>
              </a:rPr>
              <a:t>S</a:t>
            </a:r>
            <a:r>
              <a:rPr lang="ru-RU" sz="2800" b="1" u="sng" dirty="0" smtClean="0">
                <a:solidFill>
                  <a:srgbClr val="FF0000"/>
                </a:solidFill>
              </a:rPr>
              <a:t> </a:t>
            </a:r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H </a:t>
            </a:r>
            <a:r>
              <a:rPr lang="ru-RU" sz="2800" dirty="0" smtClean="0"/>
              <a:t> </a:t>
            </a:r>
            <a:r>
              <a:rPr lang="en-US" i="1" dirty="0" smtClean="0"/>
              <a:t>Ask </a:t>
            </a:r>
            <a:r>
              <a:rPr lang="en-US" i="1" dirty="0"/>
              <a:t>for help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 </a:t>
            </a:r>
            <a:r>
              <a:rPr lang="ru-RU" dirty="0" smtClean="0"/>
              <a:t> </a:t>
            </a:r>
            <a:r>
              <a:rPr lang="en-US" i="1" dirty="0" smtClean="0"/>
              <a:t>Assess </a:t>
            </a:r>
            <a:r>
              <a:rPr lang="en-US" i="1" dirty="0"/>
              <a:t>(vital parameters, blood loss) and resuscitate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ru-RU" sz="2800" dirty="0" smtClean="0"/>
              <a:t> </a:t>
            </a:r>
            <a:r>
              <a:rPr lang="ru-RU" dirty="0" smtClean="0"/>
              <a:t> </a:t>
            </a:r>
            <a:r>
              <a:rPr lang="en-US" i="1" dirty="0" smtClean="0"/>
              <a:t>Establish </a:t>
            </a:r>
            <a:r>
              <a:rPr lang="en-US" i="1" dirty="0"/>
              <a:t>etiology, ensure availability of blood, </a:t>
            </a:r>
            <a:r>
              <a:rPr lang="en-US" i="1" dirty="0" err="1"/>
              <a:t>ecbolics</a:t>
            </a:r>
            <a:r>
              <a:rPr lang="en-US" i="1" dirty="0"/>
              <a:t> (</a:t>
            </a:r>
            <a:r>
              <a:rPr lang="en-US" i="1" dirty="0" err="1"/>
              <a:t>Syntometrine</a:t>
            </a:r>
            <a:r>
              <a:rPr lang="en-US" i="1" dirty="0"/>
              <a:t>, </a:t>
            </a:r>
            <a:r>
              <a:rPr lang="ru-RU" i="1" dirty="0" smtClean="0"/>
              <a:t>    </a:t>
            </a:r>
            <a:r>
              <a:rPr lang="en-US" i="1" dirty="0" err="1" smtClean="0"/>
              <a:t>ergometrine</a:t>
            </a:r>
            <a:r>
              <a:rPr lang="en-US" i="1" dirty="0"/>
              <a:t>, bolus oxytocin)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dirty="0"/>
              <a:t> </a:t>
            </a:r>
            <a:r>
              <a:rPr lang="ru-RU" dirty="0" smtClean="0"/>
              <a:t> </a:t>
            </a:r>
            <a:r>
              <a:rPr lang="en-US" i="1" dirty="0" smtClean="0"/>
              <a:t>Massage </a:t>
            </a:r>
            <a:r>
              <a:rPr lang="en-US" i="1" dirty="0"/>
              <a:t>uterus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US" dirty="0"/>
              <a:t> </a:t>
            </a:r>
            <a:r>
              <a:rPr lang="ru-RU" dirty="0" smtClean="0"/>
              <a:t> </a:t>
            </a:r>
            <a:r>
              <a:rPr lang="en-US" i="1" dirty="0" smtClean="0"/>
              <a:t>Oxytocin </a:t>
            </a:r>
            <a:r>
              <a:rPr lang="en-US" i="1" dirty="0"/>
              <a:t>infusion/prostaglandins – IV/per rectal/IM/ </a:t>
            </a:r>
            <a:r>
              <a:rPr lang="en-US" i="1" dirty="0" err="1"/>
              <a:t>intramyometrial</a:t>
            </a:r>
            <a:endParaRPr lang="en-US" i="1" dirty="0"/>
          </a:p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 </a:t>
            </a:r>
            <a:r>
              <a:rPr lang="ru-RU" dirty="0" smtClean="0"/>
              <a:t> </a:t>
            </a:r>
            <a:r>
              <a:rPr lang="en-US" i="1" dirty="0" smtClean="0"/>
              <a:t>Shift </a:t>
            </a:r>
            <a:r>
              <a:rPr lang="en-US" i="1" dirty="0"/>
              <a:t>to operating theatre – exclude retained products and trauma/bimanual compression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dirty="0" smtClean="0"/>
              <a:t> </a:t>
            </a:r>
            <a:r>
              <a:rPr lang="en-US" i="1" dirty="0" err="1" smtClean="0"/>
              <a:t>Tamponade</a:t>
            </a:r>
            <a:r>
              <a:rPr lang="en-US" i="1" dirty="0" smtClean="0"/>
              <a:t> </a:t>
            </a:r>
            <a:r>
              <a:rPr lang="en-US" i="1" dirty="0"/>
              <a:t>balloon/uterine packing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dirty="0"/>
              <a:t> </a:t>
            </a:r>
            <a:r>
              <a:rPr lang="ru-RU" dirty="0" smtClean="0"/>
              <a:t> </a:t>
            </a:r>
            <a:r>
              <a:rPr lang="en-US" i="1" dirty="0" smtClean="0"/>
              <a:t>Apply </a:t>
            </a:r>
            <a:r>
              <a:rPr lang="en-US" i="1" dirty="0"/>
              <a:t>compression sutures – B-Lynch/modified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dirty="0"/>
              <a:t> </a:t>
            </a:r>
            <a:r>
              <a:rPr lang="ru-RU" dirty="0" smtClean="0"/>
              <a:t> </a:t>
            </a:r>
            <a:r>
              <a:rPr lang="en-US" i="1" dirty="0" smtClean="0"/>
              <a:t>Systematic </a:t>
            </a:r>
            <a:r>
              <a:rPr lang="en-US" i="1" dirty="0"/>
              <a:t>pelvic </a:t>
            </a:r>
            <a:r>
              <a:rPr lang="en-US" i="1" dirty="0" err="1"/>
              <a:t>devascularization</a:t>
            </a:r>
            <a:r>
              <a:rPr lang="en-US" i="1" dirty="0"/>
              <a:t> – uterine/ovarian/quadruple/internal iliac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Interventional </a:t>
            </a:r>
            <a:r>
              <a:rPr lang="en-US" i="1" dirty="0"/>
              <a:t>radiologist – if appropriate, uterine artery embolization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dirty="0"/>
              <a:t> </a:t>
            </a:r>
            <a:r>
              <a:rPr lang="en-US" i="1" dirty="0"/>
              <a:t>Subtotal/total abdominal hysterectomy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078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1954</Words>
  <Application>Microsoft Office PowerPoint</Application>
  <PresentationFormat>Экран (4:3)</PresentationFormat>
  <Paragraphs>383</Paragraphs>
  <Slides>66</Slides>
  <Notes>1</Notes>
  <HiddenSlides>10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Гемостаз в акушерско-гинекологической практике</vt:lpstr>
      <vt:lpstr>Презентация PowerPoint</vt:lpstr>
      <vt:lpstr>Презентация PowerPoint</vt:lpstr>
      <vt:lpstr>Что общего у авиации и медицины?</vt:lpstr>
      <vt:lpstr>Отчеты о причинах нескольких громких авиационных происшествий</vt:lpstr>
      <vt:lpstr>SHEL модель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метропластики при обширной «маточной грыже», с применением современных гемостатических материалов</vt:lpstr>
      <vt:lpstr>Презентация PowerPoint</vt:lpstr>
      <vt:lpstr>Этапы ведения и родоразрешения пациенток с предлежанием, врастанием плаценты</vt:lpstr>
      <vt:lpstr>Этапы ведения и родоразрешения пациенток с предлежанием, врастанием плаценты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Требование к компрессионным швам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202</cp:revision>
  <dcterms:created xsi:type="dcterms:W3CDTF">2015-04-12T17:07:07Z</dcterms:created>
  <dcterms:modified xsi:type="dcterms:W3CDTF">2017-02-01T21:13:39Z</dcterms:modified>
</cp:coreProperties>
</file>