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7" r:id="rId2"/>
    <p:sldId id="472" r:id="rId3"/>
    <p:sldId id="489" r:id="rId4"/>
    <p:sldId id="487" r:id="rId5"/>
    <p:sldId id="391" r:id="rId6"/>
    <p:sldId id="485" r:id="rId7"/>
    <p:sldId id="394" r:id="rId8"/>
    <p:sldId id="395" r:id="rId9"/>
    <p:sldId id="484" r:id="rId10"/>
    <p:sldId id="477" r:id="rId11"/>
    <p:sldId id="478" r:id="rId12"/>
    <p:sldId id="479" r:id="rId13"/>
    <p:sldId id="480" r:id="rId14"/>
    <p:sldId id="481" r:id="rId15"/>
    <p:sldId id="397" r:id="rId16"/>
    <p:sldId id="445" r:id="rId17"/>
    <p:sldId id="419" r:id="rId18"/>
    <p:sldId id="458" r:id="rId19"/>
    <p:sldId id="420" r:id="rId20"/>
    <p:sldId id="490" r:id="rId21"/>
    <p:sldId id="422" r:id="rId22"/>
    <p:sldId id="423" r:id="rId23"/>
    <p:sldId id="435" r:id="rId24"/>
    <p:sldId id="401" r:id="rId25"/>
    <p:sldId id="434" r:id="rId26"/>
    <p:sldId id="433" r:id="rId27"/>
    <p:sldId id="418" r:id="rId28"/>
    <p:sldId id="400" r:id="rId29"/>
    <p:sldId id="402" r:id="rId30"/>
    <p:sldId id="404" r:id="rId31"/>
    <p:sldId id="432" r:id="rId32"/>
    <p:sldId id="406" r:id="rId33"/>
    <p:sldId id="426" r:id="rId34"/>
    <p:sldId id="428" r:id="rId35"/>
    <p:sldId id="425" r:id="rId36"/>
    <p:sldId id="488" r:id="rId37"/>
    <p:sldId id="475" r:id="rId38"/>
    <p:sldId id="440" r:id="rId39"/>
    <p:sldId id="441" r:id="rId40"/>
    <p:sldId id="474" r:id="rId41"/>
    <p:sldId id="471" r:id="rId42"/>
    <p:sldId id="438" r:id="rId43"/>
    <p:sldId id="473" r:id="rId44"/>
    <p:sldId id="470" r:id="rId45"/>
    <p:sldId id="49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00"/>
    <a:srgbClr val="993300"/>
    <a:srgbClr val="800000"/>
    <a:srgbClr val="990000"/>
    <a:srgbClr val="FFE4C9"/>
    <a:srgbClr val="FF99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24" y="222"/>
      </p:cViewPr>
      <p:guideLst>
        <p:guide orient="horz" pos="2160"/>
        <p:guide orient="horz" pos="391"/>
        <p:guide orient="horz" pos="1036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F757DF-D76D-4E75-A4B2-5F09D5C0F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E08591-FEEA-4168-9F3B-9D5AC3F0F5C2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51A9ED-5B43-4CBE-9802-3AA172148C65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52" y="4343401"/>
            <a:ext cx="5027699" cy="4113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51A9ED-5B43-4CBE-9802-3AA172148C65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52" y="4343401"/>
            <a:ext cx="5027699" cy="4113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000" dirty="0" smtClean="0">
                <a:solidFill>
                  <a:srgbClr val="000000"/>
                </a:solidFill>
              </a:rPr>
              <a:t>Кроме того, для биологических препаратов характерна высокая сложность структуры действующего вещества. Фактически, только живые организмы способны воспроизводить структуры такого уровня. Но их сложность, а также способ их производства может привести к ощутимым различиям в структуре молекул одних и тех же действующих веществ, даже в пределах разных серий одного препарата. Поэтому, для многих биопрепаратов, поскольку их структура еще не может быть определена, очень важную роль играет постоянство процесса производства.</a:t>
            </a:r>
          </a:p>
          <a:p>
            <a:r>
              <a:rPr lang="ru-RU" sz="1000" dirty="0" smtClean="0"/>
              <a:t>Так, например, текущая редакция Европейской Фармакопеи прямо указывает, что на сегодняшний день состав низкомолекулярного гепарина еще окончательно не установлен. В частности, до конца не известен состав фракции олигосахаридов, состоящих из более чем 13 сахаров. При этом, в общей структуре данная фракция составляет не менее 30%. Поэтому здесь трудно говорить об идентичности </a:t>
            </a:r>
            <a:r>
              <a:rPr lang="ru-RU" sz="1000" dirty="0" err="1" smtClean="0"/>
              <a:t>биоаналога</a:t>
            </a:r>
            <a:r>
              <a:rPr lang="ru-RU" sz="1000" dirty="0" smtClean="0"/>
              <a:t>, если структура оригинального препарата еще до конца не изучена.</a:t>
            </a:r>
          </a:p>
          <a:p>
            <a:r>
              <a:rPr lang="ru-RU" sz="1000" dirty="0" smtClean="0"/>
              <a:t>В связи с этим, можно говорить о том, что разные препараты низкомолекулярных гепаринов, ввиду такой своей природной </a:t>
            </a:r>
            <a:r>
              <a:rPr lang="ru-RU" sz="1000" dirty="0" err="1" smtClean="0"/>
              <a:t>гетерогенности</a:t>
            </a:r>
            <a:r>
              <a:rPr lang="ru-RU" sz="1000" dirty="0" smtClean="0"/>
              <a:t>, могут значительно отличаться по степени выраженности </a:t>
            </a:r>
            <a:r>
              <a:rPr lang="ru-RU" sz="1000" dirty="0" err="1" smtClean="0"/>
              <a:t>антитромботического</a:t>
            </a:r>
            <a:r>
              <a:rPr lang="ru-RU" sz="1000" dirty="0" smtClean="0"/>
              <a:t> эффекта.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solidFill>
                  <a:srgbClr val="215968"/>
                </a:solidFill>
              </a:rPr>
              <a:t>В данной статье разбирается случай перевода пациента с Клексана, который он принимал без осложнений в течение 4 лет на эноксапарин другого производитиля, в результате чего в течение всего 4 месяцев наблюдалось 2 угрожающих жизни кровотечения.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FE4B-BAE9-4D0A-9249-6FD415DC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0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AEEF-3358-4AA2-BF60-40CBE331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1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8C1A-D3E8-40D0-9CCA-9737AE13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2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7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81-205D-443E-9342-5E9BB843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2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2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9446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F9BB-15F1-466E-A230-1869CD5EF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ACF4-D047-4F12-9F42-26115072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2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ADD2-CA75-47DD-8C98-4B208DDA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8FEF-BF1F-4BC4-A6BC-5D754345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7941-039A-441F-9828-94D2703A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4882-13FE-4556-B470-48764793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5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D7FE-13CE-47B0-B401-608829AC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E390-D9A9-4340-81E2-729887CD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50000">
              <a:srgbClr val="FFCC9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215900" y="620713"/>
            <a:ext cx="4356100" cy="5856287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28A103-9D18-4021-918A-95B50E9C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5" name="Rectangle 21"/>
          <p:cNvSpPr>
            <a:spLocks noChangeArrowheads="1"/>
          </p:cNvSpPr>
          <p:nvPr userDrawn="1"/>
        </p:nvSpPr>
        <p:spPr bwMode="auto">
          <a:xfrm flipH="1">
            <a:off x="4451350" y="-3175"/>
            <a:ext cx="241300" cy="149225"/>
          </a:xfrm>
          <a:prstGeom prst="rect">
            <a:avLst/>
          </a:prstGeom>
          <a:solidFill>
            <a:schemeClr val="accent1">
              <a:lumMod val="50000"/>
              <a:alpha val="78038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292BD36A-D496-437D-AF11-D06A35E6C458}" type="slidenum">
              <a:rPr lang="ru-RU" sz="1000" b="1">
                <a:solidFill>
                  <a:schemeClr val="bg1"/>
                </a:solidFill>
              </a:rPr>
              <a:pPr algn="ctr"/>
              <a:t>‹#›</a:t>
            </a:fld>
            <a:endParaRPr lang="ru-RU" sz="10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nal Anaesthesia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" y="3429000"/>
            <a:ext cx="4573858" cy="3024336"/>
          </a:xfrm>
          <a:prstGeom prst="rect">
            <a:avLst/>
          </a:prstGeom>
        </p:spPr>
      </p:pic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Тромбоцитопения,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низкомолекулярный </a:t>
            </a:r>
            <a:r>
              <a:rPr lang="ru-RU" sz="3600" b="1" dirty="0"/>
              <a:t>гепарин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нейроаксиальные методы обезболивания</a:t>
            </a:r>
            <a:r>
              <a:rPr lang="ru-RU" sz="3600" dirty="0"/>
              <a:t> 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-1860" y="6435725"/>
            <a:ext cx="9145860" cy="43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Шифман Е. М. д. м. н. профессор </a:t>
            </a:r>
          </a:p>
        </p:txBody>
      </p:sp>
      <p:pic>
        <p:nvPicPr>
          <p:cNvPr id="2" name="Picture 1" descr="Screen Shot 2014-12-15 at 11.26.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0290"/>
            <a:ext cx="4572000" cy="300304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История одной трагедии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820596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dirty="0"/>
              <a:t>Больная поступила </a:t>
            </a:r>
            <a:r>
              <a:rPr lang="ru-RU" sz="1900" b="1" dirty="0"/>
              <a:t>16.12.08</a:t>
            </a:r>
            <a:r>
              <a:rPr lang="ru-RU" sz="1900" dirty="0"/>
              <a:t> в родильный дом … с диагнозом</a:t>
            </a:r>
            <a:r>
              <a:rPr lang="ru-RU" sz="1900" dirty="0" smtClean="0"/>
              <a:t>:</a:t>
            </a:r>
            <a:br>
              <a:rPr lang="ru-RU" sz="1900" dirty="0" smtClean="0"/>
            </a:br>
            <a:r>
              <a:rPr lang="ru-RU" sz="800" dirty="0" smtClean="0"/>
              <a:t> </a:t>
            </a:r>
            <a:br>
              <a:rPr lang="ru-RU" sz="800" dirty="0" smtClean="0"/>
            </a:br>
            <a:r>
              <a:rPr lang="ru-RU" sz="1900" dirty="0" smtClean="0"/>
              <a:t>Беременность </a:t>
            </a:r>
            <a:r>
              <a:rPr lang="ru-RU" sz="1900" b="1" dirty="0" smtClean="0"/>
              <a:t>33‒34 </a:t>
            </a:r>
            <a:r>
              <a:rPr lang="ru-RU" sz="1900" b="1" dirty="0"/>
              <a:t>нед.</a:t>
            </a:r>
            <a:r>
              <a:rPr lang="ru-RU" sz="1900" dirty="0"/>
              <a:t>, </a:t>
            </a:r>
            <a:r>
              <a:rPr lang="ru-RU" sz="1900" dirty="0" err="1"/>
              <a:t>гестоз</a:t>
            </a:r>
            <a:r>
              <a:rPr lang="ru-RU" sz="1900" dirty="0"/>
              <a:t> средней степени тяжести.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При </a:t>
            </a:r>
            <a:r>
              <a:rPr lang="ru-RU" sz="1900" dirty="0"/>
              <a:t>осмотре зав. </a:t>
            </a:r>
            <a:r>
              <a:rPr lang="ru-RU" sz="1900" dirty="0" smtClean="0"/>
              <a:t>отд. </a:t>
            </a:r>
            <a:r>
              <a:rPr lang="ru-RU" sz="1900" dirty="0"/>
              <a:t>обсервации, зав. анестезиологии и реанимации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был </a:t>
            </a:r>
            <a:r>
              <a:rPr lang="ru-RU" sz="1900" dirty="0"/>
              <a:t>выставлен диагноз: </a:t>
            </a:r>
            <a:r>
              <a:rPr lang="ru-RU" sz="1900" b="1" dirty="0"/>
              <a:t>Беременность </a:t>
            </a:r>
            <a:r>
              <a:rPr lang="ru-RU" sz="1900" b="1" dirty="0" smtClean="0"/>
              <a:t>33</a:t>
            </a:r>
            <a:r>
              <a:rPr lang="ru-RU" sz="1900" b="1" dirty="0"/>
              <a:t>‒</a:t>
            </a:r>
            <a:r>
              <a:rPr lang="ru-RU" sz="1900" b="1" dirty="0" smtClean="0"/>
              <a:t>34 </a:t>
            </a:r>
            <a:r>
              <a:rPr lang="ru-RU" sz="1900" b="1" dirty="0"/>
              <a:t>нед. </a:t>
            </a:r>
            <a:r>
              <a:rPr lang="ru-RU" sz="1900" b="1" dirty="0" err="1"/>
              <a:t>Гестоз</a:t>
            </a:r>
            <a:r>
              <a:rPr lang="ru-RU" sz="1900" b="1" dirty="0"/>
              <a:t> тяжелой степени, ожирение </a:t>
            </a:r>
            <a:r>
              <a:rPr lang="en-US" sz="1900" b="1" dirty="0"/>
              <a:t>I</a:t>
            </a:r>
            <a:r>
              <a:rPr lang="ru-RU" sz="1900" b="1" dirty="0"/>
              <a:t> ст., Анемия </a:t>
            </a:r>
            <a:r>
              <a:rPr lang="en-US" sz="1900" b="1" dirty="0"/>
              <a:t>I</a:t>
            </a:r>
            <a:r>
              <a:rPr lang="ru-RU" sz="1900" b="1" dirty="0"/>
              <a:t> ст. </a:t>
            </a:r>
            <a:r>
              <a:rPr lang="ru-RU" sz="1900" b="1" dirty="0">
                <a:solidFill>
                  <a:srgbClr val="00664D"/>
                </a:solidFill>
              </a:rPr>
              <a:t>Тромбоцитопения (</a:t>
            </a:r>
            <a:r>
              <a:rPr lang="ru-RU" sz="2800" b="1" dirty="0">
                <a:solidFill>
                  <a:srgbClr val="00664D"/>
                </a:solidFill>
              </a:rPr>
              <a:t>110 тыс.)</a:t>
            </a:r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dirty="0" smtClean="0"/>
              <a:t>Беременная </a:t>
            </a:r>
            <a:r>
              <a:rPr lang="ru-RU" sz="1900" dirty="0"/>
              <a:t>госпитализирована в </a:t>
            </a:r>
            <a:r>
              <a:rPr lang="ru-RU" sz="1900" dirty="0" smtClean="0"/>
              <a:t>отд. </a:t>
            </a:r>
            <a:r>
              <a:rPr lang="ru-RU" sz="1900" dirty="0"/>
              <a:t>реанимации для интенсивной терапии. </a:t>
            </a:r>
          </a:p>
          <a:p>
            <a:r>
              <a:rPr lang="ru-RU" sz="1900" b="1" dirty="0"/>
              <a:t>17.12.08</a:t>
            </a:r>
            <a:r>
              <a:rPr lang="ru-RU" sz="1900" dirty="0"/>
              <a:t> г. в 8.00. – консилиум </a:t>
            </a:r>
            <a:r>
              <a:rPr lang="ru-RU" sz="1900" dirty="0" smtClean="0"/>
              <a:t>врачей, </a:t>
            </a:r>
            <a:r>
              <a:rPr lang="ru-RU" sz="1900" dirty="0"/>
              <a:t>где решен </a:t>
            </a:r>
            <a:r>
              <a:rPr lang="ru-RU" sz="1900" dirty="0" smtClean="0"/>
              <a:t>вопрос в </a:t>
            </a:r>
            <a:r>
              <a:rPr lang="ru-RU" sz="1900" dirty="0"/>
              <a:t>пользу оперативного </a:t>
            </a:r>
            <a:r>
              <a:rPr lang="ru-RU" sz="1900" dirty="0" err="1"/>
              <a:t>родоразрешения</a:t>
            </a:r>
            <a:r>
              <a:rPr lang="ru-RU" sz="1900" dirty="0"/>
              <a:t> с учетом тяжелого </a:t>
            </a:r>
            <a:r>
              <a:rPr lang="ru-RU" sz="1900" dirty="0" err="1"/>
              <a:t>гестоза</a:t>
            </a:r>
            <a:r>
              <a:rPr lang="ru-RU" sz="1900" dirty="0"/>
              <a:t> </a:t>
            </a:r>
            <a:r>
              <a:rPr lang="ru-RU" sz="1900" dirty="0" smtClean="0"/>
              <a:t>и </a:t>
            </a:r>
            <a:r>
              <a:rPr lang="ru-RU" sz="1900" dirty="0" err="1"/>
              <a:t>фетоплацентарной</a:t>
            </a:r>
            <a:r>
              <a:rPr lang="ru-RU" sz="1900" dirty="0"/>
              <a:t> недостаточности. </a:t>
            </a:r>
            <a:r>
              <a:rPr lang="ru-RU" sz="1900" dirty="0" smtClean="0"/>
              <a:t>Операция </a:t>
            </a:r>
            <a:r>
              <a:rPr lang="ru-RU" sz="1900" dirty="0"/>
              <a:t>проведена под </a:t>
            </a:r>
            <a:r>
              <a:rPr lang="ru-RU" sz="1900" dirty="0" smtClean="0"/>
              <a:t>ЭА </a:t>
            </a:r>
            <a:r>
              <a:rPr lang="ru-RU" sz="1900" i="1" dirty="0" err="1">
                <a:solidFill>
                  <a:srgbClr val="00664D"/>
                </a:solidFill>
              </a:rPr>
              <a:t>Наропином</a:t>
            </a:r>
            <a:r>
              <a:rPr lang="ru-RU" sz="1900" i="1" dirty="0">
                <a:solidFill>
                  <a:srgbClr val="00664D"/>
                </a:solidFill>
              </a:rPr>
              <a:t> 0,75% ‒</a:t>
            </a:r>
            <a:r>
              <a:rPr lang="ru-RU" sz="1900" i="1" dirty="0" smtClean="0">
                <a:solidFill>
                  <a:srgbClr val="00664D"/>
                </a:solidFill>
              </a:rPr>
              <a:t> </a:t>
            </a:r>
            <a:r>
              <a:rPr lang="ru-RU" sz="1900" i="1" dirty="0">
                <a:solidFill>
                  <a:srgbClr val="00664D"/>
                </a:solidFill>
              </a:rPr>
              <a:t>15 мл. </a:t>
            </a:r>
            <a:endParaRPr lang="ru-RU" sz="1900" i="1" dirty="0" smtClean="0">
              <a:solidFill>
                <a:srgbClr val="00664D"/>
              </a:solidFill>
            </a:endParaRPr>
          </a:p>
          <a:p>
            <a:r>
              <a:rPr lang="ru-RU" sz="1900" dirty="0" smtClean="0"/>
              <a:t>Перелито </a:t>
            </a:r>
            <a:r>
              <a:rPr lang="ru-RU" sz="1900" dirty="0"/>
              <a:t>4 дозы свежезамороженной плазмы. </a:t>
            </a:r>
            <a:endParaRPr lang="ru-RU" sz="1900" dirty="0" smtClean="0"/>
          </a:p>
          <a:p>
            <a:r>
              <a:rPr lang="ru-RU" sz="1900" dirty="0" smtClean="0"/>
              <a:t>С </a:t>
            </a:r>
            <a:r>
              <a:rPr lang="ru-RU" sz="1900" dirty="0"/>
              <a:t>целью обезболивания после операции через </a:t>
            </a:r>
            <a:r>
              <a:rPr lang="ru-RU" sz="1900" dirty="0" err="1"/>
              <a:t>эпидуральный</a:t>
            </a:r>
            <a:r>
              <a:rPr lang="ru-RU" sz="1900" dirty="0"/>
              <a:t> катетер проводилась </a:t>
            </a:r>
            <a:r>
              <a:rPr lang="ru-RU" sz="1900" dirty="0" err="1"/>
              <a:t>инфузия</a:t>
            </a:r>
            <a:r>
              <a:rPr lang="ru-RU" sz="1900" dirty="0"/>
              <a:t> </a:t>
            </a:r>
            <a:r>
              <a:rPr lang="ru-RU" sz="1900" i="1" dirty="0" err="1">
                <a:solidFill>
                  <a:srgbClr val="00664D"/>
                </a:solidFill>
              </a:rPr>
              <a:t>Наропина</a:t>
            </a:r>
            <a:r>
              <a:rPr lang="ru-RU" sz="1900" i="1" dirty="0">
                <a:solidFill>
                  <a:srgbClr val="00664D"/>
                </a:solidFill>
              </a:rPr>
              <a:t> 0,2% ‒</a:t>
            </a:r>
            <a:r>
              <a:rPr lang="ru-RU" sz="1900" i="1" dirty="0" smtClean="0">
                <a:solidFill>
                  <a:srgbClr val="00664D"/>
                </a:solidFill>
              </a:rPr>
              <a:t> 3</a:t>
            </a:r>
            <a:r>
              <a:rPr lang="ru-RU" sz="1900" i="1" dirty="0">
                <a:solidFill>
                  <a:srgbClr val="00664D"/>
                </a:solidFill>
              </a:rPr>
              <a:t>‒</a:t>
            </a:r>
            <a:r>
              <a:rPr lang="ru-RU" sz="1900" i="1" dirty="0" smtClean="0">
                <a:solidFill>
                  <a:srgbClr val="00664D"/>
                </a:solidFill>
              </a:rPr>
              <a:t>4 </a:t>
            </a:r>
            <a:r>
              <a:rPr lang="ru-RU" sz="1900" i="1" dirty="0">
                <a:solidFill>
                  <a:srgbClr val="00664D"/>
                </a:solidFill>
              </a:rPr>
              <a:t>мл.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2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82059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18.12.08 </a:t>
            </a:r>
            <a:r>
              <a:rPr lang="ru-RU" sz="1900" dirty="0"/>
              <a:t>г. Больная жалуется на ухудшение зрения, связанное вероятно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отеком сетчатки, что подтверждается осмотром офтальмолога </a:t>
            </a:r>
            <a:r>
              <a:rPr lang="ru-RU" sz="1900" dirty="0" smtClean="0"/>
              <a:t>от </a:t>
            </a:r>
            <a:r>
              <a:rPr lang="ru-RU" sz="1900" b="1" dirty="0"/>
              <a:t>21.12.08</a:t>
            </a:r>
            <a:r>
              <a:rPr lang="ru-RU" sz="1900" dirty="0"/>
              <a:t> г. </a:t>
            </a:r>
          </a:p>
          <a:p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1900" b="1" dirty="0" smtClean="0"/>
              <a:t>18.12.08</a:t>
            </a:r>
            <a:r>
              <a:rPr lang="ru-RU" sz="1900" dirty="0" smtClean="0"/>
              <a:t> </a:t>
            </a:r>
            <a:r>
              <a:rPr lang="ru-RU" sz="1900" dirty="0"/>
              <a:t>г. в 11.00. После удаления </a:t>
            </a:r>
            <a:r>
              <a:rPr lang="ru-RU" sz="1900" dirty="0" err="1"/>
              <a:t>эпидурального</a:t>
            </a:r>
            <a:r>
              <a:rPr lang="ru-RU" sz="1900" dirty="0"/>
              <a:t> катетера родильница начала отмечать онемение нижней конечности слева, боли в поясничной области, ухудшение двигательных функций. Анестезиолог, подозревая гематому </a:t>
            </a:r>
            <a:r>
              <a:rPr lang="ru-RU" sz="1900" dirty="0" err="1"/>
              <a:t>эпидурального</a:t>
            </a:r>
            <a:r>
              <a:rPr lang="ru-RU" sz="1900" dirty="0"/>
              <a:t> пространства </a:t>
            </a:r>
            <a:r>
              <a:rPr lang="ru-RU" sz="1900" dirty="0" smtClean="0"/>
              <a:t>назначает </a:t>
            </a:r>
            <a:r>
              <a:rPr lang="ru-RU" sz="1900" dirty="0"/>
              <a:t>консультацию нейрохирурга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и </a:t>
            </a:r>
            <a:r>
              <a:rPr lang="ru-RU" sz="1900" dirty="0"/>
              <a:t>МРТ спинного мозга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19.12.08</a:t>
            </a:r>
            <a:r>
              <a:rPr lang="ru-RU" sz="1900" dirty="0"/>
              <a:t> г. – проведено МРТ, где имеются признаки кровоподтека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 </a:t>
            </a:r>
            <a:r>
              <a:rPr lang="ru-RU" sz="1900" dirty="0"/>
              <a:t>позвоночный канал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22.12.08</a:t>
            </a:r>
            <a:r>
              <a:rPr lang="ru-RU" sz="1900" dirty="0"/>
              <a:t> г. – Консультация невролога.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b="1" dirty="0" smtClean="0"/>
              <a:t>Заключение</a:t>
            </a:r>
            <a:r>
              <a:rPr lang="ru-RU" sz="1900" dirty="0" smtClean="0"/>
              <a:t> </a:t>
            </a:r>
            <a:r>
              <a:rPr lang="ru-RU" sz="1900" dirty="0"/>
              <a:t>– </a:t>
            </a:r>
            <a:r>
              <a:rPr lang="ru-RU" sz="1900" i="1" dirty="0">
                <a:solidFill>
                  <a:srgbClr val="00664D"/>
                </a:solidFill>
              </a:rPr>
              <a:t>признаки сдавления спинного мозга эпидуральной гематомой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22.12.08</a:t>
            </a:r>
            <a:r>
              <a:rPr lang="ru-RU" sz="1900" dirty="0"/>
              <a:t> г. – Консультация нейрохирурга, с рекомендациями оперативного вмешательства – ламинэктомии, декомпрессии спинного мозга </a:t>
            </a:r>
            <a:r>
              <a:rPr lang="ru-RU" sz="1900" dirty="0" smtClean="0"/>
              <a:t>и </a:t>
            </a:r>
            <a:r>
              <a:rPr lang="ru-RU" sz="1900" dirty="0" err="1"/>
              <a:t>дурального</a:t>
            </a:r>
            <a:r>
              <a:rPr lang="ru-RU" sz="1900" dirty="0"/>
              <a:t> мешка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9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748588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22.12.08</a:t>
            </a:r>
            <a:r>
              <a:rPr lang="ru-RU" sz="1900" dirty="0"/>
              <a:t> г. – Больная переводится в РКБ МЗ </a:t>
            </a:r>
            <a:r>
              <a:rPr lang="ru-RU" sz="1900" dirty="0" smtClean="0"/>
              <a:t>…, </a:t>
            </a:r>
            <a:r>
              <a:rPr lang="ru-RU" sz="1900" dirty="0"/>
              <a:t>в отделение нейрохирургии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 smtClean="0"/>
              <a:t>23.12.08</a:t>
            </a:r>
            <a:r>
              <a:rPr lang="ru-RU" sz="1900" dirty="0" smtClean="0"/>
              <a:t> </a:t>
            </a:r>
            <a:r>
              <a:rPr lang="ru-RU" sz="1900" dirty="0"/>
              <a:t>г. – по данным МРТ РКБ – эпидуральная гематома вентральных отделов позвоночного канала на уровне </a:t>
            </a:r>
            <a:r>
              <a:rPr lang="ru-RU" sz="1900" dirty="0" smtClean="0"/>
              <a:t>Th12–</a:t>
            </a:r>
            <a:r>
              <a:rPr lang="ru-RU" sz="1900" dirty="0"/>
              <a:t>L3, с вторичными изменениями дистальных отделов спинного мозга по типу отека и ишемии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25.12.08</a:t>
            </a:r>
            <a:r>
              <a:rPr lang="ru-RU" sz="1900" dirty="0"/>
              <a:t> г. – Проведена операция – </a:t>
            </a:r>
            <a:r>
              <a:rPr lang="ru-RU" sz="1900" dirty="0" err="1"/>
              <a:t>Декомпрессивная</a:t>
            </a:r>
            <a:r>
              <a:rPr lang="ru-RU" sz="1900" dirty="0"/>
              <a:t> ламинэктомия на уровне </a:t>
            </a:r>
            <a:r>
              <a:rPr lang="ru-RU" sz="1900" dirty="0" smtClean="0"/>
              <a:t>Th12–L1</a:t>
            </a:r>
            <a:r>
              <a:rPr lang="ru-RU" sz="1900" dirty="0"/>
              <a:t>, где по протоколу операции эпидуральная клетчатка почти отсутствует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геморрагическим пропитыванием, </a:t>
            </a:r>
            <a:r>
              <a:rPr lang="ru-RU" sz="1900" dirty="0" err="1"/>
              <a:t>дуральный</a:t>
            </a:r>
            <a:r>
              <a:rPr lang="ru-RU" sz="1900" dirty="0"/>
              <a:t> мешок </a:t>
            </a:r>
            <a:r>
              <a:rPr lang="ru-RU" sz="1900" dirty="0" smtClean="0"/>
              <a:t>напряжен </a:t>
            </a:r>
            <a:r>
              <a:rPr lang="ru-RU" sz="1900" dirty="0"/>
              <a:t>и отечен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26.01.09</a:t>
            </a:r>
            <a:r>
              <a:rPr lang="ru-RU" sz="1900" dirty="0"/>
              <a:t> г. – больная выписывается с диагнозом: Подострая эпидуральная гематома на уровне  </a:t>
            </a:r>
            <a:r>
              <a:rPr lang="ru-RU" sz="1900" dirty="0" smtClean="0"/>
              <a:t>Th12–</a:t>
            </a:r>
            <a:r>
              <a:rPr lang="ru-RU" sz="1900" dirty="0"/>
              <a:t>L3, выпадение всех видов чувствительности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уровня Th-9, с нижней параплегией и расстройством тазовых функций.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928100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Исходя из данного клинического случая</a:t>
            </a:r>
            <a:r>
              <a:rPr lang="ru-RU" sz="1900" b="1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Абсолютных </a:t>
            </a:r>
            <a:r>
              <a:rPr lang="ru-RU" sz="1900" dirty="0"/>
              <a:t>противопоказаний к проведению эпидуральной анестезии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не </a:t>
            </a:r>
            <a:r>
              <a:rPr lang="ru-RU" sz="1900" dirty="0"/>
              <a:t>было (</a:t>
            </a:r>
            <a:r>
              <a:rPr lang="ru-RU" sz="1900" b="1" dirty="0">
                <a:solidFill>
                  <a:srgbClr val="00664D"/>
                </a:solidFill>
              </a:rPr>
              <a:t>тромбоциты более 100 тыс.</a:t>
            </a:r>
            <a:r>
              <a:rPr lang="ru-RU" sz="1900" dirty="0"/>
              <a:t>).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При </a:t>
            </a:r>
            <a:r>
              <a:rPr lang="ru-RU" sz="1900" dirty="0"/>
              <a:t>возникшем осложнении тактика лечения пациента </a:t>
            </a:r>
            <a:r>
              <a:rPr lang="ru-RU" sz="1900" dirty="0" smtClean="0"/>
              <a:t>должна </a:t>
            </a:r>
            <a:r>
              <a:rPr lang="ru-RU" sz="1900" dirty="0"/>
              <a:t>быть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определена </a:t>
            </a:r>
            <a:r>
              <a:rPr lang="ru-RU" sz="1900" dirty="0"/>
              <a:t>нейрохирургом.</a:t>
            </a:r>
          </a:p>
          <a:p>
            <a:endParaRPr lang="ru-RU" sz="1800" b="1" dirty="0"/>
          </a:p>
          <a:p>
            <a:r>
              <a:rPr lang="ru-RU" sz="1900" b="1" dirty="0" smtClean="0"/>
              <a:t>Замечания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В </a:t>
            </a:r>
            <a:r>
              <a:rPr lang="ru-RU" sz="1900" dirty="0"/>
              <a:t>послеоперационном периоде назначен </a:t>
            </a:r>
            <a:r>
              <a:rPr lang="ru-RU" sz="1900" b="1" i="1" dirty="0" err="1">
                <a:solidFill>
                  <a:srgbClr val="FF0000"/>
                </a:solidFill>
              </a:rPr>
              <a:t>Фраксипарин</a:t>
            </a:r>
            <a:r>
              <a:rPr lang="ru-RU" sz="1900" i="1" dirty="0">
                <a:solidFill>
                  <a:srgbClr val="00664D"/>
                </a:solidFill>
              </a:rPr>
              <a:t> по 0,3 мг 2 раза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>
                <a:solidFill>
                  <a:srgbClr val="00664D"/>
                </a:solidFill>
              </a:rPr>
              <a:t>в </a:t>
            </a:r>
            <a:r>
              <a:rPr lang="ru-RU" sz="1900" i="1" dirty="0">
                <a:solidFill>
                  <a:srgbClr val="00664D"/>
                </a:solidFill>
              </a:rPr>
              <a:t>день. </a:t>
            </a:r>
            <a:r>
              <a:rPr lang="ru-RU" sz="1900" dirty="0"/>
              <a:t>В день удаления катетера </a:t>
            </a:r>
            <a:r>
              <a:rPr lang="ru-RU" sz="1900" b="1" dirty="0" err="1">
                <a:solidFill>
                  <a:srgbClr val="FF0000"/>
                </a:solidFill>
              </a:rPr>
              <a:t>Фраксипарин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/>
              <a:t>отменен, но с </a:t>
            </a:r>
            <a:r>
              <a:rPr lang="ru-RU" sz="1900" b="1" dirty="0"/>
              <a:t>19.12.08</a:t>
            </a:r>
            <a:r>
              <a:rPr lang="ru-RU" sz="1900" dirty="0"/>
              <a:t> г.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снова </a:t>
            </a:r>
            <a:r>
              <a:rPr lang="ru-RU" sz="1900" dirty="0"/>
              <a:t>назначен. Консультация нейрохирурга проведена после МРТ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спинного </a:t>
            </a:r>
            <a:r>
              <a:rPr lang="ru-RU" sz="1900" dirty="0"/>
              <a:t>мозга </a:t>
            </a:r>
            <a:r>
              <a:rPr lang="ru-RU" sz="1900" dirty="0" smtClean="0"/>
              <a:t>(</a:t>
            </a:r>
            <a:r>
              <a:rPr lang="ru-RU" sz="1900" dirty="0"/>
              <a:t>от 19.12.08) только </a:t>
            </a:r>
            <a:r>
              <a:rPr lang="ru-RU" sz="1900" b="1" dirty="0"/>
              <a:t>22.12.08.</a:t>
            </a:r>
            <a:r>
              <a:rPr lang="ru-RU" sz="1900" dirty="0"/>
              <a:t>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b="1" dirty="0" smtClean="0">
                <a:solidFill>
                  <a:srgbClr val="00664D"/>
                </a:solidFill>
              </a:rPr>
              <a:t>В </a:t>
            </a:r>
            <a:r>
              <a:rPr lang="ru-RU" sz="1900" b="1" dirty="0">
                <a:solidFill>
                  <a:srgbClr val="00664D"/>
                </a:solidFill>
              </a:rPr>
              <a:t>случаях гематомы </a:t>
            </a:r>
            <a:r>
              <a:rPr lang="ru-RU" sz="1900" b="1" dirty="0" smtClean="0">
                <a:solidFill>
                  <a:srgbClr val="00664D"/>
                </a:solidFill>
              </a:rPr>
              <a:t>с </a:t>
            </a:r>
            <a:r>
              <a:rPr lang="ru-RU" sz="1900" b="1" dirty="0">
                <a:solidFill>
                  <a:srgbClr val="00664D"/>
                </a:solidFill>
              </a:rPr>
              <a:t>признаками сдавления спинного мозга</a:t>
            </a:r>
            <a:r>
              <a:rPr lang="ru-RU" sz="1900" b="1" dirty="0" smtClean="0">
                <a:solidFill>
                  <a:srgbClr val="00664D"/>
                </a:solidFill>
              </a:rPr>
              <a:t>, консультация </a:t>
            </a:r>
            <a:r>
              <a:rPr lang="ru-RU" sz="1900" b="1" dirty="0">
                <a:solidFill>
                  <a:srgbClr val="00664D"/>
                </a:solidFill>
              </a:rPr>
              <a:t>специалиста </a:t>
            </a:r>
            <a:r>
              <a:rPr lang="ru-RU" sz="1900" b="1" dirty="0" smtClean="0">
                <a:solidFill>
                  <a:srgbClr val="00664D"/>
                </a:solidFill>
              </a:rPr>
              <a:t>и </a:t>
            </a:r>
            <a:r>
              <a:rPr lang="ru-RU" sz="1900" b="1" dirty="0">
                <a:solidFill>
                  <a:srgbClr val="00664D"/>
                </a:solidFill>
              </a:rPr>
              <a:t>решение об операции должны были приниматься экстренно.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4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4-10-04 в 18.51.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052736"/>
            <a:ext cx="8948316" cy="541668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1" y="1645848"/>
            <a:ext cx="8244532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Оптимальное </a:t>
            </a:r>
            <a:r>
              <a:rPr lang="ru-RU" sz="1900" b="1" dirty="0">
                <a:solidFill>
                  <a:schemeClr val="bg1"/>
                </a:solidFill>
              </a:rPr>
              <a:t>время выполнения операции до 8 часов с момента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неврологических </a:t>
            </a:r>
            <a:r>
              <a:rPr lang="ru-RU" sz="1900" b="1" dirty="0">
                <a:solidFill>
                  <a:schemeClr val="bg1"/>
                </a:solidFill>
              </a:rPr>
              <a:t>признаков сдавления спинного мозга.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endParaRPr lang="ru-RU" sz="1900" b="1" dirty="0" smtClean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</a:endParaRP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/>
            </a:r>
            <a:br>
              <a:rPr lang="ru-RU" sz="1900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В </a:t>
            </a:r>
            <a:r>
              <a:rPr lang="ru-RU" sz="1900" b="1" dirty="0">
                <a:solidFill>
                  <a:schemeClr val="bg1"/>
                </a:solidFill>
              </a:rPr>
              <a:t>худшем случае вероятность </a:t>
            </a:r>
            <a:r>
              <a:rPr lang="ru-RU" sz="1900" b="1" dirty="0" smtClean="0">
                <a:solidFill>
                  <a:schemeClr val="bg1"/>
                </a:solidFill>
              </a:rPr>
              <a:t>полного </a:t>
            </a:r>
            <a:r>
              <a:rPr lang="ru-RU" sz="1900" b="1" dirty="0">
                <a:solidFill>
                  <a:schemeClr val="bg1"/>
                </a:solidFill>
              </a:rPr>
              <a:t>восстановления функций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спинного </a:t>
            </a:r>
            <a:r>
              <a:rPr lang="ru-RU" sz="1900" b="1" dirty="0">
                <a:solidFill>
                  <a:schemeClr val="bg1"/>
                </a:solidFill>
              </a:rPr>
              <a:t>мозга сводится </a:t>
            </a:r>
            <a:r>
              <a:rPr lang="ru-RU" sz="1900" b="1" dirty="0" smtClean="0">
                <a:solidFill>
                  <a:schemeClr val="bg1"/>
                </a:solidFill>
              </a:rPr>
              <a:t>к </a:t>
            </a:r>
            <a:r>
              <a:rPr lang="ru-RU" sz="1900" b="1" dirty="0">
                <a:solidFill>
                  <a:schemeClr val="bg1"/>
                </a:solidFill>
              </a:rPr>
              <a:t>нулю.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Учитывая</a:t>
            </a:r>
            <a:r>
              <a:rPr lang="ru-RU" sz="1900" b="1" dirty="0">
                <a:solidFill>
                  <a:schemeClr val="bg1"/>
                </a:solidFill>
              </a:rPr>
              <a:t>, что в данном случае  оперативное вмешательство не было проведено </a:t>
            </a:r>
            <a:r>
              <a:rPr lang="ru-RU" sz="1900" b="1" dirty="0" smtClean="0">
                <a:solidFill>
                  <a:schemeClr val="bg1"/>
                </a:solidFill>
              </a:rPr>
              <a:t>в </a:t>
            </a:r>
            <a:r>
              <a:rPr lang="ru-RU" sz="1900" b="1" dirty="0">
                <a:solidFill>
                  <a:schemeClr val="bg1"/>
                </a:solidFill>
              </a:rPr>
              <a:t>течение </a:t>
            </a:r>
            <a:r>
              <a:rPr lang="ru-RU" sz="1900" b="1" dirty="0" smtClean="0">
                <a:solidFill>
                  <a:schemeClr val="bg1"/>
                </a:solidFill>
              </a:rPr>
              <a:t>8‒24 </a:t>
            </a:r>
            <a:r>
              <a:rPr lang="ru-RU" sz="1900" b="1" dirty="0">
                <a:solidFill>
                  <a:schemeClr val="bg1"/>
                </a:solidFill>
              </a:rPr>
              <a:t>часов после неврологической симптоматики,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прогноз восстановления </a:t>
            </a:r>
            <a:r>
              <a:rPr lang="ru-RU" sz="1900" b="1" dirty="0">
                <a:solidFill>
                  <a:schemeClr val="bg1"/>
                </a:solidFill>
              </a:rPr>
              <a:t>функций спинного мозга </a:t>
            </a:r>
            <a:r>
              <a:rPr lang="ru-RU" sz="1900" b="1" dirty="0" smtClean="0">
                <a:solidFill>
                  <a:schemeClr val="bg1"/>
                </a:solidFill>
              </a:rPr>
              <a:t>маловероятен</a:t>
            </a:r>
            <a:endParaRPr lang="ru-RU" sz="19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0167" y="620688"/>
            <a:ext cx="187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E4C9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110019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</a:t>
            </a:r>
            <a:r>
              <a:rPr lang="ru-RU" b="1" dirty="0" smtClean="0">
                <a:solidFill>
                  <a:srgbClr val="FFE4C9"/>
                </a:solidFill>
              </a:rPr>
              <a:t>гематома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Катастрофическое </a:t>
            </a:r>
            <a:r>
              <a:rPr lang="ru-RU" sz="2000" b="1" dirty="0"/>
              <a:t>событие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со </a:t>
            </a:r>
            <a:r>
              <a:rPr lang="ru-RU" sz="2000" b="1" dirty="0"/>
              <a:t>стойким остаточным </a:t>
            </a:r>
            <a:r>
              <a:rPr lang="ru-RU" sz="2000" b="1" dirty="0" smtClean="0"/>
              <a:t>параличом</a:t>
            </a:r>
            <a:br>
              <a:rPr lang="ru-RU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Большинство </a:t>
            </a:r>
            <a:r>
              <a:rPr lang="ru-RU" sz="2000" b="1" dirty="0"/>
              <a:t>случаев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(80%)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связано </a:t>
            </a:r>
            <a:r>
              <a:rPr lang="ru-RU" sz="2000" b="1" dirty="0"/>
              <a:t>с </a:t>
            </a:r>
            <a:r>
              <a:rPr lang="ru-RU" sz="2000" b="1" dirty="0" smtClean="0"/>
              <a:t>коагулопатией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Гепарин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Антитромботическая терапия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664D"/>
                </a:solidFill>
              </a:rPr>
              <a:t>Тромбоцитопения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17 at 12.10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5" y="1771655"/>
            <a:ext cx="4302098" cy="31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1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352928" cy="561662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Антикоагулянты и </a:t>
            </a:r>
            <a:r>
              <a:rPr lang="ru-RU" sz="2400" b="1" dirty="0" err="1" smtClean="0">
                <a:solidFill>
                  <a:srgbClr val="FF0000"/>
                </a:solidFill>
              </a:rPr>
              <a:t>антитромбические</a:t>
            </a:r>
            <a:r>
              <a:rPr lang="ru-RU" sz="2400" b="1" dirty="0" smtClean="0">
                <a:solidFill>
                  <a:srgbClr val="FF0000"/>
                </a:solidFill>
              </a:rPr>
              <a:t> препараты могут увеличить риск  образования спинальной  гематомы, особенно  при  </a:t>
            </a:r>
            <a:r>
              <a:rPr lang="ru-RU" sz="2400" b="1" dirty="0" err="1" smtClean="0">
                <a:solidFill>
                  <a:srgbClr val="FF0000"/>
                </a:solidFill>
              </a:rPr>
              <a:t>нейроаксиальной</a:t>
            </a:r>
            <a:r>
              <a:rPr lang="ru-RU" sz="2400" b="1" dirty="0" smtClean="0">
                <a:solidFill>
                  <a:srgbClr val="FF0000"/>
                </a:solidFill>
              </a:rPr>
              <a:t> анестезии.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err="1" smtClean="0"/>
              <a:t>Эпидуральная</a:t>
            </a:r>
            <a:r>
              <a:rPr lang="ru-RU" sz="2400" b="1" dirty="0" smtClean="0"/>
              <a:t> гематома  </a:t>
            </a:r>
            <a:r>
              <a:rPr lang="ru-RU" sz="2400" dirty="0" smtClean="0"/>
              <a:t>- наиболее распространенный вид  спинальной гематомы (75% опубликованных клинических </a:t>
            </a:r>
            <a:r>
              <a:rPr lang="ru-RU" sz="2400" dirty="0" err="1" smtClean="0"/>
              <a:t>случаяев</a:t>
            </a:r>
            <a:r>
              <a:rPr lang="ru-RU" sz="2400" dirty="0" smtClean="0"/>
              <a:t> с 1826 по 1996 год).</a:t>
            </a:r>
            <a:endParaRPr lang="en-US" sz="2400" dirty="0" smtClean="0"/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smtClean="0"/>
              <a:t>Субарахноидальная гематома занимает второе место. </a:t>
            </a:r>
            <a:r>
              <a:rPr lang="ru-RU" sz="2400" dirty="0" smtClean="0"/>
              <a:t>(16 % опубликованных случаев между 1826 и 1996 годами соответственно), </a:t>
            </a:r>
            <a:r>
              <a:rPr lang="ru-RU" sz="2800" b="1" u="sng" dirty="0" smtClean="0"/>
              <a:t>этиология гематом неизвестна</a:t>
            </a:r>
            <a:r>
              <a:rPr lang="ru-RU" sz="2400" dirty="0" smtClean="0"/>
              <a:t>.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en-US" altLang="ru-RU" sz="1500" i="1" dirty="0">
                <a:latin typeface="Times New Roman" pitchFamily="18" charset="0"/>
              </a:rPr>
              <a:t>Loo C.C., Dahlgren G., </a:t>
            </a:r>
            <a:r>
              <a:rPr lang="en-US" altLang="ru-RU" sz="1500" i="1" dirty="0" err="1">
                <a:latin typeface="Times New Roman" pitchFamily="18" charset="0"/>
              </a:rPr>
              <a:t>Irestedt</a:t>
            </a:r>
            <a:r>
              <a:rPr lang="en-US" altLang="ru-RU" sz="1500" i="1" dirty="0">
                <a:latin typeface="Times New Roman" pitchFamily="18" charset="0"/>
              </a:rPr>
              <a:t> L. Neurological complications in obstetric regional </a:t>
            </a:r>
            <a:r>
              <a:rPr lang="en-US" altLang="ru-RU" sz="1500" i="1" dirty="0" err="1">
                <a:latin typeface="Times New Roman" pitchFamily="18" charset="0"/>
              </a:rPr>
              <a:t>anaesthesia</a:t>
            </a:r>
            <a:r>
              <a:rPr lang="en-US" altLang="ru-RU" sz="1500" i="1" dirty="0">
                <a:latin typeface="Times New Roman" pitchFamily="18" charset="0"/>
              </a:rPr>
              <a:t>. Int. J. Obstet. </a:t>
            </a:r>
            <a:r>
              <a:rPr lang="en-US" altLang="ru-RU" sz="1500" i="1" dirty="0" err="1">
                <a:latin typeface="Times New Roman" pitchFamily="18" charset="0"/>
              </a:rPr>
              <a:t>Anesth</a:t>
            </a:r>
            <a:r>
              <a:rPr lang="en-US" altLang="ru-RU" sz="1500" i="1" dirty="0">
                <a:latin typeface="Times New Roman" pitchFamily="18" charset="0"/>
              </a:rPr>
              <a:t>. 2000; 9:99</a:t>
            </a:r>
            <a:r>
              <a:rPr lang="ru-RU" altLang="ru-RU" sz="1500" i="1" dirty="0">
                <a:latin typeface="Times New Roman" pitchFamily="18" charset="0"/>
              </a:rPr>
              <a:t>–</a:t>
            </a:r>
            <a:r>
              <a:rPr lang="en-US" altLang="ru-RU" sz="1500" i="1" dirty="0">
                <a:latin typeface="Times New Roman" pitchFamily="18" charset="0"/>
              </a:rPr>
              <a:t>124.</a:t>
            </a:r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5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гематома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7620" y="2348880"/>
            <a:ext cx="7018676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12 </a:t>
            </a:r>
            <a:r>
              <a:rPr lang="ru-RU" sz="2000" b="1" dirty="0"/>
              <a:t>клинических </a:t>
            </a:r>
            <a:r>
              <a:rPr lang="ru-RU" sz="2000" b="1" dirty="0" smtClean="0"/>
              <a:t>случаев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большинстве вследствие "</a:t>
            </a:r>
            <a:r>
              <a:rPr lang="ru-RU" sz="2000" b="1" dirty="0" smtClean="0"/>
              <a:t>невезения»</a:t>
            </a: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>
                <a:solidFill>
                  <a:srgbClr val="000000"/>
                </a:solidFill>
              </a:rPr>
              <a:t>опухоли спинного </a:t>
            </a:r>
            <a:r>
              <a:rPr lang="ru-RU" sz="2000" b="1" dirty="0" smtClean="0">
                <a:solidFill>
                  <a:srgbClr val="000000"/>
                </a:solidFill>
              </a:rPr>
              <a:t>мозга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20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не </a:t>
            </a:r>
            <a:r>
              <a:rPr lang="ru-RU" sz="2000" b="1" dirty="0">
                <a:solidFill>
                  <a:srgbClr val="000000"/>
                </a:solidFill>
              </a:rPr>
              <a:t>диагностированное нарушение коагуляции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i="1" dirty="0">
              <a:solidFill>
                <a:srgbClr val="00664D"/>
              </a:solidFill>
            </a:endParaRPr>
          </a:p>
          <a:p>
            <a:pPr marL="342900" lvl="0" indent="-342900">
              <a:buClr>
                <a:srgbClr val="00CC99">
                  <a:lumMod val="50000"/>
                </a:srgbClr>
              </a:buClr>
              <a:buFont typeface="Wingdings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только 1 сообщение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вторично,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вследствие </a:t>
            </a:r>
            <a:r>
              <a:rPr lang="ru-RU" sz="2000" b="1" dirty="0">
                <a:solidFill>
                  <a:srgbClr val="000000"/>
                </a:solidFill>
              </a:rPr>
              <a:t>тромбоцитопении (</a:t>
            </a:r>
            <a:r>
              <a:rPr lang="ru-RU" sz="2000" b="1" dirty="0">
                <a:solidFill>
                  <a:srgbClr val="00664D"/>
                </a:solidFill>
              </a:rPr>
              <a:t>тромбоциты= 71000</a:t>
            </a:r>
            <a:r>
              <a:rPr lang="ru-RU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/>
              <a:t>. </a:t>
            </a:r>
            <a:r>
              <a:rPr lang="en-US" sz="1600" i="1" dirty="0"/>
              <a:t>Int. </a:t>
            </a:r>
            <a:r>
              <a:rPr lang="en-US" sz="1600" i="1" dirty="0" err="1"/>
              <a:t>Anesthesiol</a:t>
            </a:r>
            <a:r>
              <a:rPr lang="en-US" sz="1600" i="1" dirty="0"/>
              <a:t>. </a:t>
            </a:r>
            <a:r>
              <a:rPr lang="en-US" sz="1600" i="1" dirty="0" err="1"/>
              <a:t>Clin</a:t>
            </a:r>
            <a:r>
              <a:rPr lang="en-US" sz="1600" i="1" dirty="0"/>
              <a:t>. 2007;45:</a:t>
            </a:r>
            <a:r>
              <a:rPr lang="en-US" sz="1600" i="1" dirty="0" smtClean="0"/>
              <a:t>71–81</a:t>
            </a:r>
            <a:endParaRPr lang="en-US" sz="16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12-27 at 15.24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35" y="2492896"/>
            <a:ext cx="2380626" cy="22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None/>
            </a:pPr>
            <a:r>
              <a:rPr lang="ru-RU" altLang="ru-RU" sz="2000" dirty="0">
                <a:latin typeface="Times New Roman" pitchFamily="18" charset="0"/>
              </a:rPr>
              <a:t>Описано всего два случая </a:t>
            </a:r>
            <a:r>
              <a:rPr lang="ru-RU" altLang="ru-RU" sz="2000" dirty="0" err="1">
                <a:latin typeface="Times New Roman" pitchFamily="18" charset="0"/>
              </a:rPr>
              <a:t>субархноидальной</a:t>
            </a:r>
            <a:r>
              <a:rPr lang="ru-RU" altLang="ru-RU" sz="2000" dirty="0">
                <a:latin typeface="Times New Roman" pitchFamily="18" charset="0"/>
              </a:rPr>
              <a:t> гематомы, 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один из них после спинальной анестезии при кесаревом сечении </a:t>
            </a:r>
            <a:r>
              <a:rPr lang="en-US" altLang="ru-RU" sz="2000" dirty="0">
                <a:latin typeface="Times New Roman" pitchFamily="18" charset="0"/>
              </a:rPr>
              <a:t/>
            </a:r>
            <a:br>
              <a:rPr lang="en-US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у пациентки с HELLP синдромом</a:t>
            </a:r>
          </a:p>
        </p:txBody>
      </p:sp>
      <p:pic>
        <p:nvPicPr>
          <p:cNvPr id="4099" name="Picture 3" descr="1453444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4778375"/>
            <a:ext cx="8207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600" b="0" i="1" dirty="0" err="1">
                <a:latin typeface="Times New Roman" pitchFamily="18" charset="0"/>
              </a:rPr>
              <a:t>Goyal</a:t>
            </a:r>
            <a:r>
              <a:rPr lang="en-US" altLang="ru-RU" sz="1600" b="0" i="1" dirty="0">
                <a:latin typeface="Times New Roman" pitchFamily="18" charset="0"/>
              </a:rPr>
              <a:t> A., </a:t>
            </a:r>
            <a:r>
              <a:rPr lang="en-US" altLang="ru-RU" sz="1600" b="0" i="1" dirty="0" err="1">
                <a:latin typeface="Times New Roman" pitchFamily="18" charset="0"/>
              </a:rPr>
              <a:t>Dua</a:t>
            </a:r>
            <a:r>
              <a:rPr lang="en-US" altLang="ru-RU" sz="1600" b="0" i="1" dirty="0">
                <a:latin typeface="Times New Roman" pitchFamily="18" charset="0"/>
              </a:rPr>
              <a:t> R., Singh D., Kumar S. Spinal subarachnoid hematoma following lumbar puncture. Neurol. India. 1999;47:339</a:t>
            </a:r>
            <a:r>
              <a:rPr lang="ru-RU" altLang="ru-RU" sz="1600" b="0" i="1" dirty="0">
                <a:latin typeface="Times New Roman" pitchFamily="18" charset="0"/>
              </a:rPr>
              <a:t>–3</a:t>
            </a:r>
            <a:r>
              <a:rPr lang="en-US" altLang="ru-RU" sz="1600" b="0" i="1" dirty="0">
                <a:latin typeface="Times New Roman" pitchFamily="18" charset="0"/>
              </a:rPr>
              <a:t>40.</a:t>
            </a:r>
          </a:p>
          <a:p>
            <a:pPr eaLnBrk="1" hangingPunct="1"/>
            <a:r>
              <a:rPr lang="en-US" altLang="ru-RU" sz="1600" b="0" i="1" dirty="0">
                <a:latin typeface="Times New Roman" pitchFamily="18" charset="0"/>
              </a:rPr>
              <a:t>Koyama S., </a:t>
            </a:r>
            <a:r>
              <a:rPr lang="en-US" altLang="ru-RU" sz="1600" b="0" i="1" dirty="0" err="1">
                <a:latin typeface="Times New Roman" pitchFamily="18" charset="0"/>
              </a:rPr>
              <a:t>Tomimatsu</a:t>
            </a:r>
            <a:r>
              <a:rPr lang="en-US" altLang="ru-RU" sz="1600" b="0" i="1" dirty="0">
                <a:latin typeface="Times New Roman" pitchFamily="18" charset="0"/>
              </a:rPr>
              <a:t> T., Kanagawa T., Sawada K., </a:t>
            </a:r>
            <a:r>
              <a:rPr lang="en-US" altLang="ru-RU" sz="1600" b="0" i="1" dirty="0" err="1">
                <a:latin typeface="Times New Roman" pitchFamily="18" charset="0"/>
              </a:rPr>
              <a:t>Tsutsiu</a:t>
            </a:r>
            <a:r>
              <a:rPr lang="en-US" altLang="ru-RU" sz="1600" b="0" i="1" dirty="0">
                <a:latin typeface="Times New Roman" pitchFamily="18" charset="0"/>
              </a:rPr>
              <a:t> T., Kimura T., Chang Y.S., </a:t>
            </a:r>
            <a:r>
              <a:rPr lang="ru-RU" altLang="ru-RU" sz="1600" b="0" i="1" dirty="0">
                <a:latin typeface="Times New Roman" pitchFamily="18" charset="0"/>
              </a:rPr>
              <a:t/>
            </a:r>
            <a:br>
              <a:rPr lang="ru-RU" altLang="ru-RU" sz="1600" b="0" i="1" dirty="0">
                <a:latin typeface="Times New Roman" pitchFamily="18" charset="0"/>
              </a:rPr>
            </a:br>
            <a:r>
              <a:rPr lang="en-US" altLang="ru-RU" sz="1600" b="0" i="1" dirty="0" err="1">
                <a:latin typeface="Times New Roman" pitchFamily="18" charset="0"/>
              </a:rPr>
              <a:t>Wasada</a:t>
            </a:r>
            <a:r>
              <a:rPr lang="ru-RU" altLang="ru-RU" sz="1600" b="0" i="1" dirty="0">
                <a:latin typeface="Times New Roman" pitchFamily="18" charset="0"/>
              </a:rPr>
              <a:t> </a:t>
            </a:r>
            <a:r>
              <a:rPr lang="en-US" altLang="ru-RU" sz="1600" b="0" i="1" dirty="0">
                <a:latin typeface="Times New Roman" pitchFamily="18" charset="0"/>
              </a:rPr>
              <a:t>K., Imai S., Murata Y. Spinal subarachnoid hematoma following spinal anesthesia </a:t>
            </a:r>
            <a:r>
              <a:rPr lang="ru-RU" altLang="ru-RU" sz="1600" b="0" i="1" dirty="0">
                <a:latin typeface="Times New Roman" pitchFamily="18" charset="0"/>
              </a:rPr>
              <a:t/>
            </a:r>
            <a:br>
              <a:rPr lang="ru-RU" altLang="ru-RU" sz="1600" b="0" i="1" dirty="0">
                <a:latin typeface="Times New Roman" pitchFamily="18" charset="0"/>
              </a:rPr>
            </a:br>
            <a:r>
              <a:rPr lang="en-US" altLang="ru-RU" sz="1600" b="0" i="1" dirty="0">
                <a:latin typeface="Times New Roman" pitchFamily="18" charset="0"/>
              </a:rPr>
              <a:t>in a patient with HELLP syndrome. Int. J. Obstet. </a:t>
            </a:r>
            <a:r>
              <a:rPr lang="en-US" altLang="ru-RU" sz="1600" b="0" i="1" dirty="0" err="1">
                <a:latin typeface="Times New Roman" pitchFamily="18" charset="0"/>
              </a:rPr>
              <a:t>Anesth</a:t>
            </a:r>
            <a:r>
              <a:rPr lang="en-US" altLang="ru-RU" sz="1600" b="0" i="1" dirty="0">
                <a:latin typeface="Times New Roman" pitchFamily="18" charset="0"/>
              </a:rPr>
              <a:t>. 2010; 19:1:87</a:t>
            </a:r>
            <a:r>
              <a:rPr lang="ru-RU" altLang="ru-RU" sz="1600" b="0" i="1" dirty="0">
                <a:latin typeface="Times New Roman" pitchFamily="18" charset="0"/>
              </a:rPr>
              <a:t>–</a:t>
            </a:r>
            <a:r>
              <a:rPr lang="en-US" altLang="ru-RU" sz="1600" b="0" i="1" dirty="0">
                <a:latin typeface="Times New Roman" pitchFamily="18" charset="0"/>
              </a:rPr>
              <a:t>91.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852738"/>
            <a:ext cx="2890838" cy="18478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гематома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0132" y="1664970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1/505,000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Scott DB, et al. Br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1990;64:537.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on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12" y="3500438"/>
            <a:ext cx="3173848" cy="292970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3684" y="2505090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108</a:t>
            </a:r>
            <a:r>
              <a:rPr lang="ru-RU" sz="2000" b="1" dirty="0" smtClean="0"/>
              <a:t>,000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Scott DB, et al.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Int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1995;4:133–139.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5900" y="3297178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13</a:t>
            </a:r>
            <a:r>
              <a:rPr lang="ru-RU" sz="2000" b="1" dirty="0" smtClean="0"/>
              <a:t>,00</a:t>
            </a:r>
            <a:r>
              <a:rPr lang="en-US" sz="2000" b="1" dirty="0" smtClean="0"/>
              <a:t>7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Holdcroft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A, et al. Br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1995;75:522–526.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900" y="4161274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9</a:t>
            </a:r>
            <a:r>
              <a:rPr lang="ru-RU" sz="2000" b="1" dirty="0" smtClean="0"/>
              <a:t>,</a:t>
            </a:r>
            <a:r>
              <a:rPr lang="en-US" sz="2000" b="1" dirty="0" smtClean="0"/>
              <a:t>4</a:t>
            </a:r>
            <a:r>
              <a:rPr lang="ru-RU" sz="2000" b="1" dirty="0" smtClean="0"/>
              <a:t>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Ongt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BY, et al.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Analg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66:18, 1987.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5900" y="5045114"/>
            <a:ext cx="5220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800" b="1" dirty="0">
                <a:solidFill>
                  <a:srgbClr val="00664D"/>
                </a:solidFill>
              </a:rPr>
              <a:t>Оценка: 1 в 150 000 – 225 </a:t>
            </a:r>
            <a:r>
              <a:rPr lang="ru-RU" sz="2800" b="1" dirty="0" smtClean="0">
                <a:solidFill>
                  <a:srgbClr val="00664D"/>
                </a:solidFill>
              </a:rPr>
              <a:t>000</a:t>
            </a:r>
            <a:endParaRPr lang="en-US" sz="2800" b="1" dirty="0" smtClean="0">
              <a:solidFill>
                <a:srgbClr val="006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6779096" cy="490538"/>
          </a:xfrm>
          <a:noFill/>
        </p:spPr>
        <p:txBody>
          <a:bodyPr/>
          <a:lstStyle/>
          <a:p>
            <a:r>
              <a:rPr lang="ru-RU" altLang="ru-RU" sz="3200" b="1" dirty="0" smtClean="0"/>
              <a:t>История старых неприятностей</a:t>
            </a:r>
          </a:p>
        </p:txBody>
      </p:sp>
      <p:sp>
        <p:nvSpPr>
          <p:cNvPr id="9219" name="Rectangle 64"/>
          <p:cNvSpPr>
            <a:spLocks noChangeArrowheads="1"/>
          </p:cNvSpPr>
          <p:nvPr/>
        </p:nvSpPr>
        <p:spPr bwMode="auto">
          <a:xfrm>
            <a:off x="468313" y="1700213"/>
            <a:ext cx="8226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Chesterfield Royal Hospital, 1947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Альберт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Вулли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Albert Woolley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), 56 лет и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Сесил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Роуз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Cecil Rose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), 45 лет были здоровым мужчинами средних лет. Проведение спинальной анестезии для малого оперативного пособия закончилось развитием параплегии.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Анестезия выполнялась одним анестезиологом, одним препаратом (</a:t>
            </a:r>
            <a:r>
              <a:rPr lang="en-US" altLang="ru-RU" sz="2400" b="1" dirty="0" err="1">
                <a:latin typeface="Times New Roman" pitchFamily="18" charset="0"/>
                <a:cs typeface="Times New Roman" pitchFamily="18" charset="0"/>
              </a:rPr>
              <a:t>cinchocaine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 в один день. Исход для пациентов и их родственников был ужасным. 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6 лет спустя суд принял предположение о том, что фенол, в котором хранились ампулы с местным анестетиком, проник в раствор через дефект стекла.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220" name="Rectangle 66"/>
          <p:cNvSpPr>
            <a:spLocks noChangeArrowheads="1"/>
          </p:cNvSpPr>
          <p:nvPr/>
        </p:nvSpPr>
        <p:spPr bwMode="auto">
          <a:xfrm>
            <a:off x="6492875" y="6276181"/>
            <a:ext cx="2111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Дело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Woolley </a:t>
            </a:r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Rose</a:t>
            </a:r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1" name="Picture 72" descr="GV_3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3" descr="bo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42050"/>
            <a:ext cx="720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3838" y="620713"/>
            <a:ext cx="8928100" cy="46196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defRPr/>
            </a:pPr>
            <a:r>
              <a:rPr lang="ru-RU" b="1" dirty="0">
                <a:solidFill>
                  <a:srgbClr val="FFE4C9"/>
                </a:solidFill>
              </a:rPr>
              <a:t>Рекомендация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88"/>
            <a:ext cx="86915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ru-RU" sz="2000" b="1" dirty="0"/>
              <a:t>Следует избегать пункции эпидурального пространства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при снижении количества тромбоцитов </a:t>
            </a:r>
            <a:r>
              <a:rPr lang="ru-RU" sz="2000" b="1" dirty="0">
                <a:solidFill>
                  <a:srgbClr val="00664D"/>
                </a:solidFill>
              </a:rPr>
              <a:t>ниже 100 000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188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663" y="6519863"/>
            <a:ext cx="89233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Cousins M. J., Bromage P. R. in: Neural blockade in clinical anesthesia and management of the pain. 1988:335 </a:t>
            </a:r>
          </a:p>
        </p:txBody>
      </p:sp>
      <p:pic>
        <p:nvPicPr>
          <p:cNvPr id="5126" name="Picture 1" descr="Screen Shot 2014-12-17 at 12.45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20963"/>
            <a:ext cx="6070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22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Действующая мировая практика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66940"/>
              </p:ext>
            </p:extLst>
          </p:nvPr>
        </p:nvGraphicFramePr>
        <p:xfrm>
          <a:off x="251520" y="1652394"/>
          <a:ext cx="8442747" cy="38488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7913"/>
                <a:gridCol w="2878434"/>
                <a:gridCol w="2576400"/>
              </a:tblGrid>
              <a:tr h="984518">
                <a:tc>
                  <a:txBody>
                    <a:bodyPr/>
                    <a:lstStyle/>
                    <a:p>
                      <a:r>
                        <a:rPr lang="ru-RU" dirty="0" smtClean="0"/>
                        <a:t>Эпидуральная</a:t>
                      </a:r>
                      <a:r>
                        <a:rPr lang="en-US" dirty="0" smtClean="0">
                          <a:effectLst/>
                        </a:rPr>
                        <a:t> 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Идиопатическая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тромбоцитопеническая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пурпура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=213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Преэклампсия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n=224</a:t>
                      </a:r>
                      <a:endParaRPr lang="en-US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&gt;100 000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96%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96%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&gt;80–99 000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74%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64%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78%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72%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50–79 000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Тромбоциты &lt; 50 000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5517232"/>
            <a:ext cx="84605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7" y="5518860"/>
            <a:ext cx="905023" cy="9111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smtClean="0"/>
              <a:t>Wee L</a:t>
            </a:r>
            <a:r>
              <a:rPr lang="ru-RU" sz="1600" i="1" dirty="0" smtClean="0"/>
              <a:t>.</a:t>
            </a:r>
            <a:r>
              <a:rPr lang="en-US" sz="1600" i="1" dirty="0" smtClean="0"/>
              <a:t> et al.</a:t>
            </a:r>
            <a:r>
              <a:rPr lang="ru-RU" sz="1600" i="1" dirty="0" smtClean="0"/>
              <a:t> </a:t>
            </a:r>
            <a:r>
              <a:rPr lang="en-US" sz="1600" i="1" dirty="0"/>
              <a:t>Int.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Obstet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Anesth</a:t>
            </a:r>
            <a:r>
              <a:rPr lang="en-US" sz="1600" i="1" dirty="0" smtClean="0"/>
              <a:t> 2002;11:</a:t>
            </a:r>
            <a:r>
              <a:rPr lang="ru-RU" sz="1600" i="1" dirty="0" smtClean="0"/>
              <a:t>1</a:t>
            </a:r>
            <a:r>
              <a:rPr lang="en-US" sz="1600" i="1" dirty="0" smtClean="0"/>
              <a:t>7</a:t>
            </a:r>
            <a:r>
              <a:rPr lang="ru-RU" sz="1600" i="1" dirty="0" smtClean="0"/>
              <a:t>0</a:t>
            </a:r>
            <a:r>
              <a:rPr lang="en-US" sz="1600" i="1" dirty="0" smtClean="0"/>
              <a:t>–</a:t>
            </a:r>
            <a:r>
              <a:rPr lang="ru-RU" sz="1600" i="1" dirty="0" smtClean="0"/>
              <a:t>5.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65241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Действующая мировая практика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05167"/>
              </p:ext>
            </p:extLst>
          </p:nvPr>
        </p:nvGraphicFramePr>
        <p:xfrm>
          <a:off x="251520" y="1700808"/>
          <a:ext cx="8442747" cy="1901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7913"/>
                <a:gridCol w="2878434"/>
                <a:gridCol w="2576400"/>
              </a:tblGrid>
              <a:tr h="334616">
                <a:tc>
                  <a:txBody>
                    <a:bodyPr/>
                    <a:lstStyle/>
                    <a:p>
                      <a:r>
                        <a:rPr lang="ru-RU" dirty="0" smtClean="0"/>
                        <a:t>Эпидуральная</a:t>
                      </a:r>
                      <a:r>
                        <a:rPr lang="en-US" dirty="0" smtClean="0">
                          <a:effectLst/>
                        </a:rPr>
                        <a:t> 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Академические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=113)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Частные (</a:t>
                      </a:r>
                      <a:r>
                        <a:rPr lang="ru-RU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=94)</a:t>
                      </a:r>
                      <a:endParaRPr lang="en-US" dirty="0"/>
                    </a:p>
                  </a:txBody>
                  <a:tcPr anchor="ctr"/>
                </a:tc>
              </a:tr>
              <a:tr h="33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&gt;100 000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346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&gt;80–99 000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346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50–79 000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43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Тромбоциты &lt; 50 000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7108" y="3573016"/>
            <a:ext cx="84605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7" y="5518860"/>
            <a:ext cx="905023" cy="9111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 smtClean="0"/>
              <a:t>.</a:t>
            </a:r>
            <a:r>
              <a:rPr lang="en-US" sz="1600" i="1" dirty="0" smtClean="0"/>
              <a:t> et al.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Anesth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Analg</a:t>
            </a:r>
            <a:r>
              <a:rPr lang="en-US" sz="1600" i="1" dirty="0" smtClean="0"/>
              <a:t> 1996;83:735–41.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3649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Дилемма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61562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Рекомендация  </a:t>
            </a:r>
            <a:r>
              <a:rPr lang="ru-RU" sz="2000" dirty="0">
                <a:solidFill>
                  <a:srgbClr val="000000"/>
                </a:solidFill>
              </a:rPr>
              <a:t>чересчур </a:t>
            </a:r>
            <a:r>
              <a:rPr lang="ru-RU" sz="2000" dirty="0" smtClean="0">
                <a:solidFill>
                  <a:srgbClr val="000000"/>
                </a:solidFill>
              </a:rPr>
              <a:t>удобна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Для </a:t>
            </a:r>
            <a:r>
              <a:rPr lang="ru-RU" sz="2000" dirty="0">
                <a:solidFill>
                  <a:srgbClr val="000000"/>
                </a:solidFill>
              </a:rPr>
              <a:t>родов </a:t>
            </a:r>
            <a:r>
              <a:rPr lang="ru-RU" sz="2000" dirty="0" smtClean="0">
                <a:solidFill>
                  <a:srgbClr val="000000"/>
                </a:solidFill>
              </a:rPr>
              <a:t>− </a:t>
            </a:r>
            <a:r>
              <a:rPr lang="ru-RU" sz="2000" dirty="0">
                <a:solidFill>
                  <a:srgbClr val="000000"/>
                </a:solidFill>
              </a:rPr>
              <a:t>эпидуральная или </a:t>
            </a:r>
            <a:r>
              <a:rPr lang="ru-RU" sz="2000" dirty="0" smtClean="0">
                <a:solidFill>
                  <a:srgbClr val="000000"/>
                </a:solidFill>
              </a:rPr>
              <a:t>ничего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Можно </a:t>
            </a:r>
            <a:r>
              <a:rPr lang="ru-RU" sz="2000" dirty="0">
                <a:solidFill>
                  <a:srgbClr val="000000"/>
                </a:solidFill>
              </a:rPr>
              <a:t>выполнить обезболивание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позже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и </a:t>
            </a:r>
            <a:r>
              <a:rPr lang="ru-RU" sz="2000" dirty="0">
                <a:solidFill>
                  <a:srgbClr val="000000"/>
                </a:solidFill>
              </a:rPr>
              <a:t>пациенту может быть </a:t>
            </a:r>
            <a:r>
              <a:rPr lang="ru-RU" sz="2000" dirty="0" smtClean="0">
                <a:solidFill>
                  <a:srgbClr val="00664D"/>
                </a:solidFill>
              </a:rPr>
              <a:t>хуже</a:t>
            </a:r>
            <a:br>
              <a:rPr lang="ru-RU" sz="2000" dirty="0" smtClean="0">
                <a:solidFill>
                  <a:srgbClr val="00664D"/>
                </a:solidFill>
              </a:rPr>
            </a:br>
            <a:endParaRPr lang="en-US" sz="1000" dirty="0" smtClean="0">
              <a:solidFill>
                <a:srgbClr val="00664D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ниже </a:t>
            </a:r>
            <a:r>
              <a:rPr lang="ru-RU" sz="2000" dirty="0">
                <a:solidFill>
                  <a:srgbClr val="000000"/>
                </a:solidFill>
              </a:rPr>
              <a:t>число </a:t>
            </a:r>
            <a:r>
              <a:rPr lang="ru-RU" sz="2000" dirty="0" smtClean="0">
                <a:solidFill>
                  <a:srgbClr val="000000"/>
                </a:solidFill>
              </a:rPr>
              <a:t>тромбоцитов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выше АД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больше </a:t>
            </a:r>
            <a:r>
              <a:rPr lang="ru-RU" sz="2000" dirty="0">
                <a:solidFill>
                  <a:srgbClr val="000000"/>
                </a:solidFill>
              </a:rPr>
              <a:t>отек −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труднее </a:t>
            </a:r>
            <a:r>
              <a:rPr lang="ru-RU" sz="2000" dirty="0" smtClean="0">
                <a:solidFill>
                  <a:srgbClr val="000000"/>
                </a:solidFill>
              </a:rPr>
              <a:t>интубация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выше </a:t>
            </a:r>
            <a:r>
              <a:rPr lang="ru-RU" sz="2000" dirty="0">
                <a:solidFill>
                  <a:srgbClr val="000000"/>
                </a:solidFill>
              </a:rPr>
              <a:t>риск ОА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5_Hemostasis_tcm332-634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51310"/>
            <a:ext cx="3500578" cy="23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 rot="18398539">
            <a:off x="791067" y="2836805"/>
            <a:ext cx="1691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rgbClr val="00664D"/>
                </a:solidFill>
              </a:rPr>
              <a:t>Тромбоциты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3149195">
            <a:off x="3830795" y="2817352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rgbClr val="00664D"/>
                </a:solidFill>
              </a:rPr>
              <a:t>Сосудистый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43708" y="5004709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Белки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коагуляции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11560" y="1662668"/>
            <a:ext cx="5040560" cy="3312368"/>
          </a:xfrm>
          <a:prstGeom prst="triangle">
            <a:avLst/>
          </a:prstGeom>
          <a:solidFill>
            <a:schemeClr val="accent1">
              <a:lumMod val="50000"/>
              <a:alpha val="80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4572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4D"/>
              </a:solidFill>
            </a:endParaRPr>
          </a:p>
        </p:txBody>
      </p:sp>
      <p:pic>
        <p:nvPicPr>
          <p:cNvPr id="9" name="Picture 8" descr="Screen Shot 2014-12-17 at 10.25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19" y="620713"/>
            <a:ext cx="3064382" cy="58326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Гемостаз</a:t>
            </a:r>
          </a:p>
        </p:txBody>
      </p:sp>
    </p:spTree>
    <p:extLst>
      <p:ext uri="{BB962C8B-B14F-4D97-AF65-F5344CB8AC3E}">
        <p14:creationId xmlns:p14="http://schemas.microsoft.com/office/powerpoint/2010/main" val="16626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87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d22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79" y="1845419"/>
            <a:ext cx="3851920" cy="2663701"/>
          </a:xfrm>
          <a:prstGeom prst="rect">
            <a:avLst/>
          </a:prstGeom>
        </p:spPr>
      </p:pic>
      <p:pic>
        <p:nvPicPr>
          <p:cNvPr id="6" name="Picture 5" descr="Screen-Shot-2014-12-18-at-16.17.5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8" y="1034828"/>
            <a:ext cx="8928100" cy="131405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Тромбоцитопения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7620" y="2348880"/>
            <a:ext cx="4786428" cy="213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Наиболее </a:t>
            </a:r>
            <a:r>
              <a:rPr lang="ru-RU" sz="2000" b="1" dirty="0"/>
              <a:t>частая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гематологическая </a:t>
            </a:r>
            <a:r>
              <a:rPr lang="ru-RU" sz="2000" b="1" dirty="0"/>
              <a:t>патология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во врем</a:t>
            </a:r>
            <a:r>
              <a:rPr lang="ru-RU" sz="2000" b="1" dirty="0"/>
              <a:t>я</a:t>
            </a:r>
            <a:r>
              <a:rPr lang="ru-RU" sz="2000" b="1" dirty="0" smtClean="0"/>
              <a:t> беременности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Тромбоциты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&lt; 150 000 =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6−8%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Тромбоциты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&lt; 100 000 =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0,5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endParaRPr lang="ru-RU" sz="2000" i="1" dirty="0">
              <a:solidFill>
                <a:srgbClr val="0066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5840060"/>
            <a:ext cx="81577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/>
              <a:t>. </a:t>
            </a:r>
            <a:r>
              <a:rPr lang="en-US" sz="1600" i="1" dirty="0"/>
              <a:t>et al</a:t>
            </a:r>
            <a:r>
              <a:rPr lang="ru-RU" sz="1600" i="1" dirty="0"/>
              <a:t>. </a:t>
            </a:r>
            <a:r>
              <a:rPr lang="en-US" sz="1600" i="1" dirty="0" err="1"/>
              <a:t>Anesth</a:t>
            </a:r>
            <a:r>
              <a:rPr lang="en-US" sz="1600" i="1" dirty="0"/>
              <a:t>. </a:t>
            </a:r>
            <a:r>
              <a:rPr lang="en-US" sz="1600" i="1" dirty="0" err="1"/>
              <a:t>Analg</a:t>
            </a:r>
            <a:r>
              <a:rPr lang="en-US" sz="1600" i="1" dirty="0"/>
              <a:t>. 1997</a:t>
            </a:r>
            <a:r>
              <a:rPr lang="en-US" sz="1600" i="1" dirty="0" smtClean="0"/>
              <a:t>;</a:t>
            </a:r>
            <a:r>
              <a:rPr lang="ru-RU" sz="1600" i="1" dirty="0" smtClean="0"/>
              <a:t> </a:t>
            </a:r>
            <a:r>
              <a:rPr lang="en-US" sz="1600" i="1" dirty="0" smtClean="0"/>
              <a:t>85:</a:t>
            </a:r>
            <a:r>
              <a:rPr lang="ru-RU" sz="1600" i="1" dirty="0" smtClean="0"/>
              <a:t> </a:t>
            </a:r>
            <a:r>
              <a:rPr lang="en-US" sz="1600" i="1" dirty="0" smtClean="0"/>
              <a:t>385−</a:t>
            </a:r>
            <a:r>
              <a:rPr lang="ru-RU" sz="1600" i="1" dirty="0" smtClean="0"/>
              <a:t>38</a:t>
            </a:r>
            <a:r>
              <a:rPr lang="en-US" sz="1600" i="1" dirty="0" smtClean="0"/>
              <a:t>8</a:t>
            </a:r>
            <a:endParaRPr lang="en-US" sz="1600" i="1" dirty="0"/>
          </a:p>
          <a:p>
            <a:r>
              <a:rPr lang="ru-RU" sz="1600" i="1" dirty="0"/>
              <a:t> </a:t>
            </a:r>
            <a:r>
              <a:rPr lang="ru-RU" sz="1600" i="1" dirty="0" err="1"/>
              <a:t>Rolbin</a:t>
            </a:r>
            <a:r>
              <a:rPr lang="ru-RU" sz="1600" i="1" dirty="0"/>
              <a:t> </a:t>
            </a:r>
            <a:r>
              <a:rPr lang="ru-RU" sz="1600" i="1" dirty="0" err="1"/>
              <a:t>S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H</a:t>
            </a:r>
            <a:r>
              <a:rPr lang="ru-RU" sz="1600" i="1" dirty="0"/>
              <a:t>. </a:t>
            </a:r>
            <a:r>
              <a:rPr lang="ru-RU" sz="1600" i="1" dirty="0" err="1"/>
              <a:t>et</a:t>
            </a:r>
            <a:r>
              <a:rPr lang="ru-RU" sz="1600" i="1" dirty="0"/>
              <a:t> </a:t>
            </a:r>
            <a:r>
              <a:rPr lang="ru-RU" sz="1600" i="1" dirty="0" err="1"/>
              <a:t>al</a:t>
            </a:r>
            <a:r>
              <a:rPr lang="ru-RU" sz="1600" i="1" dirty="0"/>
              <a:t>. </a:t>
            </a:r>
            <a:r>
              <a:rPr lang="ru-RU" sz="1600" i="1" dirty="0" err="1"/>
              <a:t>Obstet</a:t>
            </a:r>
            <a:r>
              <a:rPr lang="ru-RU" sz="1600" i="1" dirty="0"/>
              <a:t>. </a:t>
            </a:r>
            <a:r>
              <a:rPr lang="ru-RU" sz="1600" i="1" dirty="0" err="1"/>
              <a:t>Gynecol</a:t>
            </a:r>
            <a:r>
              <a:rPr lang="ru-RU" sz="1600" i="1" dirty="0"/>
              <a:t>. 1998</a:t>
            </a:r>
            <a:r>
              <a:rPr lang="ru-RU" sz="1600" i="1" dirty="0" smtClean="0"/>
              <a:t>; 71: 918</a:t>
            </a:r>
            <a:r>
              <a:rPr lang="en-US" sz="1600" i="1" dirty="0"/>
              <a:t>−</a:t>
            </a:r>
            <a:r>
              <a:rPr lang="ru-RU" sz="1600" i="1" dirty="0" smtClean="0"/>
              <a:t>920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pic>
        <p:nvPicPr>
          <p:cNvPr id="4" name="Picture 3" descr="Screen Shot 2014-12-18 at 16.31.2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13"/>
            <a:ext cx="215899" cy="5832623"/>
          </a:xfrm>
          <a:prstGeom prst="rect">
            <a:avLst/>
          </a:prstGeom>
        </p:spPr>
      </p:pic>
      <p:pic>
        <p:nvPicPr>
          <p:cNvPr id="5" name="Picture 4" descr="Screen Shot 2014-12-18 at 16.19.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78" y="4510362"/>
            <a:ext cx="3851920" cy="19326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3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Изменения тромбоцитов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92368"/>
              </p:ext>
            </p:extLst>
          </p:nvPr>
        </p:nvGraphicFramePr>
        <p:xfrm>
          <a:off x="287908" y="1700808"/>
          <a:ext cx="8532564" cy="2210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8412"/>
                <a:gridCol w="1108176"/>
                <a:gridCol w="1846961"/>
                <a:gridCol w="3029015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Функция тромбоцитов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Гестационное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Преэклампсия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Идиопатическая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тромбоцитопеническая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пурпура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Red_White_Blood_cell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20" y="3911259"/>
            <a:ext cx="3898891" cy="25420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338" y="3933056"/>
            <a:ext cx="85331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6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Рутинный подсчет тромбоцитов?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64330"/>
            <a:ext cx="7018676" cy="12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Практические рекомендации </a:t>
            </a:r>
            <a:r>
              <a:rPr lang="ru-RU" sz="2000" b="1" dirty="0" smtClean="0"/>
              <a:t>ASA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рутинный подсчет тромбоцитов </a:t>
            </a: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не обязателен у </a:t>
            </a:r>
            <a:r>
              <a:rPr lang="ru-RU" sz="2000" b="1" i="1" dirty="0">
                <a:solidFill>
                  <a:srgbClr val="000000"/>
                </a:solidFill>
              </a:rPr>
              <a:t>здоровых рожениц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n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12" y="3500438"/>
            <a:ext cx="3173848" cy="292970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2996952"/>
            <a:ext cx="7018676" cy="19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Подсчет тромбоцитов при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анамнез + любой подъем </a:t>
            </a:r>
            <a:r>
              <a:rPr lang="ru-RU" sz="2000" b="1" i="1" dirty="0" smtClean="0">
                <a:solidFill>
                  <a:srgbClr val="000000"/>
                </a:solidFill>
              </a:rPr>
              <a:t>АД</a:t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клинических симптомах</a:t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настораживающих </a:t>
            </a:r>
            <a:r>
              <a:rPr lang="ru-RU" sz="2000" b="1" i="1" dirty="0">
                <a:solidFill>
                  <a:srgbClr val="000000"/>
                </a:solidFill>
              </a:rPr>
              <a:t>результатах анализов</a:t>
            </a:r>
            <a:endParaRPr lang="ru-RU" sz="4400" b="1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/>
              <a:t>Hawkins J</a:t>
            </a:r>
            <a:r>
              <a:rPr lang="pl-PL" sz="1600" i="1" dirty="0" smtClean="0"/>
              <a:t>.</a:t>
            </a:r>
            <a:r>
              <a:rPr lang="ru-RU" sz="1600" i="1" dirty="0" smtClean="0"/>
              <a:t> </a:t>
            </a:r>
            <a:r>
              <a:rPr lang="pl-PL" sz="1600" i="1" dirty="0" smtClean="0"/>
              <a:t>L</a:t>
            </a:r>
            <a:r>
              <a:rPr lang="pl-PL" sz="1600" i="1" dirty="0"/>
              <a:t>. </a:t>
            </a:r>
            <a:r>
              <a:rPr lang="pl-PL" sz="1600" i="1" dirty="0" err="1"/>
              <a:t>Int</a:t>
            </a:r>
            <a:r>
              <a:rPr lang="pl-PL" sz="1600" i="1" dirty="0"/>
              <a:t>. J. </a:t>
            </a:r>
            <a:r>
              <a:rPr lang="pl-PL" sz="1600" i="1" dirty="0" err="1"/>
              <a:t>Obstet</a:t>
            </a:r>
            <a:r>
              <a:rPr lang="pl-PL" sz="1600" i="1" dirty="0"/>
              <a:t>. </a:t>
            </a:r>
            <a:r>
              <a:rPr lang="pl-PL" sz="1600" i="1" dirty="0" err="1"/>
              <a:t>Anesth</a:t>
            </a:r>
            <a:r>
              <a:rPr lang="pl-PL" sz="1600" i="1" dirty="0"/>
              <a:t>. 2007;16:103–105.</a:t>
            </a:r>
            <a:endParaRPr lang="en-US" sz="1600" i="1" dirty="0"/>
          </a:p>
        </p:txBody>
      </p:sp>
      <p:pic>
        <p:nvPicPr>
          <p:cNvPr id="2" name="Picture 1" descr="Screen Shot 2014-12-27 at 16.42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1775"/>
            <a:ext cx="3923928" cy="1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7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17 at 11.10.3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13"/>
            <a:ext cx="4581375" cy="3323711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На </a:t>
            </a:r>
            <a:r>
              <a:rPr lang="ru-RU" b="1" dirty="0" smtClean="0">
                <a:solidFill>
                  <a:srgbClr val="FFE4C9"/>
                </a:solidFill>
              </a:rPr>
              <a:t>перепутье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«Магического»</a:t>
            </a:r>
            <a:r>
              <a:rPr lang="ru-RU" b="1" dirty="0" smtClean="0"/>
              <a:t>  числа нет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Индивидуальный </a:t>
            </a:r>
            <a:r>
              <a:rPr lang="ru-RU" sz="2000" b="1" dirty="0"/>
              <a:t>подход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каждому </a:t>
            </a:r>
            <a:r>
              <a:rPr lang="ru-RU" sz="2000" b="1" dirty="0" smtClean="0"/>
              <a:t>пациенту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1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Разочарования акушера:</a:t>
            </a:r>
            <a:br>
              <a:rPr lang="ru-RU" sz="2000" b="1" dirty="0" smtClean="0"/>
            </a:br>
            <a:endParaRPr lang="en-US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b="1" dirty="0" smtClean="0"/>
              <a:t>у </a:t>
            </a:r>
            <a:r>
              <a:rPr lang="ru-RU" b="1" dirty="0"/>
              <a:t>каждого анестезиолога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свое число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Разочарование </a:t>
            </a:r>
            <a:r>
              <a:rPr lang="ru-RU" sz="2000" b="1" dirty="0"/>
              <a:t>для </a:t>
            </a:r>
            <a:r>
              <a:rPr lang="ru-RU" sz="2000" b="1" dirty="0" smtClean="0"/>
              <a:t>анестезиолога:</a:t>
            </a:r>
            <a:br>
              <a:rPr lang="ru-RU" sz="2000" b="1" dirty="0" smtClean="0"/>
            </a:br>
            <a:endParaRPr lang="en-US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Нейроаксиальная </a:t>
            </a:r>
            <a:r>
              <a:rPr lang="ru-RU" sz="2000" b="1" dirty="0"/>
              <a:t>анестезия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664D"/>
                </a:solidFill>
              </a:rPr>
              <a:t>безопаснее</a:t>
            </a:r>
            <a:r>
              <a:rPr lang="ru-RU" sz="2000" b="1" dirty="0" smtClean="0"/>
              <a:t> общей анестезии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10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4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 на продолжительность времени кровотечения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46570"/>
            <a:ext cx="62985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Выполняется два надреза (царапины)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контролируется время образования </a:t>
            </a:r>
            <a:r>
              <a:rPr lang="ru-RU" sz="2000" b="1" dirty="0" smtClean="0"/>
              <a:t>сгустка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Норма </a:t>
            </a:r>
            <a:r>
              <a:rPr lang="ru-RU" sz="2000" b="1" dirty="0"/>
              <a:t>&lt;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 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n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51" y="2364730"/>
            <a:ext cx="4591749" cy="39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21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3838" y="620713"/>
            <a:ext cx="8928100" cy="46196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defRPr/>
            </a:pPr>
            <a:r>
              <a:rPr lang="ru-RU" b="1" dirty="0">
                <a:solidFill>
                  <a:srgbClr val="FFE4C9"/>
                </a:solidFill>
              </a:rPr>
              <a:t>Рекомендация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88"/>
            <a:ext cx="86915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ru-RU" sz="2000" b="1" dirty="0"/>
              <a:t>Следует избегать пункции эпидурального пространства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при снижении количества тромбоцитов </a:t>
            </a:r>
            <a:r>
              <a:rPr lang="ru-RU" sz="2000" b="1" dirty="0">
                <a:solidFill>
                  <a:srgbClr val="00664D"/>
                </a:solidFill>
              </a:rPr>
              <a:t>ниже 100 000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188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663" y="6519863"/>
            <a:ext cx="89233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Cousins M. J., Bromage P. R. in: Neural blockade in clinical anesthesia and management of the pain. 1988:335 </a:t>
            </a:r>
          </a:p>
        </p:txBody>
      </p:sp>
      <p:pic>
        <p:nvPicPr>
          <p:cNvPr id="5126" name="Picture 1" descr="Screen Shot 2014-12-17 at 12.45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20963"/>
            <a:ext cx="6070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5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Тесты по функциям тромбоцитов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7956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тест </a:t>
            </a:r>
            <a:r>
              <a:rPr lang="ru-RU" sz="2000" b="1" dirty="0">
                <a:solidFill>
                  <a:srgbClr val="000000"/>
                </a:solidFill>
              </a:rPr>
              <a:t>на продолжительность </a:t>
            </a:r>
            <a:r>
              <a:rPr lang="ru-RU" sz="2000" b="1" dirty="0" smtClean="0">
                <a:solidFill>
                  <a:srgbClr val="000000"/>
                </a:solidFill>
              </a:rPr>
              <a:t>времени</a:t>
            </a:r>
            <a:endParaRPr lang="ru-RU" sz="2000" i="1" dirty="0">
              <a:solidFill>
                <a:srgbClr val="00664D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" y="2420888"/>
            <a:ext cx="8928100" cy="34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412" y="6093296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Kung S et al. Blood 1998;91:</a:t>
            </a:r>
            <a:r>
              <a:rPr lang="en-GB" sz="1200" b="1" dirty="0" smtClean="0">
                <a:latin typeface="Arial" charset="0"/>
              </a:rPr>
              <a:t>784</a:t>
            </a:r>
            <a:r>
              <a:rPr lang="ru-RU" sz="1200" b="1" dirty="0" smtClean="0">
                <a:latin typeface="Arial" charset="0"/>
              </a:rPr>
              <a:t>–</a:t>
            </a:r>
            <a:r>
              <a:rPr lang="en-GB" sz="1200" b="1" dirty="0" smtClean="0">
                <a:latin typeface="Arial" charset="0"/>
              </a:rPr>
              <a:t>790</a:t>
            </a:r>
            <a:endParaRPr lang="en-GB" sz="1200" b="1" dirty="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6972" y="6685608"/>
            <a:ext cx="4355028" cy="1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dirty="0">
                <a:latin typeface="Arial" charset="0"/>
              </a:rPr>
              <a:t>©1998 by American Society of </a:t>
            </a:r>
            <a:r>
              <a:rPr lang="en-GB" sz="1000" dirty="0" err="1">
                <a:latin typeface="Arial" charset="0"/>
              </a:rPr>
              <a:t>Hematology</a:t>
            </a:r>
            <a:endParaRPr lang="en-GB" sz="1000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-Shot-2014-12-27-at-13.56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36" y="6490891"/>
            <a:ext cx="1136764" cy="3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Проблема всех тестов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1" y="1652544"/>
            <a:ext cx="478814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Как </a:t>
            </a:r>
            <a:r>
              <a:rPr lang="ru-RU" sz="2000" b="1" dirty="0">
                <a:solidFill>
                  <a:srgbClr val="000000"/>
                </a:solidFill>
              </a:rPr>
              <a:t>интерпретировать результаты</a:t>
            </a:r>
            <a:r>
              <a:rPr lang="ru-RU" sz="2000" b="1" dirty="0" smtClean="0">
                <a:solidFill>
                  <a:srgbClr val="000000"/>
                </a:solidFill>
              </a:rPr>
              <a:t>?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1000" b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какой </a:t>
            </a:r>
            <a:r>
              <a:rPr lang="ru-RU" sz="2000" b="1" i="1" dirty="0">
                <a:solidFill>
                  <a:srgbClr val="000000"/>
                </a:solidFill>
              </a:rPr>
              <a:t>результат коррелирует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с </a:t>
            </a:r>
            <a:r>
              <a:rPr lang="ru-RU" sz="2000" b="1" i="1" dirty="0">
                <a:solidFill>
                  <a:srgbClr val="000000"/>
                </a:solidFill>
              </a:rPr>
              <a:t>эпидуральной гематомой</a:t>
            </a:r>
            <a:r>
              <a:rPr lang="ru-RU" sz="2000" b="1" i="1" dirty="0" smtClean="0">
                <a:solidFill>
                  <a:srgbClr val="000000"/>
                </a:solidFill>
              </a:rPr>
              <a:t>?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endParaRPr lang="en-US" sz="1000" b="1" i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нет </a:t>
            </a:r>
            <a:r>
              <a:rPr lang="ru-RU" sz="2000" b="1" i="1" dirty="0">
                <a:solidFill>
                  <a:srgbClr val="000000"/>
                </a:solidFill>
              </a:rPr>
              <a:t>ничего обязательнее,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чем </a:t>
            </a:r>
            <a:r>
              <a:rPr lang="ru-RU" sz="2000" b="1" i="1" dirty="0">
                <a:solidFill>
                  <a:srgbClr val="000000"/>
                </a:solidFill>
              </a:rPr>
              <a:t>количество </a:t>
            </a:r>
            <a:r>
              <a:rPr lang="ru-RU" sz="2000" b="1" i="1" dirty="0" smtClean="0">
                <a:solidFill>
                  <a:srgbClr val="000000"/>
                </a:solidFill>
              </a:rPr>
              <a:t>тромбоцитов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endParaRPr lang="en-US" sz="1000" b="1" i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может </a:t>
            </a:r>
            <a:r>
              <a:rPr lang="ru-RU" sz="2000" b="1" i="1" dirty="0">
                <a:solidFill>
                  <a:srgbClr val="000000"/>
                </a:solidFill>
              </a:rPr>
              <a:t>быть просто другое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количество?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200" b="1" i="1" dirty="0" smtClean="0">
                <a:solidFill>
                  <a:srgbClr val="000000"/>
                </a:solidFill>
              </a:rPr>
              <a:t>А может быть другие тесты????</a:t>
            </a:r>
            <a:r>
              <a:rPr lang="en-US" sz="2000" i="1" dirty="0" smtClean="0">
                <a:solidFill>
                  <a:srgbClr val="000000"/>
                </a:solidFill>
              </a:rPr>
              <a:t/>
            </a:r>
            <a:br>
              <a:rPr lang="en-US" sz="2000" i="1" dirty="0" smtClean="0">
                <a:solidFill>
                  <a:srgbClr val="000000"/>
                </a:solidFill>
              </a:rPr>
            </a:br>
            <a:endParaRPr lang="ru-RU" sz="10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18 at 15.06.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54" y="1817397"/>
            <a:ext cx="4067944" cy="18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Тесты по функциям тромбоцитов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7956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err="1" smtClean="0">
                <a:solidFill>
                  <a:srgbClr val="000000"/>
                </a:solidFill>
              </a:rPr>
              <a:t>тромбоэластография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27 at 14.23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6660356" cy="38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2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 err="1" smtClean="0">
                <a:solidFill>
                  <a:srgbClr val="FFE4C9"/>
                </a:solidFill>
              </a:rPr>
              <a:t>Фондапаринукс</a:t>
            </a:r>
            <a:r>
              <a:rPr lang="ru-RU" b="1" dirty="0" smtClean="0">
                <a:solidFill>
                  <a:srgbClr val="FFE4C9"/>
                </a:solidFill>
              </a:rPr>
              <a:t> </a:t>
            </a:r>
            <a:r>
              <a:rPr lang="ru-RU" b="1" dirty="0">
                <a:solidFill>
                  <a:srgbClr val="FFE4C9"/>
                </a:solidFill>
              </a:rPr>
              <a:t>и регионарная анестезия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67588"/>
              </p:ext>
            </p:extLst>
          </p:nvPr>
        </p:nvGraphicFramePr>
        <p:xfrm>
          <a:off x="215901" y="1644650"/>
          <a:ext cx="8532564" cy="2407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8788"/>
                <a:gridCol w="1792316"/>
                <a:gridCol w="48314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Постановка</a:t>
                      </a:r>
                      <a:endParaRPr lang="en-US" sz="2000" b="1" kern="1200" dirty="0">
                        <a:solidFill>
                          <a:srgbClr val="FFE4C9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Экспозиция</a:t>
                      </a:r>
                      <a:r>
                        <a:rPr lang="ru-RU" sz="1800" b="1" u="none" kern="1200" baseline="0" dirty="0" smtClean="0">
                          <a:solidFill>
                            <a:srgbClr val="FFE4C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800" b="1" u="none" kern="1200" baseline="0" dirty="0" smtClean="0">
                          <a:solidFill>
                            <a:srgbClr val="FFE4C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повторной</a:t>
                      </a:r>
                      <a:r>
                        <a:rPr lang="en-US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постановки</a:t>
                      </a:r>
                      <a:endParaRPr lang="en-US" sz="2000" b="1" kern="1200" dirty="0">
                        <a:solidFill>
                          <a:srgbClr val="FFE4C9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ASRA</a:t>
                      </a:r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US</a:t>
                      </a:r>
                      <a:r>
                        <a:rPr lang="en-US" sz="1800" b="1" u="none" kern="1200" baseline="0" dirty="0" smtClean="0">
                          <a:solidFill>
                            <a:srgbClr val="00664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rgbClr val="00664D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единичный, </a:t>
                      </a:r>
                      <a:r>
                        <a:rPr lang="ru-RU" sz="1800" b="1" u="non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атравматичный</a:t>
                      </a:r>
                      <a:r>
                        <a:rPr lang="ru-RU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никаких постоянных катетеров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Европейские</a:t>
                      </a: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36–42</a:t>
                      </a:r>
                      <a:r>
                        <a:rPr lang="en-US" dirty="0" smtClean="0"/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часа</a:t>
                      </a:r>
                      <a:endParaRPr lang="ru-RU" sz="2000" b="1" kern="1200" dirty="0" smtClean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Регионарную анестезию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лучше </a:t>
                      </a:r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не использовать.</a:t>
                      </a: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6–12</a:t>
                      </a:r>
                      <a:r>
                        <a:rPr lang="en-US" dirty="0" smtClean="0"/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часов</a:t>
                      </a:r>
                      <a:endParaRPr lang="ru-RU" sz="2000" b="1" kern="1200" dirty="0" smtClean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1414" y="6519446"/>
            <a:ext cx="8922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ASRA Practice Advisory. Reg.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Anesth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. Pain Med. 2010</a:t>
            </a:r>
          </a:p>
        </p:txBody>
      </p:sp>
      <p:pic>
        <p:nvPicPr>
          <p:cNvPr id="2" name="Picture 1" descr="Screen Shot 2014-12-29 at 16.48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877272"/>
            <a:ext cx="1541010" cy="550722"/>
          </a:xfrm>
          <a:prstGeom prst="rect">
            <a:avLst/>
          </a:prstGeom>
        </p:spPr>
      </p:pic>
      <p:pic>
        <p:nvPicPr>
          <p:cNvPr id="9" name="Picture 8" descr="Screen-Shot-2014-12-29-at-17.32.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21" y="3919492"/>
            <a:ext cx="2527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Антикоагулянты и РА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Рекомендации </a:t>
            </a:r>
            <a:r>
              <a:rPr lang="ru-RU" sz="2800" b="1" dirty="0"/>
              <a:t>не основаны </a:t>
            </a:r>
            <a:r>
              <a:rPr lang="ru-RU" sz="2000" b="1" dirty="0"/>
              <a:t>на рандомизированных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контролируемых исследованиях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Взамен</a:t>
            </a:r>
            <a:r>
              <a:rPr lang="ru-RU" sz="2000" b="1" dirty="0"/>
              <a:t>: клинические случаи, ретроспективные обзоры, ограниченные малые исследования </a:t>
            </a:r>
            <a:r>
              <a:rPr lang="ru-RU" sz="2000" b="1" dirty="0" smtClean="0"/>
              <a:t>или </a:t>
            </a:r>
            <a:r>
              <a:rPr lang="ru-RU" sz="2000" b="1" dirty="0"/>
              <a:t>теоретические знания фармакокинетики </a:t>
            </a:r>
            <a:r>
              <a:rPr lang="ru-RU" sz="2000" b="1" dirty="0" smtClean="0"/>
              <a:t>и </a:t>
            </a:r>
            <a:r>
              <a:rPr lang="ru-RU" sz="2000" b="1" dirty="0"/>
              <a:t>фармакодинамики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29 at 17.21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44" y="3798477"/>
            <a:ext cx="4139952" cy="25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2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Временные интервалы на основе фармакокинетики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1644650"/>
            <a:ext cx="87129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Постановка катетера </a:t>
            </a:r>
            <a:r>
              <a:rPr lang="ru-RU" sz="2000" b="1" dirty="0" smtClean="0"/>
              <a:t>– выждите </a:t>
            </a:r>
            <a:r>
              <a:rPr lang="ru-RU" sz="2000" b="1" dirty="0"/>
              <a:t>промежуток двух </a:t>
            </a:r>
            <a:r>
              <a:rPr lang="ru-RU" sz="2000" b="1" dirty="0" err="1"/>
              <a:t>полужизней</a:t>
            </a:r>
            <a:r>
              <a:rPr lang="ru-RU" sz="2000" b="1" dirty="0"/>
              <a:t> (остается менее 25% препарата</a:t>
            </a:r>
            <a:r>
              <a:rPr lang="ru-RU" sz="2000" b="1" dirty="0" smtClean="0"/>
              <a:t>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Возобновление </a:t>
            </a:r>
            <a:r>
              <a:rPr lang="en-US" sz="2000" b="1" dirty="0" smtClean="0"/>
              <a:t>–</a:t>
            </a:r>
            <a:r>
              <a:rPr lang="ru-RU" sz="2000" b="1" dirty="0" smtClean="0"/>
              <a:t> </a:t>
            </a:r>
            <a:r>
              <a:rPr lang="ru-RU" sz="2000" b="1" dirty="0"/>
              <a:t>время, необходимое для начала формирования </a:t>
            </a:r>
            <a:r>
              <a:rPr lang="ru-RU" sz="2000" b="1" dirty="0" smtClean="0"/>
              <a:t>стойкого </a:t>
            </a:r>
            <a:r>
              <a:rPr lang="ru-RU" sz="2000" b="1" dirty="0" err="1" smtClean="0"/>
              <a:t>тромбоцитарного</a:t>
            </a:r>
            <a:r>
              <a:rPr lang="ru-RU" sz="2000" b="1" dirty="0" smtClean="0"/>
              <a:t> сгустка </a:t>
            </a:r>
            <a:r>
              <a:rPr lang="ru-RU" sz="2000" b="1" dirty="0"/>
              <a:t>(8 часов) </a:t>
            </a:r>
            <a:r>
              <a:rPr lang="en-US" sz="2000" b="1" dirty="0" smtClean="0"/>
              <a:t>–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</a:t>
            </a:r>
            <a:r>
              <a:rPr lang="ru-RU" sz="2000" b="1" baseline="-25000" dirty="0" err="1" smtClean="0"/>
              <a:t>max</a:t>
            </a:r>
            <a:r>
              <a:rPr lang="ru-RU" sz="2000" b="1" dirty="0" smtClean="0"/>
              <a:t> </a:t>
            </a:r>
            <a:r>
              <a:rPr lang="ru-RU" sz="2000" b="1" dirty="0"/>
              <a:t>препарата</a:t>
            </a:r>
            <a:endParaRPr lang="ru-RU" sz="2000" i="1" dirty="0">
              <a:solidFill>
                <a:srgbClr val="00664D"/>
              </a:solidFill>
            </a:endParaRPr>
          </a:p>
        </p:txBody>
      </p:sp>
      <p:pic>
        <p:nvPicPr>
          <p:cNvPr id="2" name="Picture 1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2488758" cy="1872208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24887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45021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1350"/>
            <a:ext cx="4611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43148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3830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20913"/>
            <a:ext cx="41243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875463" y="127476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13538" y="283051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0188" y="4292600"/>
            <a:ext cx="5762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80063" y="583406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11413" y="3162300"/>
            <a:ext cx="5762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Снимок экрана 2015-02-22 в 12.23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03648" y="4797152"/>
            <a:ext cx="63367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Постановка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эпидурального катетера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через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часов после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последней инъекции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25706" y="1644650"/>
            <a:ext cx="5292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Клексан – явные преимущества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85201" y="5949280"/>
            <a:ext cx="4173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Удаление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через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6–8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часов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43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отличие от низкомолекулярных лекарственных веществ, точно скопировать биологический препарат невозможно, что связано со сложностью его строения и процесса производства, поэтому в Европе воспроизведенные биологические лекарственные средства называют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не </a:t>
            </a:r>
            <a:r>
              <a:rPr lang="ru-RU" altLang="zh-CN" sz="2200" b="1" dirty="0" err="1">
                <a:solidFill>
                  <a:srgbClr val="C00000"/>
                </a:solidFill>
              </a:rPr>
              <a:t>дженериками</a:t>
            </a:r>
            <a:r>
              <a:rPr lang="ru-RU" altLang="zh-CN" sz="2200" b="1" dirty="0">
                <a:solidFill>
                  <a:srgbClr val="C00000"/>
                </a:solidFill>
              </a:rPr>
              <a:t>, а </a:t>
            </a:r>
            <a:r>
              <a:rPr lang="ru-RU" altLang="zh-CN" sz="2200" b="1" dirty="0" err="1">
                <a:solidFill>
                  <a:srgbClr val="C00000"/>
                </a:solidFill>
              </a:rPr>
              <a:t>биоаналогами</a:t>
            </a:r>
            <a:r>
              <a:rPr lang="ru-RU" altLang="zh-CN" sz="2200" b="1" dirty="0">
                <a:solidFill>
                  <a:srgbClr val="C00000"/>
                </a:solidFill>
              </a:rPr>
              <a:t> (</a:t>
            </a:r>
            <a:r>
              <a:rPr lang="ru-RU" altLang="zh-CN" sz="2200" b="1" dirty="0" err="1">
                <a:solidFill>
                  <a:srgbClr val="C00000"/>
                </a:solidFill>
              </a:rPr>
              <a:t>biosimilar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rugs</a:t>
            </a:r>
            <a:r>
              <a:rPr lang="ru-RU" altLang="zh-CN" sz="2200" b="1" dirty="0">
                <a:solidFill>
                  <a:srgbClr val="C00000"/>
                </a:solidFill>
              </a:rPr>
              <a:t>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в </a:t>
            </a:r>
            <a:r>
              <a:rPr lang="ru-RU" altLang="zh-CN" sz="2200" b="1" dirty="0">
                <a:solidFill>
                  <a:srgbClr val="C00000"/>
                </a:solidFill>
              </a:rPr>
              <a:t>США 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follow-on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biological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products</a:t>
            </a:r>
            <a:r>
              <a:rPr lang="ru-RU" altLang="zh-CN" sz="2200" b="1" dirty="0">
                <a:solidFill>
                  <a:srgbClr val="C00000"/>
                </a:solidFill>
              </a:rPr>
              <a:t>).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Этот </a:t>
            </a:r>
            <a:r>
              <a:rPr lang="ru-RU" altLang="zh-CN" sz="2200" b="1" dirty="0">
                <a:solidFill>
                  <a:srgbClr val="C00000"/>
                </a:solidFill>
              </a:rPr>
              <a:t>термин предполагает, что воспроизведенный препарат </a:t>
            </a:r>
            <a:r>
              <a:rPr lang="ru-RU" altLang="zh-CN" sz="2200" b="1" dirty="0"/>
              <a:t>похож на оригинальный</a:t>
            </a:r>
            <a:r>
              <a:rPr lang="ru-RU" altLang="zh-CN" sz="2200" b="1" dirty="0">
                <a:solidFill>
                  <a:srgbClr val="C00000"/>
                </a:solidFill>
              </a:rPr>
              <a:t>, но не является его точной копией.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40675" cy="576262"/>
          </a:xfrm>
        </p:spPr>
        <p:txBody>
          <a:bodyPr/>
          <a:lstStyle/>
          <a:p>
            <a:r>
              <a:rPr 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 smtClean="0"/>
              <a:t> </a:t>
            </a:r>
            <a:br>
              <a:rPr lang="en-US" sz="2200" b="1" smtClean="0"/>
            </a:br>
            <a:r>
              <a:rPr lang="ru-RU" sz="2200" b="1" smtClean="0">
                <a:solidFill>
                  <a:srgbClr val="ACB317"/>
                </a:solidFill>
              </a:rPr>
              <a:t>Сложность строения биологических препаратов</a:t>
            </a:r>
            <a:r>
              <a:rPr lang="en-US" sz="2200" b="1" smtClean="0">
                <a:solidFill>
                  <a:srgbClr val="ACB317"/>
                </a:solidFill>
              </a:rPr>
              <a:t> - IV</a:t>
            </a:r>
            <a:endParaRPr lang="ru-RU" sz="2200" b="1" smtClean="0">
              <a:solidFill>
                <a:srgbClr val="ACB317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508625" y="1052513"/>
            <a:ext cx="32400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10109C"/>
                </a:solidFill>
              </a:rPr>
              <a:t>ЕВРОПЕЙСКАЯ ФАРМАКОПЕЯ</a:t>
            </a: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27652" name="Picture 4" descr="1097E"/>
          <p:cNvPicPr>
            <a:picLocks noChangeAspect="1" noChangeArrowheads="1"/>
          </p:cNvPicPr>
          <p:nvPr/>
        </p:nvPicPr>
        <p:blipFill>
          <a:blip r:embed="rId3" cstate="print"/>
          <a:srcRect b="28566"/>
          <a:stretch>
            <a:fillRect/>
          </a:stretch>
        </p:blipFill>
        <p:spPr bwMode="auto">
          <a:xfrm>
            <a:off x="539750" y="908050"/>
            <a:ext cx="4991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59113" y="5300663"/>
            <a:ext cx="201771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5867400" y="3716338"/>
            <a:ext cx="3024188" cy="1368425"/>
          </a:xfrm>
          <a:prstGeom prst="borderCallout1">
            <a:avLst>
              <a:gd name="adj1" fmla="val -838"/>
              <a:gd name="adj2" fmla="val 0"/>
              <a:gd name="adj3" fmla="val 116065"/>
              <a:gd name="adj4" fmla="val -2619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>
                <a:solidFill>
                  <a:srgbClr val="10109C"/>
                </a:solidFill>
              </a:rPr>
              <a:t>Эноксапарин образован сложным набором олигосахаридов, некоторые из которых еще до конца не определены.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7416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06157"/>
      </p:ext>
    </p:extLst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1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беременная женщина с </a:t>
            </a:r>
            <a:r>
              <a:rPr lang="ru-RU" sz="2000" b="1" dirty="0" smtClean="0"/>
              <a:t>ПЭ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 </a:t>
            </a:r>
            <a:r>
              <a:rPr lang="ru-RU" sz="2000" b="1" dirty="0"/>
              <a:t>дня назад 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250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Накануне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Повторное </a:t>
            </a:r>
            <a:r>
              <a:rPr lang="ru-RU" sz="2000" b="1" dirty="0"/>
              <a:t>исследование </a:t>
            </a:r>
            <a:r>
              <a:rPr lang="ru-RU" sz="2000" b="1" dirty="0" smtClean="0"/>
              <a:t>−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75 000 </a:t>
            </a:r>
            <a:endParaRPr lang="en-US" sz="2000" b="1" dirty="0" smtClean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i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rgbClr val="00664D"/>
                </a:solidFill>
              </a:rPr>
              <a:t>? </a:t>
            </a:r>
            <a:endParaRPr lang="ru-RU" sz="2000" b="1" dirty="0">
              <a:solidFill>
                <a:srgbClr val="00664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1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188" y="1322388"/>
            <a:ext cx="3455987" cy="450850"/>
          </a:xfrm>
        </p:spPr>
        <p:txBody>
          <a:bodyPr/>
          <a:lstStyle/>
          <a:p>
            <a:r>
              <a:rPr lang="ru-RU" altLang="ru-RU" sz="1600" b="1" smtClean="0">
                <a:solidFill>
                  <a:srgbClr val="10109C"/>
                </a:solidFill>
              </a:rPr>
              <a:t>Замена Клексана на биоаналог</a:t>
            </a:r>
            <a:endParaRPr lang="ru-RU" altLang="ru-RU" sz="1600" smtClean="0">
              <a:solidFill>
                <a:srgbClr val="10109C"/>
              </a:solidFill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"/>
          <a:stretch>
            <a:fillRect/>
          </a:stretch>
        </p:blipFill>
        <p:spPr>
          <a:xfrm>
            <a:off x="647700" y="1268413"/>
            <a:ext cx="4572000" cy="171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37"/>
          <a:stretch>
            <a:fillRect/>
          </a:stretch>
        </p:blipFill>
        <p:spPr bwMode="auto">
          <a:xfrm>
            <a:off x="322263" y="2925763"/>
            <a:ext cx="4897437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435600" y="1844675"/>
            <a:ext cx="3457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/>
              <a:t>Пациент принимал 4 года </a:t>
            </a:r>
            <a:r>
              <a:rPr lang="ru-RU" sz="1400" dirty="0" err="1"/>
              <a:t>Клексан</a:t>
            </a:r>
            <a:r>
              <a:rPr lang="ru-RU" sz="1400" dirty="0"/>
              <a:t> без </a:t>
            </a:r>
            <a:r>
              <a:rPr lang="ru-RU" sz="1400" dirty="0" smtClean="0"/>
              <a:t>осложнений.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После перехода на биоаналог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</a:rPr>
              <a:t>эноксапарина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, у пациента было </a:t>
            </a:r>
            <a:r>
              <a:rPr lang="ru-RU" sz="1400" b="1" dirty="0">
                <a:solidFill>
                  <a:srgbClr val="FF0000"/>
                </a:solidFill>
              </a:rPr>
              <a:t>2 угрожающих жизни кровотечения в течение 4 месяцев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после начала использования.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0" hangingPunct="0"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5291138" y="1268413"/>
            <a:ext cx="0" cy="46815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Rectangle 2"/>
          <p:cNvSpPr txBox="1">
            <a:spLocks noChangeArrowheads="1"/>
          </p:cNvSpPr>
          <p:nvPr/>
        </p:nvSpPr>
        <p:spPr bwMode="auto">
          <a:xfrm>
            <a:off x="663575" y="188913"/>
            <a:ext cx="794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ru-RU" altLang="ru-RU" sz="2200" b="1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altLang="ru-RU" sz="2200" b="1"/>
              <a:t> </a:t>
            </a:r>
            <a:br>
              <a:rPr lang="en-US" altLang="ru-RU" sz="2200" b="1"/>
            </a:br>
            <a:r>
              <a:rPr lang="ru-RU" altLang="ru-RU" sz="2200" b="1">
                <a:solidFill>
                  <a:srgbClr val="ACB317"/>
                </a:solidFill>
              </a:rPr>
              <a:t>Клинический пример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9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4076700"/>
            <a:ext cx="9144000" cy="2781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ru-RU" altLang="ru-RU" sz="2400" i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Проблемы коагуляции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468313" y="2133600"/>
            <a:ext cx="85169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3160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637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6114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2591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7163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735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6307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879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FCC99"/>
              </a:buClr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антитромботическая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монотерапия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малыми дозами аспирина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комбинации с другими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антитромботическими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средствами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является фактором риска развития кровотечения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увеличивает частоту возникновения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спинальной гематомы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57188" y="40005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регионарной анестезии в акушерстве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468313" y="4076700"/>
            <a:ext cx="8207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Schneider M.C., Alon E. Die geburtshifliche Epiduralanalgesie. Anesthesist 1996; 15:393–409: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de-DE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Gogarten W., Van Aken H., Bürkle H., Wulf H. Durchführung von Regionalanästhesien in der Geburtshilfe. </a:t>
            </a:r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Űberarbeitet Leitlinien der DGAI. Anaesth. Intensivmed. 2004; 45: 151–153;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Sibai B.M., Caritis S.N., Thom E., Shaw K., McNellis D., Low-dose aspirin in nulliparous women: safety of continuous epidural block and correlation between bleeding time and maternal-neonatal bleeding complications. National Institute of Child Health and Human Developmental Maternal-Fetal medicine Network. Am. J. Obstet. Gynecol. 1995; 172: 1553–1557;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Urmey W.F., Rowlingson J. Do antiplatelet agents contribute to the development of perioperative spinal hematoma? Reg. Anesth. Pain Med. 1998; 23(Suppl. 2): 146–151;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Horlocker T.T., Wedel D.J., Schroeder D.R., et al. Preoperative antiplatelet therapy does not increase the risk of spinal hematoma associated with regional anesthesia. Anesth. Analg. 1995; 80: 303-9;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De Swiet M., Redman C.W.G. Aspirin. Extradural anaesthesia and the MRS collaborative low dose aspirin study in pregnancy (CLASP). Br. J. Anaesth. 1992; 69: 109–110;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CLASP: a randomized trial of lowdose aspirin for the prevention and treatment of preeclampsia among 9364 pregnant women. CLASP (Collaborative Low-dose Aspirin study in Pregnancy) Collaborative Group. Lancet. 1994; 343: 619–629.</a:t>
            </a:r>
          </a:p>
        </p:txBody>
      </p:sp>
      <p:pic>
        <p:nvPicPr>
          <p:cNvPr id="126986" name="Picture 10" descr="boo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65600"/>
            <a:ext cx="361950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7" name="Picture 11" descr="1453444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44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380556"/>
            <a:ext cx="8569325" cy="835189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Нейроаксиальные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методы обезболивания родов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 (протокол лечения) МЗ РФ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1628800"/>
            <a:ext cx="88571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</a:pPr>
            <a:r>
              <a:rPr lang="ru-RU" sz="1800" i="1" dirty="0" smtClean="0">
                <a:latin typeface="Times New Roman" pitchFamily="18" charset="0"/>
              </a:rPr>
              <a:t>А.В. Куликов (Екатеринбург), Е.М. </a:t>
            </a:r>
            <a:r>
              <a:rPr lang="ru-RU" sz="1800" i="1" dirty="0" err="1" smtClean="0">
                <a:latin typeface="Times New Roman" pitchFamily="18" charset="0"/>
              </a:rPr>
              <a:t>Шифман</a:t>
            </a:r>
            <a:r>
              <a:rPr lang="ru-RU" sz="1800" i="1" dirty="0" smtClean="0">
                <a:latin typeface="Times New Roman" pitchFamily="18" charset="0"/>
              </a:rPr>
              <a:t> (Москва),  С.В. </a:t>
            </a:r>
            <a:r>
              <a:rPr lang="ru-RU" sz="1800" i="1" dirty="0" err="1" smtClean="0">
                <a:latin typeface="Times New Roman" pitchFamily="18" charset="0"/>
              </a:rPr>
              <a:t>Сокологорский</a:t>
            </a:r>
            <a:r>
              <a:rPr lang="ru-RU" sz="1800" i="1" dirty="0" smtClean="0">
                <a:latin typeface="Times New Roman" pitchFamily="18" charset="0"/>
              </a:rPr>
              <a:t> (Москва), </a:t>
            </a: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>А.Л.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Левит (Екатеринбург), Э.В. </a:t>
            </a:r>
            <a:r>
              <a:rPr lang="ru-RU" sz="1800" i="1" dirty="0" err="1" smtClean="0">
                <a:latin typeface="Times New Roman" pitchFamily="18" charset="0"/>
              </a:rPr>
              <a:t>Недашковский</a:t>
            </a:r>
            <a:r>
              <a:rPr lang="ru-RU" sz="1800" i="1" dirty="0" smtClean="0">
                <a:latin typeface="Times New Roman" pitchFamily="18" charset="0"/>
              </a:rPr>
              <a:t> (Архангельск), И.Б. </a:t>
            </a:r>
            <a:r>
              <a:rPr lang="ru-RU" sz="1800" i="1" dirty="0" err="1" smtClean="0">
                <a:latin typeface="Times New Roman" pitchFamily="18" charset="0"/>
              </a:rPr>
              <a:t>Заболотских</a:t>
            </a:r>
            <a:r>
              <a:rPr lang="ru-RU" sz="1800" i="1" dirty="0" smtClean="0">
                <a:latin typeface="Times New Roman" pitchFamily="18" charset="0"/>
              </a:rPr>
              <a:t> (Краснодар),  Д.Н. Уваров (Архангельск),  Г.В. </a:t>
            </a:r>
            <a:r>
              <a:rPr lang="ru-RU" sz="1800" i="1" dirty="0" err="1" smtClean="0">
                <a:latin typeface="Times New Roman" pitchFamily="18" charset="0"/>
              </a:rPr>
              <a:t>Филлипович</a:t>
            </a:r>
            <a:r>
              <a:rPr lang="ru-RU" sz="1800" i="1" dirty="0" smtClean="0">
                <a:latin typeface="Times New Roman" pitchFamily="18" charset="0"/>
              </a:rPr>
              <a:t> (Москва),  А.В. Калинин (Находка), А.А. </a:t>
            </a:r>
            <a:r>
              <a:rPr lang="ru-RU" sz="1800" i="1" dirty="0" err="1" smtClean="0">
                <a:latin typeface="Times New Roman" pitchFamily="18" charset="0"/>
              </a:rPr>
              <a:t>Матковский</a:t>
            </a:r>
            <a:r>
              <a:rPr lang="ru-RU" sz="1800" i="1" dirty="0" smtClean="0">
                <a:latin typeface="Times New Roman" pitchFamily="18" charset="0"/>
              </a:rPr>
              <a:t>, А.С. Быков, С.Г. </a:t>
            </a:r>
            <a:r>
              <a:rPr lang="ru-RU" sz="1800" i="1" dirty="0" err="1" smtClean="0">
                <a:latin typeface="Times New Roman" pitchFamily="18" charset="0"/>
              </a:rPr>
              <a:t>Абабков</a:t>
            </a:r>
            <a:r>
              <a:rPr lang="ru-RU" sz="1800" i="1" dirty="0" smtClean="0">
                <a:latin typeface="Times New Roman" pitchFamily="18" charset="0"/>
              </a:rPr>
              <a:t>, С.В.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</a:rPr>
              <a:t>Кинжалова</a:t>
            </a:r>
            <a:r>
              <a:rPr lang="ru-RU" sz="1800" i="1" dirty="0" smtClean="0">
                <a:latin typeface="Times New Roman" pitchFamily="18" charset="0"/>
              </a:rPr>
              <a:t>,</a:t>
            </a: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>С.Г.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Дубровин (Екатеринбург), И.В. Братищев (Москва) 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3789040"/>
            <a:ext cx="813715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</a:rPr>
              <a:t>Уральский государственный медицинский университет,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Российский университет дружбы народов,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Областной перинатальный центр г. Екатеринбург,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Первый МГМУ им.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И.М. Сеченова,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Научный центр акушерства гинекологии и </a:t>
            </a:r>
            <a:r>
              <a:rPr lang="ru-RU" sz="1400" dirty="0" err="1" smtClean="0">
                <a:latin typeface="Times New Roman" pitchFamily="18" charset="0"/>
              </a:rPr>
              <a:t>перинатологии</a:t>
            </a:r>
            <a:r>
              <a:rPr lang="ru-RU" sz="1400" dirty="0" smtClean="0">
                <a:latin typeface="Times New Roman" pitchFamily="18" charset="0"/>
              </a:rPr>
              <a:t> им. В.Н. Кулакова,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</a:rPr>
              <a:t>УрНИИ</a:t>
            </a:r>
            <a:r>
              <a:rPr lang="ru-RU" sz="1400" dirty="0" smtClean="0">
                <a:latin typeface="Times New Roman" pitchFamily="18" charset="0"/>
              </a:rPr>
              <a:t> ОММ г. Екатеринбург,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Северный государственный медицинский университет,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Кубанский государственный медицинский университет 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1603147"/>
            <a:ext cx="74888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1800" b="1" dirty="0" smtClean="0"/>
              <a:t>Общероссийская </a:t>
            </a:r>
            <a:r>
              <a:rPr lang="ru-RU" sz="1800" b="1" dirty="0"/>
              <a:t>общественная организация</a:t>
            </a:r>
          </a:p>
          <a:p>
            <a:pPr algn="ctr"/>
            <a:r>
              <a:rPr lang="ru-RU" sz="1800" b="1" dirty="0"/>
              <a:t>«Федерация анестезиологов и реаниматологов»</a:t>
            </a:r>
          </a:p>
          <a:p>
            <a:pPr algn="ctr"/>
            <a:r>
              <a:rPr lang="ru-RU" sz="1800" b="1" dirty="0"/>
              <a:t>Российская общественная организация "</a:t>
            </a:r>
            <a:r>
              <a:rPr lang="ru-RU" sz="1800" b="1" dirty="0" smtClean="0"/>
              <a:t>Ассоциация акушерских </a:t>
            </a:r>
            <a:r>
              <a:rPr lang="ru-RU" sz="1800" b="1" dirty="0"/>
              <a:t>анестезиологов и реаниматологов"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  <a:r>
              <a:rPr lang="ru-RU" b="1" dirty="0" smtClean="0"/>
              <a:t>Анестезия </a:t>
            </a:r>
            <a:r>
              <a:rPr lang="ru-RU" b="1" dirty="0"/>
              <a:t>и интенсивная терапия у  пациенток, получающих антикоагулянты для профилактики и лечения венозных тромбоэмболических осложнений в </a:t>
            </a:r>
            <a:r>
              <a:rPr lang="ru-RU" b="1" dirty="0" smtClean="0"/>
              <a:t>акушерстве.</a:t>
            </a:r>
            <a:endParaRPr lang="ru-RU" b="1" dirty="0"/>
          </a:p>
          <a:p>
            <a:r>
              <a:rPr lang="ru-RU" b="1" dirty="0"/>
              <a:t>Клинические рекомендации (протоколы лечения)</a:t>
            </a:r>
          </a:p>
          <a:p>
            <a:r>
              <a:rPr lang="ru-RU" b="1" dirty="0"/>
              <a:t> </a:t>
            </a:r>
          </a:p>
          <a:p>
            <a:r>
              <a:rPr lang="ru-RU" sz="2000" b="1" dirty="0"/>
              <a:t>Куликов А.В., </a:t>
            </a:r>
            <a:r>
              <a:rPr lang="ru-RU" sz="2000" b="1" dirty="0" err="1"/>
              <a:t>Шифман</a:t>
            </a:r>
            <a:r>
              <a:rPr lang="ru-RU" sz="2000" b="1" dirty="0"/>
              <a:t> Е.М., </a:t>
            </a:r>
            <a:r>
              <a:rPr lang="ru-RU" sz="2000" b="1" dirty="0" err="1"/>
              <a:t>Заболотских</a:t>
            </a:r>
            <a:r>
              <a:rPr lang="ru-RU" sz="2000" b="1" dirty="0"/>
              <a:t> И.Б., Синьков С.В., </a:t>
            </a:r>
            <a:r>
              <a:rPr lang="ru-RU" sz="2000" b="1" dirty="0" err="1"/>
              <a:t>Шулутко</a:t>
            </a:r>
            <a:r>
              <a:rPr lang="ru-RU" sz="2000" b="1" dirty="0"/>
              <a:t> Е.М.,  </a:t>
            </a:r>
            <a:r>
              <a:rPr lang="ru-RU" sz="2000" b="1" dirty="0" err="1"/>
              <a:t>Беломестнов</a:t>
            </a:r>
            <a:r>
              <a:rPr lang="ru-RU" sz="2000" b="1" dirty="0"/>
              <a:t> С.Р.</a:t>
            </a:r>
          </a:p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13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При выполнении спинномозговой анестезии в группах акушерских пациенток высокого риска следует тщательно наблюдать </a:t>
            </a:r>
            <a:b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за состоянием их неврологического статуса.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В большинстве случаев симптомы спинальной гематомы можно выявить в течение первых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</a:rPr>
              <a:t>24</a:t>
            </a: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 часов после регионарной анестезии.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Чем менее выражены неврологические расстройства перед началом лечения и чем раньше (если это возможно – при отсутствии </a:t>
            </a:r>
            <a:r>
              <a:rPr lang="ru-RU" altLang="ru-RU" sz="2000" b="0" dirty="0" err="1">
                <a:solidFill>
                  <a:srgbClr val="FF0000"/>
                </a:solidFill>
                <a:latin typeface="Times New Roman" pitchFamily="18" charset="0"/>
              </a:rPr>
              <a:t>коагулопатии</a:t>
            </a: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) выполнена хирургическая декомпрессия, тем больше вероятность полного восстановления неврологических функций.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Для клинициста важно быстро уметь распознавать симптомы спинальной субарахноидальной гематомы для своевременного начала лечебных мероприятий и уменьшения степени выраженности неврологических расстройств.</a:t>
            </a:r>
          </a:p>
        </p:txBody>
      </p:sp>
      <p:pic>
        <p:nvPicPr>
          <p:cNvPr id="22531" name="Picture 3" descr="1453444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62877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468313" y="765175"/>
            <a:ext cx="168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F0000"/>
                </a:solidFill>
              </a:rPr>
              <a:t>Выводы: </a:t>
            </a:r>
          </a:p>
        </p:txBody>
      </p:sp>
    </p:spTree>
    <p:extLst>
      <p:ext uri="{BB962C8B-B14F-4D97-AF65-F5344CB8AC3E}">
        <p14:creationId xmlns:p14="http://schemas.microsoft.com/office/powerpoint/2010/main" val="4057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38112"/>
            <a:ext cx="91154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1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беременная женщина с </a:t>
            </a:r>
            <a:r>
              <a:rPr lang="ru-RU" sz="2000" b="1" dirty="0" smtClean="0"/>
              <a:t>ПЭ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 </a:t>
            </a:r>
            <a:r>
              <a:rPr lang="ru-RU" sz="2000" b="1" dirty="0"/>
              <a:t>дня назад 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250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Накануне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Повторное </a:t>
            </a:r>
            <a:r>
              <a:rPr lang="ru-RU" sz="2000" b="1" dirty="0"/>
              <a:t>исследование </a:t>
            </a:r>
            <a:r>
              <a:rPr lang="ru-RU" sz="2000" b="1" dirty="0" smtClean="0"/>
              <a:t>−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75 000 </a:t>
            </a:r>
            <a:endParaRPr lang="en-US" sz="2000" b="1" dirty="0" smtClean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i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664D"/>
                </a:solidFill>
              </a:rPr>
              <a:t>Нельзя выполнять ЭА</a:t>
            </a:r>
            <a:r>
              <a:rPr lang="en-US" sz="2000" b="1" dirty="0" smtClean="0">
                <a:solidFill>
                  <a:srgbClr val="00664D"/>
                </a:solidFill>
              </a:rPr>
              <a:t> </a:t>
            </a:r>
            <a:endParaRPr lang="ru-RU" sz="2000" b="1" dirty="0">
              <a:solidFill>
                <a:srgbClr val="00664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9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2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идиопатической тромбоцитопенической </a:t>
            </a:r>
            <a:r>
              <a:rPr lang="ru-RU" sz="2000" b="1" dirty="0" smtClean="0"/>
              <a:t>пурпурой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хронически = </a:t>
            </a:r>
            <a:r>
              <a:rPr lang="ru-RU" sz="2000" b="1" dirty="0">
                <a:solidFill>
                  <a:srgbClr val="00664D"/>
                </a:solidFill>
              </a:rPr>
              <a:t>75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Пациентка </a:t>
            </a:r>
            <a:r>
              <a:rPr lang="ru-RU" sz="2000" b="1" dirty="0"/>
              <a:t>очень активна −</a:t>
            </a:r>
            <a:r>
              <a:rPr lang="ru-RU" sz="2000" b="1" dirty="0" smtClean="0"/>
              <a:t> </a:t>
            </a:r>
            <a:r>
              <a:rPr lang="ru-RU" sz="2000" b="1" dirty="0"/>
              <a:t>занимается </a:t>
            </a:r>
            <a:r>
              <a:rPr lang="ru-RU" sz="2000" b="1" dirty="0" smtClean="0"/>
              <a:t>скалолазанием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Гематом </a:t>
            </a:r>
            <a:r>
              <a:rPr lang="ru-RU" sz="2000" b="1" dirty="0"/>
              <a:t>(синяков) никогда не </a:t>
            </a:r>
            <a:r>
              <a:rPr lang="ru-RU" sz="2000" b="1" dirty="0" smtClean="0"/>
              <a:t>было</a:t>
            </a:r>
            <a:endParaRPr lang="en-US" sz="20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?</a:t>
            </a:r>
            <a:endParaRPr lang="en-US" sz="2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980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2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идиопатической тромбоцитопенической </a:t>
            </a:r>
            <a:r>
              <a:rPr lang="ru-RU" sz="2000" b="1" dirty="0" smtClean="0"/>
              <a:t>пурпурой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хронически = </a:t>
            </a:r>
            <a:r>
              <a:rPr lang="ru-RU" sz="2000" b="1" dirty="0">
                <a:solidFill>
                  <a:srgbClr val="00664D"/>
                </a:solidFill>
              </a:rPr>
              <a:t>75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Пациентка </a:t>
            </a:r>
            <a:r>
              <a:rPr lang="ru-RU" sz="2000" b="1" dirty="0"/>
              <a:t>очень активна −</a:t>
            </a:r>
            <a:r>
              <a:rPr lang="ru-RU" sz="2000" b="1" dirty="0" smtClean="0"/>
              <a:t> </a:t>
            </a:r>
            <a:r>
              <a:rPr lang="ru-RU" sz="2000" b="1" dirty="0"/>
              <a:t>занимается </a:t>
            </a:r>
            <a:r>
              <a:rPr lang="ru-RU" sz="2000" b="1" dirty="0" smtClean="0"/>
              <a:t>скалолазанием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Гематом </a:t>
            </a:r>
            <a:r>
              <a:rPr lang="ru-RU" sz="2000" b="1" dirty="0"/>
              <a:t>(синяков) никогда не </a:t>
            </a:r>
            <a:r>
              <a:rPr lang="ru-RU" sz="2000" b="1" dirty="0" smtClean="0"/>
              <a:t>было</a:t>
            </a:r>
            <a:endParaRPr lang="en-US" sz="20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664D"/>
                </a:solidFill>
              </a:rPr>
              <a:t>Можно </a:t>
            </a:r>
            <a:r>
              <a:rPr lang="ru-RU" sz="2000" b="1" dirty="0">
                <a:solidFill>
                  <a:srgbClr val="00664D"/>
                </a:solidFill>
              </a:rPr>
              <a:t>выполнить  ЭА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7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3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болезнью </a:t>
            </a:r>
            <a:r>
              <a:rPr lang="ru-RU" sz="2000" b="1" dirty="0" smtClean="0"/>
              <a:t>Гоше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 </a:t>
            </a:r>
            <a:r>
              <a:rPr lang="ru-RU" sz="2000" b="1" dirty="0"/>
              <a:t>анамнезе гематомы и </a:t>
            </a:r>
            <a:r>
              <a:rPr lang="ru-RU" sz="2000" b="1" i="1" dirty="0">
                <a:solidFill>
                  <a:srgbClr val="00664D"/>
                </a:solidFill>
              </a:rPr>
              <a:t>необходимость в гемотрансфузии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во </a:t>
            </a:r>
            <a:r>
              <a:rPr lang="ru-RU" sz="2000" b="1" dirty="0"/>
              <a:t>время предыдущей </a:t>
            </a:r>
            <a:r>
              <a:rPr lang="ru-RU" sz="2000" b="1" dirty="0" smtClean="0"/>
              <a:t>операции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4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3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болезнью </a:t>
            </a:r>
            <a:r>
              <a:rPr lang="ru-RU" sz="2000" b="1" dirty="0" smtClean="0"/>
              <a:t>Гоше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 </a:t>
            </a:r>
            <a:r>
              <a:rPr lang="ru-RU" sz="2000" b="1" dirty="0"/>
              <a:t>анамнезе гематомы и </a:t>
            </a:r>
            <a:r>
              <a:rPr lang="ru-RU" sz="2000" b="1" i="1" dirty="0">
                <a:solidFill>
                  <a:srgbClr val="00664D"/>
                </a:solidFill>
              </a:rPr>
              <a:t>необходимость в гемотрансфузии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во </a:t>
            </a:r>
            <a:r>
              <a:rPr lang="ru-RU" sz="2000" b="1" dirty="0"/>
              <a:t>время предыдущей </a:t>
            </a:r>
            <a:r>
              <a:rPr lang="ru-RU" sz="2000" b="1" dirty="0" smtClean="0"/>
              <a:t>операции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Нельзя выполнять ЭА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6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1703</Words>
  <Application>Microsoft Office PowerPoint</Application>
  <PresentationFormat>Экран (4:3)</PresentationFormat>
  <Paragraphs>353</Paragraphs>
  <Slides>45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Оформление по умолчанию</vt:lpstr>
      <vt:lpstr>Презентация PowerPoint</vt:lpstr>
      <vt:lpstr>История старых неприятностей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препараты и биоаналоги  Сложность строения биологических препаратов - IV</vt:lpstr>
      <vt:lpstr>Замена Клексана на биоаналог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OsipovNN</dc:creator>
  <cp:lastModifiedBy>Efim</cp:lastModifiedBy>
  <cp:revision>208</cp:revision>
  <dcterms:created xsi:type="dcterms:W3CDTF">1601-01-01T00:00:00Z</dcterms:created>
  <dcterms:modified xsi:type="dcterms:W3CDTF">2015-06-15T14:54:32Z</dcterms:modified>
</cp:coreProperties>
</file>