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6"/>
  </p:notesMasterIdLst>
  <p:sldIdLst>
    <p:sldId id="658" r:id="rId3"/>
    <p:sldId id="674" r:id="rId4"/>
    <p:sldId id="669" r:id="rId5"/>
    <p:sldId id="672" r:id="rId6"/>
    <p:sldId id="675" r:id="rId7"/>
    <p:sldId id="668" r:id="rId8"/>
    <p:sldId id="679" r:id="rId9"/>
    <p:sldId id="686" r:id="rId10"/>
    <p:sldId id="676" r:id="rId11"/>
    <p:sldId id="680" r:id="rId12"/>
    <p:sldId id="677" r:id="rId13"/>
    <p:sldId id="678" r:id="rId14"/>
    <p:sldId id="693" r:id="rId15"/>
    <p:sldId id="673" r:id="rId16"/>
    <p:sldId id="681" r:id="rId17"/>
    <p:sldId id="670" r:id="rId18"/>
    <p:sldId id="682" r:id="rId19"/>
    <p:sldId id="683" r:id="rId20"/>
    <p:sldId id="685" r:id="rId21"/>
    <p:sldId id="671" r:id="rId22"/>
    <p:sldId id="684" r:id="rId23"/>
    <p:sldId id="687" r:id="rId24"/>
    <p:sldId id="688" r:id="rId25"/>
    <p:sldId id="689" r:id="rId26"/>
    <p:sldId id="690" r:id="rId27"/>
    <p:sldId id="691" r:id="rId28"/>
    <p:sldId id="692" r:id="rId29"/>
    <p:sldId id="695" r:id="rId30"/>
    <p:sldId id="696" r:id="rId31"/>
    <p:sldId id="698" r:id="rId32"/>
    <p:sldId id="697" r:id="rId33"/>
    <p:sldId id="699" r:id="rId34"/>
    <p:sldId id="700" r:id="rId35"/>
    <p:sldId id="708" r:id="rId36"/>
    <p:sldId id="709" r:id="rId37"/>
    <p:sldId id="701" r:id="rId38"/>
    <p:sldId id="736" r:id="rId39"/>
    <p:sldId id="703" r:id="rId40"/>
    <p:sldId id="704" r:id="rId41"/>
    <p:sldId id="705" r:id="rId42"/>
    <p:sldId id="706" r:id="rId43"/>
    <p:sldId id="707" r:id="rId44"/>
    <p:sldId id="710" r:id="rId45"/>
    <p:sldId id="711" r:id="rId46"/>
    <p:sldId id="712" r:id="rId47"/>
    <p:sldId id="713" r:id="rId48"/>
    <p:sldId id="714" r:id="rId49"/>
    <p:sldId id="725" r:id="rId50"/>
    <p:sldId id="726" r:id="rId51"/>
    <p:sldId id="727" r:id="rId52"/>
    <p:sldId id="728" r:id="rId53"/>
    <p:sldId id="729" r:id="rId54"/>
    <p:sldId id="730" r:id="rId55"/>
    <p:sldId id="731" r:id="rId56"/>
    <p:sldId id="715" r:id="rId57"/>
    <p:sldId id="716" r:id="rId58"/>
    <p:sldId id="717" r:id="rId59"/>
    <p:sldId id="718" r:id="rId60"/>
    <p:sldId id="719" r:id="rId61"/>
    <p:sldId id="720" r:id="rId62"/>
    <p:sldId id="721" r:id="rId63"/>
    <p:sldId id="722" r:id="rId64"/>
    <p:sldId id="723" r:id="rId65"/>
    <p:sldId id="724" r:id="rId66"/>
    <p:sldId id="661" r:id="rId67"/>
    <p:sldId id="667" r:id="rId68"/>
    <p:sldId id="702" r:id="rId69"/>
    <p:sldId id="732" r:id="rId70"/>
    <p:sldId id="735" r:id="rId71"/>
    <p:sldId id="733" r:id="rId72"/>
    <p:sldId id="694" r:id="rId73"/>
    <p:sldId id="737" r:id="rId74"/>
    <p:sldId id="734" r:id="rId75"/>
  </p:sldIdLst>
  <p:sldSz cx="9144000" cy="6858000" type="screen4x3"/>
  <p:notesSz cx="6858000" cy="9144000"/>
  <p:defaultTextStyle>
    <a:defPPr>
      <a:defRPr lang="ru-RU"/>
    </a:defPPr>
    <a:lvl1pPr algn="l" rtl="0" fontAlgn="base">
      <a:spcBef>
        <a:spcPct val="0"/>
      </a:spcBef>
      <a:spcAft>
        <a:spcPct val="0"/>
      </a:spcAft>
      <a:defRPr sz="2600" kern="1200">
        <a:solidFill>
          <a:schemeClr val="tx1"/>
        </a:solidFill>
        <a:latin typeface="Times New Roman" pitchFamily="18" charset="0"/>
        <a:ea typeface="+mn-ea"/>
        <a:cs typeface="+mn-cs"/>
      </a:defRPr>
    </a:lvl1pPr>
    <a:lvl2pPr marL="457200" algn="l" rtl="0" fontAlgn="base">
      <a:spcBef>
        <a:spcPct val="0"/>
      </a:spcBef>
      <a:spcAft>
        <a:spcPct val="0"/>
      </a:spcAft>
      <a:defRPr sz="2600" kern="1200">
        <a:solidFill>
          <a:schemeClr val="tx1"/>
        </a:solidFill>
        <a:latin typeface="Times New Roman" pitchFamily="18" charset="0"/>
        <a:ea typeface="+mn-ea"/>
        <a:cs typeface="+mn-cs"/>
      </a:defRPr>
    </a:lvl2pPr>
    <a:lvl3pPr marL="914400" algn="l" rtl="0" fontAlgn="base">
      <a:spcBef>
        <a:spcPct val="0"/>
      </a:spcBef>
      <a:spcAft>
        <a:spcPct val="0"/>
      </a:spcAft>
      <a:defRPr sz="2600" kern="1200">
        <a:solidFill>
          <a:schemeClr val="tx1"/>
        </a:solidFill>
        <a:latin typeface="Times New Roman" pitchFamily="18" charset="0"/>
        <a:ea typeface="+mn-ea"/>
        <a:cs typeface="+mn-cs"/>
      </a:defRPr>
    </a:lvl3pPr>
    <a:lvl4pPr marL="1371600" algn="l" rtl="0" fontAlgn="base">
      <a:spcBef>
        <a:spcPct val="0"/>
      </a:spcBef>
      <a:spcAft>
        <a:spcPct val="0"/>
      </a:spcAft>
      <a:defRPr sz="2600" kern="1200">
        <a:solidFill>
          <a:schemeClr val="tx1"/>
        </a:solidFill>
        <a:latin typeface="Times New Roman" pitchFamily="18" charset="0"/>
        <a:ea typeface="+mn-ea"/>
        <a:cs typeface="+mn-cs"/>
      </a:defRPr>
    </a:lvl4pPr>
    <a:lvl5pPr marL="1828800" algn="l" rtl="0" fontAlgn="base">
      <a:spcBef>
        <a:spcPct val="0"/>
      </a:spcBef>
      <a:spcAft>
        <a:spcPct val="0"/>
      </a:spcAft>
      <a:defRPr sz="2600" kern="1200">
        <a:solidFill>
          <a:schemeClr val="tx1"/>
        </a:solidFill>
        <a:latin typeface="Times New Roman" pitchFamily="18" charset="0"/>
        <a:ea typeface="+mn-ea"/>
        <a:cs typeface="+mn-cs"/>
      </a:defRPr>
    </a:lvl5pPr>
    <a:lvl6pPr marL="2286000" algn="l" defTabSz="914400" rtl="0" eaLnBrk="1" latinLnBrk="0" hangingPunct="1">
      <a:defRPr sz="2600" kern="1200">
        <a:solidFill>
          <a:schemeClr val="tx1"/>
        </a:solidFill>
        <a:latin typeface="Times New Roman" pitchFamily="18" charset="0"/>
        <a:ea typeface="+mn-ea"/>
        <a:cs typeface="+mn-cs"/>
      </a:defRPr>
    </a:lvl6pPr>
    <a:lvl7pPr marL="2743200" algn="l" defTabSz="914400" rtl="0" eaLnBrk="1" latinLnBrk="0" hangingPunct="1">
      <a:defRPr sz="2600" kern="1200">
        <a:solidFill>
          <a:schemeClr val="tx1"/>
        </a:solidFill>
        <a:latin typeface="Times New Roman" pitchFamily="18" charset="0"/>
        <a:ea typeface="+mn-ea"/>
        <a:cs typeface="+mn-cs"/>
      </a:defRPr>
    </a:lvl7pPr>
    <a:lvl8pPr marL="3200400" algn="l" defTabSz="914400" rtl="0" eaLnBrk="1" latinLnBrk="0" hangingPunct="1">
      <a:defRPr sz="2600" kern="1200">
        <a:solidFill>
          <a:schemeClr val="tx1"/>
        </a:solidFill>
        <a:latin typeface="Times New Roman" pitchFamily="18" charset="0"/>
        <a:ea typeface="+mn-ea"/>
        <a:cs typeface="+mn-cs"/>
      </a:defRPr>
    </a:lvl8pPr>
    <a:lvl9pPr marL="3657600" algn="l" defTabSz="914400" rtl="0" eaLnBrk="1" latinLnBrk="0" hangingPunct="1">
      <a:defRPr sz="2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799">
          <p15:clr>
            <a:srgbClr val="A4A3A4"/>
          </p15:clr>
        </p15:guide>
        <p15:guide id="3" orient="horz" pos="4156">
          <p15:clr>
            <a:srgbClr val="A4A3A4"/>
          </p15:clr>
        </p15:guide>
        <p15:guide id="4" pos="2880">
          <p15:clr>
            <a:srgbClr val="A4A3A4"/>
          </p15:clr>
        </p15:guide>
        <p15:guide id="5" pos="340">
          <p15:clr>
            <a:srgbClr val="A4A3A4"/>
          </p15:clr>
        </p15:guide>
        <p15:guide id="6"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0C00"/>
    <a:srgbClr val="941100"/>
    <a:srgbClr val="4E8F00"/>
    <a:srgbClr val="996633"/>
    <a:srgbClr val="FF9900"/>
    <a:srgbClr val="FF00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800" autoAdjust="0"/>
    <p:restoredTop sz="98912" autoAdjust="0"/>
  </p:normalViewPr>
  <p:slideViewPr>
    <p:cSldViewPr showGuides="1">
      <p:cViewPr>
        <p:scale>
          <a:sx n="140" d="100"/>
          <a:sy n="140" d="100"/>
        </p:scale>
        <p:origin x="-1224" y="180"/>
      </p:cViewPr>
      <p:guideLst>
        <p:guide orient="horz" pos="2160"/>
        <p:guide orient="horz" pos="799"/>
        <p:guide orient="horz" pos="4156"/>
        <p:guide pos="2880"/>
        <p:guide pos="340"/>
        <p:guide pos="52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40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12154B9-99F2-4D09-B91E-EC3AA8618EC6}" type="slidenum">
              <a:rPr lang="ru-RU"/>
              <a:pPr/>
              <a:t>‹#›</a:t>
            </a:fld>
            <a:endParaRPr lang="ru-RU"/>
          </a:p>
        </p:txBody>
      </p:sp>
    </p:spTree>
    <p:extLst>
      <p:ext uri="{BB962C8B-B14F-4D97-AF65-F5344CB8AC3E}">
        <p14:creationId xmlns:p14="http://schemas.microsoft.com/office/powerpoint/2010/main" val="41417727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раз слайда 1"/>
          <p:cNvSpPr>
            <a:spLocks noGrp="1" noRot="1" noChangeAspect="1" noTextEdit="1"/>
          </p:cNvSpPr>
          <p:nvPr>
            <p:ph type="sldImg"/>
          </p:nvPr>
        </p:nvSpPr>
        <p:spPr>
          <a:ln/>
        </p:spPr>
      </p:sp>
      <p:sp>
        <p:nvSpPr>
          <p:cNvPr id="23554"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23555"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New Roman" pitchFamily="18" charset="0"/>
                <a:ea typeface="MS PGothic" pitchFamily="34" charset="-128"/>
              </a:defRPr>
            </a:lvl1pPr>
            <a:lvl2pPr marL="742950" indent="-285750">
              <a:defRPr sz="2600">
                <a:solidFill>
                  <a:schemeClr val="tx1"/>
                </a:solidFill>
                <a:latin typeface="Times New Roman" pitchFamily="18" charset="0"/>
                <a:ea typeface="MS PGothic" pitchFamily="34" charset="-128"/>
              </a:defRPr>
            </a:lvl2pPr>
            <a:lvl3pPr marL="1143000" indent="-228600">
              <a:defRPr sz="2600">
                <a:solidFill>
                  <a:schemeClr val="tx1"/>
                </a:solidFill>
                <a:latin typeface="Times New Roman" pitchFamily="18" charset="0"/>
                <a:ea typeface="MS PGothic" pitchFamily="34" charset="-128"/>
              </a:defRPr>
            </a:lvl3pPr>
            <a:lvl4pPr marL="1600200" indent="-228600">
              <a:defRPr sz="2600">
                <a:solidFill>
                  <a:schemeClr val="tx1"/>
                </a:solidFill>
                <a:latin typeface="Times New Roman" pitchFamily="18" charset="0"/>
                <a:ea typeface="MS PGothic" pitchFamily="34" charset="-128"/>
              </a:defRPr>
            </a:lvl4pPr>
            <a:lvl5pPr marL="2057400" indent="-228600">
              <a:defRPr sz="26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6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6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6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600">
                <a:solidFill>
                  <a:schemeClr val="tx1"/>
                </a:solidFill>
                <a:latin typeface="Times New Roman" pitchFamily="18" charset="0"/>
                <a:ea typeface="MS PGothic" pitchFamily="34" charset="-128"/>
              </a:defRPr>
            </a:lvl9pPr>
          </a:lstStyle>
          <a:p>
            <a:fld id="{63DCA125-1707-425F-8257-274A6488D2E1}" type="slidenum">
              <a:rPr lang="ru-RU" altLang="ru-RU" sz="1200"/>
              <a:pPr/>
              <a:t>2</a:t>
            </a:fld>
            <a:endParaRPr lang="ru-RU" altLang="ru-RU"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r>
              <a:rPr lang="en-US" smtClean="0"/>
              <a:t>No comments...</a:t>
            </a:r>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hangingPunct="1"/>
            <a:fld id="{598B3CE7-10F6-4486-B81C-0955283F9D33}" type="slidenum">
              <a:rPr lang="ru-RU" sz="1200" smtClean="0"/>
              <a:pPr eaLnBrk="1" hangingPunct="1"/>
              <a:t>71</a:t>
            </a:fld>
            <a:endParaRPr lang="ru-RU" sz="1200" smtClean="0"/>
          </a:p>
        </p:txBody>
      </p:sp>
      <p:sp>
        <p:nvSpPr>
          <p:cNvPr id="4099" name="Rectangle 2"/>
          <p:cNvSpPr>
            <a:spLocks noGrp="1" noRot="1" noChangeAspect="1" noChangeArrowheads="1" noTextEdit="1"/>
          </p:cNvSpPr>
          <p:nvPr>
            <p:ph type="sldImg"/>
          </p:nvPr>
        </p:nvSpPr>
        <p:spPr>
          <a:xfrm>
            <a:off x="1144588" y="687388"/>
            <a:ext cx="4568825" cy="3427412"/>
          </a:xfrm>
          <a:ln/>
        </p:spPr>
      </p:sp>
      <p:sp>
        <p:nvSpPr>
          <p:cNvPr id="4100" name="Rectangle 3"/>
          <p:cNvSpPr>
            <a:spLocks noGrp="1" noChangeArrowheads="1"/>
          </p:cNvSpPr>
          <p:nvPr>
            <p:ph type="body" idx="1"/>
          </p:nvPr>
        </p:nvSpPr>
        <p:spPr>
          <a:xfrm>
            <a:off x="915152" y="4343401"/>
            <a:ext cx="5027699" cy="41133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mtClean="0"/>
              <a:t>Слайд </a:t>
            </a:r>
            <a:r>
              <a:rPr lang="en-US" smtClean="0"/>
              <a:t>N6</a:t>
            </a:r>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DB4937-211B-1C42-A2F0-4D5921E5233E}" type="slidenum">
              <a:rPr lang="ru-RU" sz="1200"/>
              <a:pPr eaLnBrk="1" hangingPunct="1"/>
              <a:t>3</a:t>
            </a:fld>
            <a:endParaRPr lang="ru-RU" sz="1200"/>
          </a:p>
        </p:txBody>
      </p:sp>
      <p:sp>
        <p:nvSpPr>
          <p:cNvPr id="13314" name="Rectangle 2"/>
          <p:cNvSpPr>
            <a:spLocks noGrp="1" noRot="1" noChangeAspect="1" noChangeArrowheads="1" noTextEdit="1"/>
          </p:cNvSpPr>
          <p:nvPr>
            <p:ph type="sldImg"/>
          </p:nvPr>
        </p:nvSpPr>
        <p:spPr>
          <a:xfrm>
            <a:off x="1144588" y="687388"/>
            <a:ext cx="4570412" cy="3427412"/>
          </a:xfrm>
          <a:ln/>
        </p:spPr>
      </p:sp>
      <p:sp>
        <p:nvSpPr>
          <p:cNvPr id="13315"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atin typeface="Times New Roman" charset="0"/>
              </a:rPr>
              <a:t>Слайд </a:t>
            </a:r>
            <a:r>
              <a:rPr lang="en-US">
                <a:latin typeface="Times New Roman" charset="0"/>
              </a:rPr>
              <a:t>N6</a:t>
            </a:r>
            <a:endParaRPr lang="ru-RU">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hangingPunct="1"/>
            <a:fld id="{598B3CE7-10F6-4486-B81C-0955283F9D33}" type="slidenum">
              <a:rPr lang="ru-RU" sz="1200" smtClean="0"/>
              <a:pPr eaLnBrk="1" hangingPunct="1"/>
              <a:t>6</a:t>
            </a:fld>
            <a:endParaRPr lang="ru-RU" sz="1200" smtClean="0"/>
          </a:p>
        </p:txBody>
      </p:sp>
      <p:sp>
        <p:nvSpPr>
          <p:cNvPr id="4099" name="Rectangle 2"/>
          <p:cNvSpPr>
            <a:spLocks noGrp="1" noRot="1" noChangeAspect="1" noChangeArrowheads="1" noTextEdit="1"/>
          </p:cNvSpPr>
          <p:nvPr>
            <p:ph type="sldImg"/>
          </p:nvPr>
        </p:nvSpPr>
        <p:spPr>
          <a:xfrm>
            <a:off x="1144588" y="687388"/>
            <a:ext cx="4568825" cy="3427412"/>
          </a:xfrm>
          <a:ln/>
        </p:spPr>
      </p:sp>
      <p:sp>
        <p:nvSpPr>
          <p:cNvPr id="4100" name="Rectangle 3"/>
          <p:cNvSpPr>
            <a:spLocks noGrp="1" noChangeArrowheads="1"/>
          </p:cNvSpPr>
          <p:nvPr>
            <p:ph type="body" idx="1"/>
          </p:nvPr>
        </p:nvSpPr>
        <p:spPr>
          <a:xfrm>
            <a:off x="915152" y="4343401"/>
            <a:ext cx="5027699" cy="411333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smtClean="0"/>
              <a:t>Слайд </a:t>
            </a:r>
            <a:r>
              <a:rPr lang="en-US" smtClean="0"/>
              <a:t>N6</a:t>
            </a:r>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fld id="{D7A5750A-9982-4EDF-922C-0B7F186044FD}" type="slidenum">
              <a:rPr lang="ru-RU" altLang="ru-RU" sz="1200" smtClean="0"/>
              <a:pPr eaLnBrk="1" hangingPunct="1"/>
              <a:t>7</a:t>
            </a:fld>
            <a:endParaRPr lang="ru-RU" altLang="ru-RU" sz="1200" smtClean="0"/>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ru-RU"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ru-RU" smtClean="0"/>
              <a:t>Here the indications of STRESAM meaning: treatment of anxiety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47763"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914400" y="4344988"/>
            <a:ext cx="5029200"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fld id="{0E6CB4B3-788A-4559-BB3D-72282580AA0F}" type="slidenum">
              <a:rPr lang="en-US" altLang="ru-RU" sz="1200">
                <a:solidFill>
                  <a:schemeClr val="bg2"/>
                </a:solidFill>
              </a:rPr>
              <a:pPr/>
              <a:t>50</a:t>
            </a:fld>
            <a:endParaRPr lang="en-US" altLang="ru-RU" sz="1200">
              <a:solidFill>
                <a:schemeClr val="bg2"/>
              </a:solidFill>
            </a:endParaRPr>
          </a:p>
        </p:txBody>
      </p:sp>
      <p:sp>
        <p:nvSpPr>
          <p:cNvPr id="23555" name="Rectangle 2"/>
          <p:cNvSpPr>
            <a:spLocks noGrp="1" noRot="1" noChangeAspect="1" noChangeArrowheads="1" noTextEdit="1"/>
          </p:cNvSpPr>
          <p:nvPr>
            <p:ph type="sldImg"/>
          </p:nvPr>
        </p:nvSpPr>
        <p:spPr>
          <a:xfrm>
            <a:off x="1143000" y="685800"/>
            <a:ext cx="4572000" cy="3429000"/>
          </a:xfrm>
          <a:ln/>
        </p:spPr>
      </p:sp>
      <p:sp>
        <p:nvSpPr>
          <p:cNvPr id="23556" name="Rectangle 3"/>
          <p:cNvSpPr>
            <a:spLocks noGrp="1" noChangeArrowheads="1"/>
          </p:cNvSpPr>
          <p:nvPr>
            <p:ph type="body" idx="1"/>
          </p:nvPr>
        </p:nvSpPr>
        <p:spPr>
          <a:xfrm>
            <a:off x="914400" y="4343400"/>
            <a:ext cx="5029200" cy="4114800"/>
          </a:xfrm>
          <a:noFill/>
        </p:spPr>
        <p:txBody>
          <a:bodyPr/>
          <a:lstStyle/>
          <a:p>
            <a:pPr eaLnBrk="1" hangingPunct="1">
              <a:buFontTx/>
              <a:buChar char="•"/>
            </a:pPr>
            <a:r>
              <a:rPr lang="en-US" altLang="ru-RU" smtClean="0"/>
              <a:t>Safe for use in caesarian section</a:t>
            </a:r>
          </a:p>
          <a:p>
            <a:pPr eaLnBrk="1" hangingPunct="1">
              <a:buFontTx/>
              <a:buChar char="•"/>
            </a:pPr>
            <a:endParaRPr lang="en-US" altLang="ru-RU" smtClean="0"/>
          </a:p>
          <a:p>
            <a:pPr eaLnBrk="1" hangingPunct="1">
              <a:buFontTx/>
              <a:buChar char="•"/>
            </a:pPr>
            <a:r>
              <a:rPr lang="en-US" altLang="ru-RU" smtClean="0"/>
              <a:t>Good intubating conditions</a:t>
            </a:r>
          </a:p>
          <a:p>
            <a:pPr eaLnBrk="1" hangingPunct="1">
              <a:buFontTx/>
              <a:buChar char="•"/>
            </a:pPr>
            <a:endParaRPr lang="en-US" altLang="ru-RU" smtClean="0"/>
          </a:p>
          <a:p>
            <a:pPr eaLnBrk="1" hangingPunct="1">
              <a:buFontTx/>
              <a:buChar char="•"/>
            </a:pPr>
            <a:r>
              <a:rPr lang="en-US" altLang="ru-RU" smtClean="0"/>
              <a:t>Same doseas other adults</a:t>
            </a:r>
          </a:p>
          <a:p>
            <a:pPr eaLnBrk="1" hangingPunct="1">
              <a:buFontTx/>
              <a:buChar char="•"/>
            </a:pPr>
            <a:endParaRPr lang="en-US" altLang="ru-RU" smtClean="0"/>
          </a:p>
          <a:p>
            <a:pPr eaLnBrk="1" hangingPunct="1">
              <a:buFontTx/>
              <a:buChar char="•"/>
            </a:pPr>
            <a:r>
              <a:rPr lang="en-US" altLang="ru-RU" smtClean="0"/>
              <a:t>Prompt recovery</a:t>
            </a:r>
          </a:p>
          <a:p>
            <a:pPr eaLnBrk="1" hangingPunct="1">
              <a:buFontTx/>
              <a:buChar char="•"/>
            </a:pPr>
            <a:endParaRPr lang="en-US" altLang="ru-RU" smtClean="0"/>
          </a:p>
          <a:p>
            <a:pPr eaLnBrk="1" hangingPunct="1">
              <a:buFontTx/>
              <a:buChar char="•"/>
            </a:pPr>
            <a:r>
              <a:rPr lang="en-US" altLang="ru-RU" smtClean="0"/>
              <a:t>Low materno-fetal transfer of rocuronium</a:t>
            </a:r>
          </a:p>
          <a:p>
            <a:pPr eaLnBrk="1" hangingPunct="1">
              <a:buFontTx/>
              <a:buChar char="•"/>
            </a:pPr>
            <a:endParaRPr lang="en-US" altLang="ru-RU" smtClean="0"/>
          </a:p>
          <a:p>
            <a:pPr eaLnBrk="1" hangingPunct="1">
              <a:buFontTx/>
              <a:buChar char="•"/>
            </a:pPr>
            <a:r>
              <a:rPr lang="en-US" altLang="ru-RU" smtClean="0"/>
              <a:t>OBESITY:</a:t>
            </a:r>
          </a:p>
          <a:p>
            <a:pPr eaLnBrk="1" hangingPunct="1"/>
            <a:endParaRPr lang="en-US" altLang="ru-RU" smtClean="0"/>
          </a:p>
          <a:p>
            <a:pPr eaLnBrk="1" hangingPunct="1"/>
            <a:r>
              <a:rPr lang="en-US" altLang="ru-RU" smtClean="0"/>
              <a:t>NMBAs should be dosed according to ideal body weight rather than actual body weight to avoid prolonged block</a:t>
            </a:r>
          </a:p>
          <a:p>
            <a:pPr eaLnBrk="1" hangingPunct="1">
              <a:buFontTx/>
              <a:buChar char="•"/>
            </a:pPr>
            <a:endParaRPr lang="en-US" alt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r>
              <a:rPr lang="en-GB" smtClean="0"/>
              <a:t>Особенностью Нимбекса является то, что будучи релаксантом средней длительности действия, он обладает уникальным метаболизмом (наподобие Тракриума), т.к. его биотрансформация происходит за счет спонтанной биодеградации по типу реакции элиминации Хофманна. Т.о., его метаболизм, в основном, является органонезависимым.</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ln/>
        </p:spPr>
      </p:sp>
      <p:sp>
        <p:nvSpPr>
          <p:cNvPr id="81923" name="Заметки 2"/>
          <p:cNvSpPr>
            <a:spLocks noGrp="1"/>
          </p:cNvSpPr>
          <p:nvPr>
            <p:ph type="body" idx="1"/>
          </p:nvPr>
        </p:nvSpPr>
        <p:spPr>
          <a:noFill/>
          <a:ln w="9525"/>
        </p:spPr>
        <p:txBody>
          <a:bodyPr/>
          <a:lstStyle/>
          <a:p>
            <a:r>
              <a:rPr lang="ru-RU" dirty="0" smtClean="0">
                <a:latin typeface="Book Antiqua" pitchFamily="18" charset="0"/>
              </a:rPr>
              <a:t>1851 - </a:t>
            </a:r>
            <a:r>
              <a:rPr lang="ru-RU" dirty="0" err="1" smtClean="0">
                <a:latin typeface="Book Antiqua" pitchFamily="18" charset="0"/>
              </a:rPr>
              <a:t>Хофманн</a:t>
            </a:r>
            <a:r>
              <a:rPr lang="ru-RU" dirty="0" smtClean="0">
                <a:latin typeface="Book Antiqua" pitchFamily="18" charset="0"/>
              </a:rPr>
              <a:t> описал саморазрушение четвертичных аммониевых солей</a:t>
            </a:r>
          </a:p>
          <a:p>
            <a:r>
              <a:rPr lang="ru-RU" dirty="0" smtClean="0">
                <a:latin typeface="Book Antiqua" pitchFamily="18" charset="0"/>
              </a:rPr>
              <a:t>1970-е - идея создания соединений с подобной структурой, подверженных спонтанной биодеградации (</a:t>
            </a:r>
            <a:r>
              <a:rPr lang="en-US" dirty="0" err="1" smtClean="0">
                <a:latin typeface="Book Antiqua" pitchFamily="18" charset="0"/>
              </a:rPr>
              <a:t>Stenlake</a:t>
            </a:r>
            <a:r>
              <a:rPr lang="en-US" dirty="0" smtClean="0">
                <a:latin typeface="Book Antiqua" pitchFamily="18" charset="0"/>
              </a:rPr>
              <a:t>)</a:t>
            </a:r>
            <a:endParaRPr lang="ru-RU" dirty="0" smtClean="0">
              <a:latin typeface="Book Antiqua" pitchFamily="18" charset="0"/>
            </a:endParaRPr>
          </a:p>
          <a:p>
            <a:r>
              <a:rPr lang="ru-RU" dirty="0" smtClean="0">
                <a:latin typeface="Book Antiqua" pitchFamily="18" charset="0"/>
              </a:rPr>
              <a:t>1982 - внедрение </a:t>
            </a:r>
            <a:r>
              <a:rPr lang="ru-RU" dirty="0" err="1" smtClean="0">
                <a:latin typeface="Book Antiqua" pitchFamily="18" charset="0"/>
              </a:rPr>
              <a:t>атракуриума</a:t>
            </a:r>
            <a:r>
              <a:rPr lang="ru-RU" dirty="0" smtClean="0">
                <a:latin typeface="Book Antiqua" pitchFamily="18" charset="0"/>
              </a:rPr>
              <a:t> </a:t>
            </a:r>
            <a:r>
              <a:rPr lang="ru-RU" dirty="0" err="1" smtClean="0">
                <a:latin typeface="Book Antiqua" pitchFamily="18" charset="0"/>
              </a:rPr>
              <a:t>бесилата</a:t>
            </a:r>
            <a:r>
              <a:rPr lang="ru-RU" dirty="0" smtClean="0">
                <a:latin typeface="Book Antiqua" pitchFamily="18" charset="0"/>
              </a:rPr>
              <a:t> (</a:t>
            </a:r>
            <a:r>
              <a:rPr lang="ru-RU" dirty="0" err="1" smtClean="0">
                <a:latin typeface="Book Antiqua" pitchFamily="18" charset="0"/>
              </a:rPr>
              <a:t>Тракриума</a:t>
            </a:r>
            <a:r>
              <a:rPr lang="ru-RU" baseline="30000" dirty="0" smtClean="0">
                <a:latin typeface="Book Antiqua" pitchFamily="18" charset="0"/>
              </a:rPr>
              <a:t>®</a:t>
            </a:r>
            <a:r>
              <a:rPr lang="ru-RU" dirty="0" smtClean="0">
                <a:latin typeface="Book Antiqua" pitchFamily="18" charset="0"/>
              </a:rPr>
              <a:t>) в практику</a:t>
            </a:r>
            <a:endParaRPr lang="ru-RU" baseline="30000" dirty="0" smtClean="0">
              <a:latin typeface="Book Antiqua" pitchFamily="18" charset="0"/>
            </a:endParaRPr>
          </a:p>
          <a:p>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EF5751B-55DE-4D73-9A07-63B302F096CE}" type="slidenum">
              <a:rPr lang="ru-RU"/>
              <a:pPr/>
              <a:t>‹#›</a:t>
            </a:fld>
            <a:endParaRPr lang="ru-RU"/>
          </a:p>
        </p:txBody>
      </p:sp>
    </p:spTree>
    <p:extLst>
      <p:ext uri="{BB962C8B-B14F-4D97-AF65-F5344CB8AC3E}">
        <p14:creationId xmlns:p14="http://schemas.microsoft.com/office/powerpoint/2010/main" val="1374254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D6B9102-3B62-4378-B4AA-8C9E1F3106F0}" type="slidenum">
              <a:rPr lang="ru-RU"/>
              <a:pPr/>
              <a:t>‹#›</a:t>
            </a:fld>
            <a:endParaRPr lang="ru-RU"/>
          </a:p>
        </p:txBody>
      </p:sp>
    </p:spTree>
    <p:extLst>
      <p:ext uri="{BB962C8B-B14F-4D97-AF65-F5344CB8AC3E}">
        <p14:creationId xmlns:p14="http://schemas.microsoft.com/office/powerpoint/2010/main" val="1533848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3FE2846-88CF-4BCA-AA87-BB4470A4954F}" type="slidenum">
              <a:rPr lang="ru-RU"/>
              <a:pPr/>
              <a:t>‹#›</a:t>
            </a:fld>
            <a:endParaRPr lang="ru-RU"/>
          </a:p>
        </p:txBody>
      </p:sp>
    </p:spTree>
    <p:extLst>
      <p:ext uri="{BB962C8B-B14F-4D97-AF65-F5344CB8AC3E}">
        <p14:creationId xmlns:p14="http://schemas.microsoft.com/office/powerpoint/2010/main" val="2854526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981200"/>
            <a:ext cx="3810000" cy="4114800"/>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461BFCB-00EB-46E1-A60E-C14ADA3D5C7E}" type="slidenum">
              <a:rPr lang="ru-RU"/>
              <a:pPr>
                <a:defRPr/>
              </a:pPr>
              <a:t>‹#›</a:t>
            </a:fld>
            <a:endParaRPr lang="ru-RU"/>
          </a:p>
        </p:txBody>
      </p:sp>
    </p:spTree>
    <p:extLst>
      <p:ext uri="{BB962C8B-B14F-4D97-AF65-F5344CB8AC3E}">
        <p14:creationId xmlns:p14="http://schemas.microsoft.com/office/powerpoint/2010/main" val="830313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1117600" y="1628775"/>
            <a:ext cx="7777163" cy="4608537"/>
          </a:xfrm>
          <a:prstGeom prst="rect">
            <a:avLst/>
          </a:prstGeom>
          <a:solidFill>
            <a:schemeClr val="bg1">
              <a:alpha val="84000"/>
            </a:schemeClr>
          </a:solidFill>
          <a:ln>
            <a:noFill/>
          </a:ln>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balanced" dir="t">
                <a:rot lat="0" lon="0" rev="2100000"/>
              </a:lightRig>
            </a:scene3d>
            <a:sp3d extrusionH="57150" prstMaterial="metal">
              <a:bevelT w="38100" h="25400"/>
              <a:contourClr>
                <a:schemeClr val="bg2"/>
              </a:contourClr>
            </a:sp3d>
          </a:bodyPr>
          <a:lstStyle/>
          <a:p>
            <a:pPr algn="ctr"/>
            <a:endParaRPr lang="en-US" b="1" cap="none" spc="0" dirty="0">
              <a:ln w="50800"/>
              <a:solidFill>
                <a:schemeClr val="bg1">
                  <a:shade val="50000"/>
                </a:schemeClr>
              </a:solidFill>
              <a:effectLst/>
            </a:endParaRPr>
          </a:p>
        </p:txBody>
      </p:sp>
      <p:sp>
        <p:nvSpPr>
          <p:cNvPr id="4" name="Date Placeholder 3"/>
          <p:cNvSpPr>
            <a:spLocks noGrp="1"/>
          </p:cNvSpPr>
          <p:nvPr>
            <p:ph type="dt" sz="half" idx="10"/>
          </p:nvPr>
        </p:nvSpPr>
        <p:spPr/>
        <p:txBody>
          <a:bodyPr/>
          <a:lstStyle/>
          <a:p>
            <a:fld id="{02128587-0E63-5A48-9AA1-E3B83F487238}" type="datetimeFigureOut">
              <a:rPr lang="en-US" smtClean="0"/>
              <a:t>6/15/2015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DC0CC9-C7A5-5043-98D5-C44FC1C49558}" type="slidenum">
              <a:rPr lang="en-US" smtClean="0"/>
              <a:t>‹#›</a:t>
            </a:fld>
            <a:endParaRPr lang="en-US"/>
          </a:p>
        </p:txBody>
      </p:sp>
      <p:sp>
        <p:nvSpPr>
          <p:cNvPr id="3" name="Subtitle 2"/>
          <p:cNvSpPr>
            <a:spLocks noGrp="1"/>
          </p:cNvSpPr>
          <p:nvPr>
            <p:ph type="subTitle" idx="1"/>
          </p:nvPr>
        </p:nvSpPr>
        <p:spPr>
          <a:xfrm>
            <a:off x="1117599" y="1052686"/>
            <a:ext cx="7777163" cy="576089"/>
          </a:xfrm>
          <a:ln>
            <a:noFill/>
          </a:ln>
        </p:spPr>
        <p:txBody>
          <a:bodyPr>
            <a:normAutofit/>
          </a:bodyPr>
          <a:lstStyle>
            <a:lvl1pPr marL="0" indent="0" algn="l">
              <a:buNone/>
              <a:defRPr sz="2800" b="1"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err="1" smtClean="0"/>
              <a:t>Click</a:t>
            </a:r>
            <a:r>
              <a:rPr lang="ru-RU" dirty="0" smtClean="0"/>
              <a:t> </a:t>
            </a:r>
            <a:r>
              <a:rPr lang="ru-RU" dirty="0" err="1" smtClean="0"/>
              <a:t>to</a:t>
            </a:r>
            <a:r>
              <a:rPr lang="ru-RU" dirty="0" smtClean="0"/>
              <a:t> </a:t>
            </a:r>
            <a:r>
              <a:rPr lang="ru-RU" dirty="0" err="1" smtClean="0"/>
              <a:t>edit</a:t>
            </a:r>
            <a:r>
              <a:rPr lang="ru-RU" dirty="0" smtClean="0"/>
              <a:t> </a:t>
            </a:r>
            <a:r>
              <a:rPr lang="ru-RU" dirty="0" err="1" smtClean="0"/>
              <a:t>Master</a:t>
            </a:r>
            <a:r>
              <a:rPr lang="ru-RU" dirty="0" smtClean="0"/>
              <a:t> </a:t>
            </a:r>
            <a:r>
              <a:rPr lang="ru-RU" dirty="0" err="1" smtClean="0"/>
              <a:t>subtitle</a:t>
            </a:r>
            <a:r>
              <a:rPr lang="ru-RU" dirty="0" smtClean="0"/>
              <a:t> </a:t>
            </a:r>
            <a:r>
              <a:rPr lang="ru-RU" dirty="0" err="1" smtClean="0"/>
              <a:t>style</a:t>
            </a:r>
            <a:endParaRPr lang="en-US" dirty="0"/>
          </a:p>
        </p:txBody>
      </p:sp>
    </p:spTree>
    <p:extLst>
      <p:ext uri="{BB962C8B-B14F-4D97-AF65-F5344CB8AC3E}">
        <p14:creationId xmlns:p14="http://schemas.microsoft.com/office/powerpoint/2010/main" val="130159984"/>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067586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973359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62494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671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825625"/>
            <a:ext cx="386715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96E38BC-99A8-724C-92FF-7560B027DEAE}" type="datetimeFigureOut">
              <a:rPr lang="ru-RU" smtClean="0"/>
              <a:t>15.06.2015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517924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30238" y="2505075"/>
            <a:ext cx="38687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7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96E38BC-99A8-724C-92FF-7560B027DEAE}" type="datetimeFigureOut">
              <a:rPr lang="ru-RU" smtClean="0"/>
              <a:t>15.06.2015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796641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96E38BC-99A8-724C-92FF-7560B027DEAE}" type="datetimeFigureOut">
              <a:rPr lang="ru-RU" smtClean="0"/>
              <a:t>15.06.2015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38766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68135E-A264-4843-B57F-376006573460}" type="slidenum">
              <a:rPr lang="ru-RU"/>
              <a:pPr/>
              <a:t>‹#›</a:t>
            </a:fld>
            <a:endParaRPr lang="ru-RU"/>
          </a:p>
        </p:txBody>
      </p:sp>
    </p:spTree>
    <p:extLst>
      <p:ext uri="{BB962C8B-B14F-4D97-AF65-F5344CB8AC3E}">
        <p14:creationId xmlns:p14="http://schemas.microsoft.com/office/powerpoint/2010/main" val="1749109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96E38BC-99A8-724C-92FF-7560B027DEAE}" type="datetimeFigureOut">
              <a:rPr lang="ru-RU" smtClean="0"/>
              <a:t>15.06.2015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88423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96E38BC-99A8-724C-92FF-7560B027DEAE}" type="datetimeFigureOut">
              <a:rPr lang="ru-RU" smtClean="0"/>
              <a:t>15.06.2015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607396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96E38BC-99A8-724C-92FF-7560B027DEAE}" type="datetimeFigureOut">
              <a:rPr lang="ru-RU" smtClean="0"/>
              <a:t>15.06.2015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955839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844756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7626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42556-CFD3-8442-BC11-4A2F85592608}" type="slidenum">
              <a:rPr lang="ru-RU" smtClean="0"/>
              <a:t>‹#›</a:t>
            </a:fld>
            <a:endParaRPr lang="ru-RU"/>
          </a:p>
        </p:txBody>
      </p:sp>
    </p:spTree>
    <p:extLst>
      <p:ext uri="{BB962C8B-B14F-4D97-AF65-F5344CB8AC3E}">
        <p14:creationId xmlns:p14="http://schemas.microsoft.com/office/powerpoint/2010/main" val="180184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51EEBE5-50FB-4B08-94BB-0C21DEC9999A}" type="slidenum">
              <a:rPr lang="ru-RU"/>
              <a:pPr/>
              <a:t>‹#›</a:t>
            </a:fld>
            <a:endParaRPr lang="ru-RU"/>
          </a:p>
        </p:txBody>
      </p:sp>
    </p:spTree>
    <p:extLst>
      <p:ext uri="{BB962C8B-B14F-4D97-AF65-F5344CB8AC3E}">
        <p14:creationId xmlns:p14="http://schemas.microsoft.com/office/powerpoint/2010/main" val="284000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96FEA02-B1D5-4FC6-B7C9-F104D0EC4192}" type="slidenum">
              <a:rPr lang="ru-RU"/>
              <a:pPr/>
              <a:t>‹#›</a:t>
            </a:fld>
            <a:endParaRPr lang="ru-RU"/>
          </a:p>
        </p:txBody>
      </p:sp>
    </p:spTree>
    <p:extLst>
      <p:ext uri="{BB962C8B-B14F-4D97-AF65-F5344CB8AC3E}">
        <p14:creationId xmlns:p14="http://schemas.microsoft.com/office/powerpoint/2010/main" val="411864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1AC027B-F9DC-4C5F-B037-77A21B97EB7E}" type="slidenum">
              <a:rPr lang="ru-RU"/>
              <a:pPr/>
              <a:t>‹#›</a:t>
            </a:fld>
            <a:endParaRPr lang="ru-RU"/>
          </a:p>
        </p:txBody>
      </p:sp>
    </p:spTree>
    <p:extLst>
      <p:ext uri="{BB962C8B-B14F-4D97-AF65-F5344CB8AC3E}">
        <p14:creationId xmlns:p14="http://schemas.microsoft.com/office/powerpoint/2010/main" val="106448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5BDA140F-6C05-4E18-8900-3DCC3D0983E6}" type="slidenum">
              <a:rPr lang="ru-RU"/>
              <a:pPr/>
              <a:t>‹#›</a:t>
            </a:fld>
            <a:endParaRPr lang="ru-RU"/>
          </a:p>
        </p:txBody>
      </p:sp>
    </p:spTree>
    <p:extLst>
      <p:ext uri="{BB962C8B-B14F-4D97-AF65-F5344CB8AC3E}">
        <p14:creationId xmlns:p14="http://schemas.microsoft.com/office/powerpoint/2010/main" val="3602091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CFC47C5-87AA-402F-979B-77424C82B0F5}" type="slidenum">
              <a:rPr lang="ru-RU"/>
              <a:pPr/>
              <a:t>‹#›</a:t>
            </a:fld>
            <a:endParaRPr lang="ru-RU"/>
          </a:p>
        </p:txBody>
      </p:sp>
    </p:spTree>
    <p:extLst>
      <p:ext uri="{BB962C8B-B14F-4D97-AF65-F5344CB8AC3E}">
        <p14:creationId xmlns:p14="http://schemas.microsoft.com/office/powerpoint/2010/main" val="76812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2B41208A-8D2B-4181-9B0F-37E09459DB81}" type="slidenum">
              <a:rPr lang="ru-RU"/>
              <a:pPr/>
              <a:t>‹#›</a:t>
            </a:fld>
            <a:endParaRPr lang="ru-RU"/>
          </a:p>
        </p:txBody>
      </p:sp>
    </p:spTree>
    <p:extLst>
      <p:ext uri="{BB962C8B-B14F-4D97-AF65-F5344CB8AC3E}">
        <p14:creationId xmlns:p14="http://schemas.microsoft.com/office/powerpoint/2010/main" val="1390506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DB14DB-C627-4333-AC1B-DE2DD9ACF6F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411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E38BC-99A8-724C-92FF-7560B027DEAE}" type="datetimeFigureOut">
              <a:rPr lang="ru-RU" smtClean="0"/>
              <a:t>15.06.2015</a:t>
            </a:fld>
            <a:endParaRPr lang="ru-RU"/>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42556-CFD3-8442-BC11-4A2F85592608}" type="slidenum">
              <a:rPr lang="ru-RU" smtClean="0"/>
              <a:t>‹#›</a:t>
            </a:fld>
            <a:endParaRPr lang="ru-RU"/>
          </a:p>
        </p:txBody>
      </p:sp>
    </p:spTree>
    <p:extLst>
      <p:ext uri="{BB962C8B-B14F-4D97-AF65-F5344CB8AC3E}">
        <p14:creationId xmlns:p14="http://schemas.microsoft.com/office/powerpoint/2010/main" val="1770469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4.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7" name="Rectangle 9"/>
          <p:cNvSpPr>
            <a:spLocks noChangeArrowheads="1"/>
          </p:cNvSpPr>
          <p:nvPr/>
        </p:nvSpPr>
        <p:spPr bwMode="auto">
          <a:xfrm>
            <a:off x="548821" y="1295626"/>
            <a:ext cx="4032251" cy="2664643"/>
          </a:xfrm>
          <a:prstGeom prst="rect">
            <a:avLst/>
          </a:prstGeom>
          <a:solidFill>
            <a:srgbClr val="C00000">
              <a:alpha val="58000"/>
            </a:srgbClr>
          </a:solidFill>
          <a:ln w="9525" algn="ctr">
            <a:noFill/>
            <a:miter lim="800000"/>
            <a:headEnd/>
            <a:tailEnd/>
          </a:ln>
          <a:effectLst>
            <a:outerShdw blurRad="50800" dist="38100" dir="2700000" algn="tl" rotWithShape="0">
              <a:prstClr val="black">
                <a:alpha val="40000"/>
              </a:prstClr>
            </a:outerShdw>
          </a:effectLst>
          <a:extLst/>
        </p:spPr>
        <p:txBody>
          <a:bodyPr wrap="none" anchor="ctr">
            <a:scene3d>
              <a:camera prst="orthographicFront"/>
              <a:lightRig rig="soft" dir="t">
                <a:rot lat="0" lon="0" rev="10800000"/>
              </a:lightRig>
            </a:scene3d>
            <a:sp3d>
              <a:bevelT w="27940" h="12700"/>
              <a:contourClr>
                <a:srgbClr val="DDDDDD"/>
              </a:contourClr>
            </a:sp3d>
          </a:bodyPr>
          <a:lstStyle/>
          <a:p>
            <a:r>
              <a:rPr lang="en-US" sz="3000" b="1" spc="150" dirty="0" smtClean="0">
                <a:ln w="11430"/>
                <a:solidFill>
                  <a:srgbClr val="F8F8F8"/>
                </a:solidFill>
                <a:effectLst>
                  <a:outerShdw blurRad="25400" algn="tl" rotWithShape="0">
                    <a:srgbClr val="000000">
                      <a:alpha val="43000"/>
                    </a:srgbClr>
                  </a:outerShdw>
                </a:effectLst>
              </a:rPr>
              <a:t>Общая </a:t>
            </a:r>
            <a:r>
              <a:rPr lang="en-US" sz="3000" b="1" spc="150" dirty="0">
                <a:ln w="11430"/>
                <a:solidFill>
                  <a:srgbClr val="F8F8F8"/>
                </a:solidFill>
                <a:effectLst>
                  <a:outerShdw blurRad="25400" algn="tl" rotWithShape="0">
                    <a:srgbClr val="000000">
                      <a:alpha val="43000"/>
                    </a:srgbClr>
                  </a:outerShdw>
                </a:effectLst>
              </a:rPr>
              <a:t>анестезия </a:t>
            </a:r>
            <a:r>
              <a:rPr lang="ru-RU" sz="3000" b="1" spc="150" dirty="0" smtClean="0">
                <a:ln w="11430"/>
                <a:solidFill>
                  <a:srgbClr val="F8F8F8"/>
                </a:solidFill>
                <a:effectLst>
                  <a:outerShdw blurRad="25400" algn="tl" rotWithShape="0">
                    <a:srgbClr val="000000">
                      <a:alpha val="43000"/>
                    </a:srgbClr>
                  </a:outerShdw>
                </a:effectLst>
              </a:rPr>
              <a:t/>
            </a:r>
            <a:br>
              <a:rPr lang="ru-RU" sz="3000" b="1" spc="150" dirty="0" smtClean="0">
                <a:ln w="11430"/>
                <a:solidFill>
                  <a:srgbClr val="F8F8F8"/>
                </a:solidFill>
                <a:effectLst>
                  <a:outerShdw blurRad="25400" algn="tl" rotWithShape="0">
                    <a:srgbClr val="000000">
                      <a:alpha val="43000"/>
                    </a:srgbClr>
                  </a:outerShdw>
                </a:effectLst>
              </a:rPr>
            </a:br>
            <a:r>
              <a:rPr lang="ru-RU" sz="3000" b="1" spc="150" dirty="0" smtClean="0">
                <a:ln w="11430"/>
                <a:solidFill>
                  <a:srgbClr val="F8F8F8"/>
                </a:solidFill>
                <a:effectLst>
                  <a:outerShdw blurRad="25400" algn="tl" rotWithShape="0">
                    <a:srgbClr val="000000">
                      <a:alpha val="43000"/>
                    </a:srgbClr>
                  </a:outerShdw>
                </a:effectLst>
              </a:rPr>
              <a:t>операции </a:t>
            </a:r>
            <a:br>
              <a:rPr lang="ru-RU" sz="3000" b="1" spc="150" dirty="0" smtClean="0">
                <a:ln w="11430"/>
                <a:solidFill>
                  <a:srgbClr val="F8F8F8"/>
                </a:solidFill>
                <a:effectLst>
                  <a:outerShdw blurRad="25400" algn="tl" rotWithShape="0">
                    <a:srgbClr val="000000">
                      <a:alpha val="43000"/>
                    </a:srgbClr>
                  </a:outerShdw>
                </a:effectLst>
              </a:rPr>
            </a:br>
            <a:r>
              <a:rPr lang="en-US" sz="3000" b="1" spc="150" dirty="0" err="1" smtClean="0">
                <a:ln w="11430"/>
                <a:solidFill>
                  <a:srgbClr val="F8F8F8"/>
                </a:solidFill>
                <a:effectLst>
                  <a:outerShdw blurRad="25400" algn="tl" rotWithShape="0">
                    <a:srgbClr val="000000">
                      <a:alpha val="43000"/>
                    </a:srgbClr>
                  </a:outerShdw>
                </a:effectLst>
              </a:rPr>
              <a:t>кесарев</a:t>
            </a:r>
            <a:r>
              <a:rPr lang="ru-RU" sz="3000" b="1" spc="150" dirty="0" smtClean="0">
                <a:ln w="11430"/>
                <a:solidFill>
                  <a:srgbClr val="F8F8F8"/>
                </a:solidFill>
                <a:effectLst>
                  <a:outerShdw blurRad="25400" algn="tl" rotWithShape="0">
                    <a:srgbClr val="000000">
                      <a:alpha val="43000"/>
                    </a:srgbClr>
                  </a:outerShdw>
                </a:effectLst>
              </a:rPr>
              <a:t>о</a:t>
            </a:r>
            <a:r>
              <a:rPr lang="en-US" sz="3000" b="1" spc="150" dirty="0" smtClean="0">
                <a:ln w="11430"/>
                <a:solidFill>
                  <a:srgbClr val="F8F8F8"/>
                </a:solidFill>
                <a:effectLst>
                  <a:outerShdw blurRad="25400" algn="tl" rotWithShape="0">
                    <a:srgbClr val="000000">
                      <a:alpha val="43000"/>
                    </a:srgbClr>
                  </a:outerShdw>
                </a:effectLst>
              </a:rPr>
              <a:t> </a:t>
            </a:r>
            <a:r>
              <a:rPr lang="en-US" sz="3000" b="1" spc="150" dirty="0">
                <a:ln w="11430"/>
                <a:solidFill>
                  <a:srgbClr val="F8F8F8"/>
                </a:solidFill>
                <a:effectLst>
                  <a:outerShdw blurRad="25400" algn="tl" rotWithShape="0">
                    <a:srgbClr val="000000">
                      <a:alpha val="43000"/>
                    </a:srgbClr>
                  </a:outerShdw>
                </a:effectLst>
              </a:rPr>
              <a:t>сечения</a:t>
            </a:r>
            <a:r>
              <a:rPr lang="ru-RU" sz="3000" b="1" spc="150" dirty="0">
                <a:ln w="11430"/>
                <a:solidFill>
                  <a:srgbClr val="F8F8F8"/>
                </a:solidFill>
                <a:effectLst>
                  <a:outerShdw blurRad="25400" algn="tl" rotWithShape="0">
                    <a:srgbClr val="000000">
                      <a:alpha val="43000"/>
                    </a:srgbClr>
                  </a:outerShdw>
                </a:effectLst>
              </a:rPr>
              <a:t>: </a:t>
            </a:r>
            <a:r>
              <a:rPr lang="ru-RU" sz="3000" b="1" spc="150" dirty="0" smtClean="0">
                <a:ln w="11430"/>
                <a:solidFill>
                  <a:srgbClr val="F8F8F8"/>
                </a:solidFill>
                <a:effectLst>
                  <a:outerShdw blurRad="25400" algn="tl" rotWithShape="0">
                    <a:srgbClr val="000000">
                      <a:alpha val="43000"/>
                    </a:srgbClr>
                  </a:outerShdw>
                </a:effectLst>
              </a:rPr>
              <a:t/>
            </a:r>
            <a:br>
              <a:rPr lang="ru-RU" sz="3000" b="1" spc="150" dirty="0" smtClean="0">
                <a:ln w="11430"/>
                <a:solidFill>
                  <a:srgbClr val="F8F8F8"/>
                </a:solidFill>
                <a:effectLst>
                  <a:outerShdw blurRad="25400" algn="tl" rotWithShape="0">
                    <a:srgbClr val="000000">
                      <a:alpha val="43000"/>
                    </a:srgbClr>
                  </a:outerShdw>
                </a:effectLst>
              </a:rPr>
            </a:br>
            <a:r>
              <a:rPr lang="en-US" sz="3000" b="1" spc="150" dirty="0" smtClean="0">
                <a:ln w="11430"/>
                <a:solidFill>
                  <a:srgbClr val="F8F8F8"/>
                </a:solidFill>
                <a:effectLst>
                  <a:outerShdw blurRad="25400" algn="tl" rotWithShape="0">
                    <a:srgbClr val="000000">
                      <a:alpha val="43000"/>
                    </a:srgbClr>
                  </a:outerShdw>
                </a:effectLst>
              </a:rPr>
              <a:t>пора </a:t>
            </a:r>
            <a:r>
              <a:rPr lang="en-US" sz="3000" b="1" spc="150" dirty="0">
                <a:ln w="11430"/>
                <a:solidFill>
                  <a:srgbClr val="F8F8F8"/>
                </a:solidFill>
                <a:effectLst>
                  <a:outerShdw blurRad="25400" algn="tl" rotWithShape="0">
                    <a:srgbClr val="000000">
                      <a:alpha val="43000"/>
                    </a:srgbClr>
                  </a:outerShdw>
                </a:effectLst>
              </a:rPr>
              <a:t>адаптировать </a:t>
            </a:r>
            <a:r>
              <a:rPr lang="ru-RU" sz="3000" b="1" spc="150" dirty="0" smtClean="0">
                <a:ln w="11430"/>
                <a:solidFill>
                  <a:srgbClr val="F8F8F8"/>
                </a:solidFill>
                <a:effectLst>
                  <a:outerShdw blurRad="25400" algn="tl" rotWithShape="0">
                    <a:srgbClr val="000000">
                      <a:alpha val="43000"/>
                    </a:srgbClr>
                  </a:outerShdw>
                </a:effectLst>
              </a:rPr>
              <a:t/>
            </a:r>
            <a:br>
              <a:rPr lang="ru-RU" sz="3000" b="1" spc="150" dirty="0" smtClean="0">
                <a:ln w="11430"/>
                <a:solidFill>
                  <a:srgbClr val="F8F8F8"/>
                </a:solidFill>
                <a:effectLst>
                  <a:outerShdw blurRad="25400" algn="tl" rotWithShape="0">
                    <a:srgbClr val="000000">
                      <a:alpha val="43000"/>
                    </a:srgbClr>
                  </a:outerShdw>
                </a:effectLst>
              </a:rPr>
            </a:br>
            <a:r>
              <a:rPr lang="en-US" sz="3000" b="1" spc="150" dirty="0" smtClean="0">
                <a:ln w="11430"/>
                <a:solidFill>
                  <a:srgbClr val="F8F8F8"/>
                </a:solidFill>
                <a:effectLst>
                  <a:outerShdw blurRad="25400" algn="tl" rotWithShape="0">
                    <a:srgbClr val="000000">
                      <a:alpha val="43000"/>
                    </a:srgbClr>
                  </a:outerShdw>
                </a:effectLst>
              </a:rPr>
              <a:t>стандартный </a:t>
            </a:r>
            <a:r>
              <a:rPr lang="en-US" sz="3000" b="1" spc="150" dirty="0">
                <a:ln w="11430"/>
                <a:solidFill>
                  <a:srgbClr val="F8F8F8"/>
                </a:solidFill>
                <a:effectLst>
                  <a:outerShdw blurRad="25400" algn="tl" rotWithShape="0">
                    <a:srgbClr val="000000">
                      <a:alpha val="43000"/>
                    </a:srgbClr>
                  </a:outerShdw>
                </a:effectLst>
              </a:rPr>
              <a:t>подход</a:t>
            </a:r>
            <a:r>
              <a:rPr lang="ru-RU" sz="3000" b="1" spc="150" dirty="0">
                <a:ln w="11430"/>
                <a:solidFill>
                  <a:srgbClr val="F8F8F8"/>
                </a:solidFill>
                <a:effectLst>
                  <a:outerShdw blurRad="25400" algn="tl" rotWithShape="0">
                    <a:srgbClr val="000000">
                      <a:alpha val="43000"/>
                    </a:srgbClr>
                  </a:outerShdw>
                </a:effectLst>
              </a:rPr>
              <a:t> </a:t>
            </a:r>
          </a:p>
        </p:txBody>
      </p:sp>
      <p:sp>
        <p:nvSpPr>
          <p:cNvPr id="514051" name="Rectangle 3"/>
          <p:cNvSpPr>
            <a:spLocks noChangeArrowheads="1"/>
          </p:cNvSpPr>
          <p:nvPr/>
        </p:nvSpPr>
        <p:spPr bwMode="auto">
          <a:xfrm>
            <a:off x="152400" y="1447800"/>
            <a:ext cx="8382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hangingPunct="0"/>
            <a:endParaRPr lang="ru-RU" sz="1800" b="1">
              <a:solidFill>
                <a:srgbClr val="663300"/>
              </a:solidFill>
            </a:endParaRPr>
          </a:p>
        </p:txBody>
      </p:sp>
      <p:sp>
        <p:nvSpPr>
          <p:cNvPr id="514066" name="Rectangle 18"/>
          <p:cNvSpPr>
            <a:spLocks noChangeArrowheads="1"/>
          </p:cNvSpPr>
          <p:nvPr/>
        </p:nvSpPr>
        <p:spPr bwMode="auto">
          <a:xfrm>
            <a:off x="557892" y="6221867"/>
            <a:ext cx="4014108" cy="366712"/>
          </a:xfrm>
          <a:prstGeom prst="rect">
            <a:avLst/>
          </a:prstGeom>
          <a:solidFill>
            <a:srgbClr val="C00000"/>
          </a:solidFill>
          <a:ln>
            <a:noFill/>
          </a:ln>
          <a:effectLst>
            <a:outerShdw blurRad="50800" dist="38100" dir="2700000" algn="tl" rotWithShape="0">
              <a:prstClr val="black">
                <a:alpha val="40000"/>
              </a:prstClr>
            </a:outerShdw>
          </a:effectLst>
          <a:extLst/>
        </p:spPr>
        <p:txBody>
          <a:bodyPr wrap="square">
            <a:spAutoFit/>
          </a:bodyPr>
          <a:lstStyle/>
          <a:p>
            <a:r>
              <a:rPr lang="ru-RU" sz="1800" dirty="0" smtClean="0">
                <a:solidFill>
                  <a:schemeClr val="bg1"/>
                </a:solidFill>
              </a:rPr>
              <a:t> </a:t>
            </a:r>
            <a:r>
              <a:rPr lang="ru-RU" sz="1800" dirty="0" err="1" smtClean="0">
                <a:solidFill>
                  <a:schemeClr val="bg1"/>
                </a:solidFill>
              </a:rPr>
              <a:t>Шифман</a:t>
            </a:r>
            <a:r>
              <a:rPr lang="ru-RU" sz="1800" dirty="0" smtClean="0">
                <a:solidFill>
                  <a:schemeClr val="bg1"/>
                </a:solidFill>
              </a:rPr>
              <a:t> </a:t>
            </a:r>
            <a:r>
              <a:rPr lang="ru-RU" sz="1800" dirty="0">
                <a:solidFill>
                  <a:schemeClr val="bg1"/>
                </a:solidFill>
              </a:rPr>
              <a:t>Е. М. д. м. н. профессор </a:t>
            </a:r>
          </a:p>
        </p:txBody>
      </p:sp>
      <p:pic>
        <p:nvPicPr>
          <p:cNvPr id="2" name="Изображение 1" descr="Снимок экрана 2015-05-31 в 22.3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190" y="1268413"/>
            <a:ext cx="3795603" cy="5329238"/>
          </a:xfrm>
          <a:prstGeom prst="rect">
            <a:avLst/>
          </a:prstGeom>
        </p:spPr>
      </p:pic>
      <p:sp>
        <p:nvSpPr>
          <p:cNvPr id="8" name="Rectangle 5"/>
          <p:cNvSpPr>
            <a:spLocks noChangeArrowheads="1"/>
          </p:cNvSpPr>
          <p:nvPr/>
        </p:nvSpPr>
        <p:spPr bwMode="auto">
          <a:xfrm flipH="1" flipV="1">
            <a:off x="4572000" y="1268412"/>
            <a:ext cx="72008" cy="5329237"/>
          </a:xfrm>
          <a:prstGeom prst="rect">
            <a:avLst/>
          </a:prstGeom>
          <a:gradFill rotWithShape="1">
            <a:gsLst>
              <a:gs pos="0">
                <a:srgbClr val="800000">
                  <a:alpha val="50000"/>
                </a:srgbClr>
              </a:gs>
              <a:gs pos="100000">
                <a:srgbClr val="941100"/>
              </a:gs>
            </a:gsLst>
            <a:lin ang="5400000" scaled="1"/>
          </a:gradFill>
          <a:ln>
            <a:noFill/>
          </a:ln>
          <a:effectLst>
            <a:outerShdw blurRad="50800" dist="38100" dir="2700000" algn="tl" rotWithShape="0">
              <a:srgbClr val="000000">
                <a:alpha val="43000"/>
              </a:srgbClr>
            </a:outerShdw>
          </a:effectLst>
          <a:extLst/>
        </p:spPr>
        <p:txBody>
          <a:bodyPr wrap="none" anchor="ctr"/>
          <a:lstStyle/>
          <a:p>
            <a:endParaRPr lang="ru-RU"/>
          </a:p>
        </p:txBody>
      </p:sp>
      <p:sp>
        <p:nvSpPr>
          <p:cNvPr id="9" name="Rectangle 5"/>
          <p:cNvSpPr>
            <a:spLocks noChangeArrowheads="1"/>
          </p:cNvSpPr>
          <p:nvPr/>
        </p:nvSpPr>
        <p:spPr bwMode="auto">
          <a:xfrm flipH="1" flipV="1">
            <a:off x="8820472" y="1268412"/>
            <a:ext cx="72008" cy="5329237"/>
          </a:xfrm>
          <a:prstGeom prst="rect">
            <a:avLst/>
          </a:prstGeom>
          <a:gradFill rotWithShape="1">
            <a:gsLst>
              <a:gs pos="0">
                <a:srgbClr val="800000">
                  <a:alpha val="50000"/>
                </a:srgbClr>
              </a:gs>
              <a:gs pos="100000">
                <a:srgbClr val="941100"/>
              </a:gs>
            </a:gsLst>
            <a:lin ang="5400000" scaled="1"/>
          </a:gradFill>
          <a:ln>
            <a:noFill/>
          </a:ln>
          <a:effectLst>
            <a:outerShdw blurRad="50800" dist="38100" dir="2700000" algn="tl" rotWithShape="0">
              <a:srgbClr val="000000">
                <a:alpha val="43000"/>
              </a:srgbClr>
            </a:outerShdw>
          </a:effectLst>
          <a:extLst/>
        </p:spPr>
        <p:txBody>
          <a:bodyPr wrap="none" anchor="ctr"/>
          <a:lstStyle/>
          <a:p>
            <a:endParaRPr lang="ru-RU"/>
          </a:p>
        </p:txBody>
      </p:sp>
    </p:spTree>
    <p:extLst>
      <p:ext uri="{BB962C8B-B14F-4D97-AF65-F5344CB8AC3E}">
        <p14:creationId xmlns:p14="http://schemas.microsoft.com/office/powerpoint/2010/main" val="393362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331450" y="2028560"/>
            <a:ext cx="6824663" cy="2767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1"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6" name="Rectangle 10"/>
          <p:cNvSpPr>
            <a:spLocks noChangeArrowheads="1"/>
          </p:cNvSpPr>
          <p:nvPr/>
        </p:nvSpPr>
        <p:spPr bwMode="auto">
          <a:xfrm>
            <a:off x="22523" y="6754813"/>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026" name="Picture 2" descr="C:\Users\USER\Desktop\1379913_752730711410543_291041109_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4" y="25573"/>
            <a:ext cx="6850832" cy="672923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86183" y="1674674"/>
            <a:ext cx="2990073" cy="1754326"/>
          </a:xfrm>
          <a:prstGeom prst="rect">
            <a:avLst/>
          </a:prstGeom>
        </p:spPr>
        <p:txBody>
          <a:bodyPr wrap="square">
            <a:spAutoFit/>
          </a:bodyPr>
          <a:lstStyle/>
          <a:p>
            <a:pPr>
              <a:spcBef>
                <a:spcPct val="20000"/>
              </a:spcBef>
              <a:spcAft>
                <a:spcPct val="20000"/>
              </a:spcAft>
              <a:buFont typeface="Wingdings" pitchFamily="2" charset="2"/>
              <a:buNone/>
            </a:pPr>
            <a:r>
              <a:rPr lang="ru-RU" altLang="zh-CN" sz="2000" b="1" dirty="0" smtClean="0">
                <a:solidFill>
                  <a:srgbClr val="996633"/>
                </a:solidFill>
              </a:rPr>
              <a:t>Доктор, пожалуйста </a:t>
            </a:r>
            <a:br>
              <a:rPr lang="ru-RU" altLang="zh-CN" sz="2000" b="1" dirty="0" smtClean="0">
                <a:solidFill>
                  <a:srgbClr val="996633"/>
                </a:solidFill>
              </a:rPr>
            </a:br>
            <a:r>
              <a:rPr lang="ru-RU" altLang="zh-CN" sz="2000" b="1" dirty="0" smtClean="0">
                <a:solidFill>
                  <a:srgbClr val="996633"/>
                </a:solidFill>
              </a:rPr>
              <a:t>скажите </a:t>
            </a:r>
            <a:r>
              <a:rPr lang="ru-RU" altLang="zh-CN" sz="2000" b="1" dirty="0">
                <a:solidFill>
                  <a:srgbClr val="996633"/>
                </a:solidFill>
              </a:rPr>
              <a:t>мне </a:t>
            </a:r>
            <a:r>
              <a:rPr lang="ru-RU" altLang="zh-CN" sz="2000" b="1" dirty="0" smtClean="0">
                <a:solidFill>
                  <a:srgbClr val="996633"/>
                </a:solidFill>
              </a:rPr>
              <a:t/>
            </a:r>
            <a:br>
              <a:rPr lang="ru-RU" altLang="zh-CN" sz="2000" b="1" dirty="0" smtClean="0">
                <a:solidFill>
                  <a:srgbClr val="996633"/>
                </a:solidFill>
              </a:rPr>
            </a:br>
            <a:r>
              <a:rPr lang="ru-RU" altLang="zh-CN" sz="2000" b="1" dirty="0" smtClean="0">
                <a:solidFill>
                  <a:srgbClr val="996633"/>
                </a:solidFill>
              </a:rPr>
              <a:t>мальчик или девочка?</a:t>
            </a:r>
            <a:endParaRPr lang="ru-RU" altLang="zh-CN" sz="2000" b="1" dirty="0">
              <a:solidFill>
                <a:srgbClr val="996633"/>
              </a:solidFill>
            </a:endParaRPr>
          </a:p>
          <a:p>
            <a:pPr>
              <a:spcBef>
                <a:spcPct val="20000"/>
              </a:spcBef>
              <a:spcAft>
                <a:spcPct val="20000"/>
              </a:spcAft>
              <a:buFont typeface="Wingdings" pitchFamily="2" charset="2"/>
              <a:buNone/>
            </a:pPr>
            <a:r>
              <a:rPr lang="ru-RU" altLang="zh-CN" sz="2000" b="1" dirty="0" smtClean="0">
                <a:solidFill>
                  <a:srgbClr val="996633"/>
                </a:solidFill>
              </a:rPr>
              <a:t>   Я хочу </a:t>
            </a:r>
            <a:r>
              <a:rPr lang="ru-RU" altLang="zh-CN" sz="2000" b="1" dirty="0">
                <a:solidFill>
                  <a:srgbClr val="996633"/>
                </a:solidFill>
              </a:rPr>
              <a:t>обновить </a:t>
            </a:r>
            <a:r>
              <a:rPr lang="ru-RU" altLang="zh-CN" sz="2000" b="1" dirty="0" smtClean="0">
                <a:solidFill>
                  <a:srgbClr val="996633"/>
                </a:solidFill>
              </a:rPr>
              <a:t/>
            </a:r>
            <a:br>
              <a:rPr lang="ru-RU" altLang="zh-CN" sz="2000" b="1" dirty="0" smtClean="0">
                <a:solidFill>
                  <a:srgbClr val="996633"/>
                </a:solidFill>
              </a:rPr>
            </a:br>
            <a:r>
              <a:rPr lang="ru-RU" altLang="zh-CN" sz="2000" b="1" dirty="0" smtClean="0">
                <a:solidFill>
                  <a:srgbClr val="996633"/>
                </a:solidFill>
              </a:rPr>
              <a:t>   статус </a:t>
            </a:r>
            <a:r>
              <a:rPr lang="ru-RU" altLang="zh-CN" sz="2000" b="1" dirty="0">
                <a:solidFill>
                  <a:srgbClr val="996633"/>
                </a:solidFill>
              </a:rPr>
              <a:t>в </a:t>
            </a:r>
            <a:r>
              <a:rPr lang="en-US" altLang="zh-CN" sz="2000" b="1" dirty="0" smtClean="0">
                <a:solidFill>
                  <a:srgbClr val="996633"/>
                </a:solidFill>
              </a:rPr>
              <a:t>Facebook</a:t>
            </a:r>
            <a:endParaRPr lang="ru-RU" altLang="zh-CN" sz="2000" b="1" dirty="0">
              <a:solidFill>
                <a:srgbClr val="996633"/>
              </a:solidFill>
            </a:endParaRPr>
          </a:p>
        </p:txBody>
      </p:sp>
    </p:spTree>
    <p:extLst>
      <p:ext uri="{BB962C8B-B14F-4D97-AF65-F5344CB8AC3E}">
        <p14:creationId xmlns:p14="http://schemas.microsoft.com/office/powerpoint/2010/main" val="46760572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a:solidFill>
                <a:srgbClr val="663300"/>
              </a:solidFill>
            </a:endParaRPr>
          </a:p>
        </p:txBody>
      </p:sp>
      <p:sp>
        <p:nvSpPr>
          <p:cNvPr id="14339" name="Rectangle 3"/>
          <p:cNvSpPr>
            <a:spLocks noChangeArrowheads="1"/>
          </p:cNvSpPr>
          <p:nvPr/>
        </p:nvSpPr>
        <p:spPr bwMode="auto">
          <a:xfrm>
            <a:off x="533400" y="404813"/>
            <a:ext cx="822483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nSpc>
                <a:spcPct val="85000"/>
              </a:lnSpc>
            </a:pPr>
            <a:r>
              <a:rPr lang="ru-RU" altLang="ru-RU" sz="2800" b="1" dirty="0">
                <a:solidFill>
                  <a:schemeClr val="bg1"/>
                </a:solidFill>
                <a:cs typeface="Times New Roman" pitchFamily="18" charset="0"/>
              </a:rPr>
              <a:t>Какова степень риска материнской смертности </a:t>
            </a:r>
            <a:br>
              <a:rPr lang="ru-RU" altLang="ru-RU" sz="2800" b="1" dirty="0">
                <a:solidFill>
                  <a:schemeClr val="bg1"/>
                </a:solidFill>
                <a:cs typeface="Times New Roman" pitchFamily="18" charset="0"/>
              </a:rPr>
            </a:br>
            <a:r>
              <a:rPr lang="ru-RU" altLang="ru-RU" sz="2800" b="1" dirty="0">
                <a:solidFill>
                  <a:schemeClr val="bg1"/>
                </a:solidFill>
                <a:cs typeface="Times New Roman" pitchFamily="18" charset="0"/>
              </a:rPr>
              <a:t>или нанесения серьезного вреда здоровью </a:t>
            </a:r>
            <a:br>
              <a:rPr lang="ru-RU" altLang="ru-RU" sz="2800" b="1" dirty="0">
                <a:solidFill>
                  <a:schemeClr val="bg1"/>
                </a:solidFill>
                <a:cs typeface="Times New Roman" pitchFamily="18" charset="0"/>
              </a:rPr>
            </a:br>
            <a:r>
              <a:rPr lang="ru-RU" altLang="ru-RU" sz="2800" b="1" dirty="0">
                <a:solidFill>
                  <a:schemeClr val="bg1"/>
                </a:solidFill>
                <a:cs typeface="Times New Roman" pitchFamily="18" charset="0"/>
              </a:rPr>
              <a:t>для условно здоровой первородящей женщины </a:t>
            </a:r>
            <a:br>
              <a:rPr lang="ru-RU" altLang="ru-RU" sz="2800" b="1" dirty="0">
                <a:solidFill>
                  <a:schemeClr val="bg1"/>
                </a:solidFill>
                <a:cs typeface="Times New Roman" pitchFamily="18" charset="0"/>
              </a:rPr>
            </a:br>
            <a:r>
              <a:rPr lang="ru-RU" altLang="ru-RU" sz="2800" b="1" dirty="0">
                <a:solidFill>
                  <a:schemeClr val="bg1"/>
                </a:solidFill>
                <a:cs typeface="Times New Roman" pitchFamily="18" charset="0"/>
              </a:rPr>
              <a:t>при выполнении обоснованно назначенной  анестезии при плановом кесаревом сечении?</a:t>
            </a:r>
          </a:p>
        </p:txBody>
      </p:sp>
      <p:pic>
        <p:nvPicPr>
          <p:cNvPr id="14340" name="Picture 4" descr="Mat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2936875"/>
            <a:ext cx="386397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079052"/>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a:solidFill>
                <a:srgbClr val="663300"/>
              </a:solidFill>
            </a:endParaRPr>
          </a:p>
        </p:txBody>
      </p:sp>
      <p:sp>
        <p:nvSpPr>
          <p:cNvPr id="15363" name="Rectangle 4"/>
          <p:cNvSpPr>
            <a:spLocks noChangeArrowheads="1"/>
          </p:cNvSpPr>
          <p:nvPr/>
        </p:nvSpPr>
        <p:spPr bwMode="auto">
          <a:xfrm>
            <a:off x="533400" y="404813"/>
            <a:ext cx="8440738"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ru-RU" b="1" dirty="0"/>
              <a:t>Основываясь на доступных современных исследованиях, она </a:t>
            </a:r>
            <a:r>
              <a:rPr lang="ru-RU" altLang="ru-RU" b="1" dirty="0">
                <a:solidFill>
                  <a:schemeClr val="bg1"/>
                </a:solidFill>
              </a:rPr>
              <a:t>практически равна нулю </a:t>
            </a:r>
            <a:r>
              <a:rPr lang="ru-RU" altLang="ru-RU" b="1" dirty="0"/>
              <a:t/>
            </a:r>
            <a:br>
              <a:rPr lang="ru-RU" altLang="ru-RU" b="1" dirty="0"/>
            </a:br>
            <a:r>
              <a:rPr lang="ru-RU" altLang="ru-RU" sz="800" b="1" dirty="0"/>
              <a:t/>
            </a:r>
            <a:br>
              <a:rPr lang="ru-RU" altLang="ru-RU" sz="800" b="1" dirty="0"/>
            </a:br>
            <a:r>
              <a:rPr lang="ru-RU" altLang="ru-RU" b="1" dirty="0">
                <a:solidFill>
                  <a:schemeClr val="bg1"/>
                </a:solidFill>
              </a:rPr>
              <a:t>Материнская смертность слишком редка </a:t>
            </a:r>
            <a:br>
              <a:rPr lang="ru-RU" altLang="ru-RU" b="1" dirty="0">
                <a:solidFill>
                  <a:schemeClr val="bg1"/>
                </a:solidFill>
              </a:rPr>
            </a:br>
            <a:r>
              <a:rPr lang="ru-RU" altLang="ru-RU" b="1" dirty="0">
                <a:solidFill>
                  <a:schemeClr val="bg1"/>
                </a:solidFill>
              </a:rPr>
              <a:t>для формирования группы сравнения </a:t>
            </a:r>
          </a:p>
        </p:txBody>
      </p:sp>
      <p:pic>
        <p:nvPicPr>
          <p:cNvPr id="15364" name="Picture 5" descr="статисти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420938"/>
            <a:ext cx="4895850" cy="29178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5365" name="Rectangle 4"/>
          <p:cNvSpPr>
            <a:spLocks noChangeArrowheads="1"/>
          </p:cNvSpPr>
          <p:nvPr/>
        </p:nvSpPr>
        <p:spPr bwMode="auto">
          <a:xfrm>
            <a:off x="0" y="5734050"/>
            <a:ext cx="8316913" cy="1114425"/>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Hibbard BM, Anderson MM, Drife JO, et al: Report on Confidential Enquiries </a:t>
            </a:r>
            <a:r>
              <a:rPr lang="ru-RU" altLang="ru-RU" sz="1400" b="1">
                <a:solidFill>
                  <a:schemeClr val="bg1"/>
                </a:solidFill>
              </a:rPr>
              <a:t/>
            </a:r>
            <a:br>
              <a:rPr lang="ru-RU" altLang="ru-RU" sz="1400" b="1">
                <a:solidFill>
                  <a:schemeClr val="bg1"/>
                </a:solidFill>
              </a:rPr>
            </a:br>
            <a:r>
              <a:rPr lang="en-US" altLang="ru-RU" sz="1400" b="1">
                <a:solidFill>
                  <a:schemeClr val="bg1"/>
                </a:solidFill>
              </a:rPr>
              <a:t>into Maternal Deaths in the United Kingdom 1991–1993. </a:t>
            </a:r>
            <a:r>
              <a:rPr lang="ru-RU" altLang="ru-RU" sz="1400" b="1">
                <a:solidFill>
                  <a:schemeClr val="bg1"/>
                </a:solidFill>
              </a:rPr>
              <a:t/>
            </a:r>
            <a:br>
              <a:rPr lang="ru-RU" altLang="ru-RU" sz="1400" b="1">
                <a:solidFill>
                  <a:schemeClr val="bg1"/>
                </a:solidFill>
              </a:rPr>
            </a:br>
            <a:r>
              <a:rPr lang="en-US" altLang="ru-RU" sz="1400" b="1">
                <a:solidFill>
                  <a:schemeClr val="bg1"/>
                </a:solidFill>
              </a:rPr>
              <a:t>London, Her Majesties Stationery Office, 1996; Lewis G, Drife JO: Why Mothers Die: </a:t>
            </a:r>
            <a:r>
              <a:rPr lang="ru-RU" altLang="ru-RU" sz="1400" b="1">
                <a:solidFill>
                  <a:schemeClr val="bg1"/>
                </a:solidFill>
              </a:rPr>
              <a:t/>
            </a:r>
            <a:br>
              <a:rPr lang="ru-RU" altLang="ru-RU" sz="1400" b="1">
                <a:solidFill>
                  <a:schemeClr val="bg1"/>
                </a:solidFill>
              </a:rPr>
            </a:br>
            <a:r>
              <a:rPr lang="en-US" altLang="ru-RU" sz="1400" b="1">
                <a:solidFill>
                  <a:schemeClr val="bg1"/>
                </a:solidFill>
              </a:rPr>
              <a:t>Report on Confidential Enquiries into Maternal Deaths in the United Kingdom 1994–1996. </a:t>
            </a:r>
            <a:r>
              <a:rPr lang="ru-RU" altLang="ru-RU" sz="1400" b="1">
                <a:solidFill>
                  <a:schemeClr val="bg1"/>
                </a:solidFill>
              </a:rPr>
              <a:t/>
            </a:r>
            <a:br>
              <a:rPr lang="ru-RU" altLang="ru-RU" sz="1400" b="1">
                <a:solidFill>
                  <a:schemeClr val="bg1"/>
                </a:solidFill>
              </a:rPr>
            </a:br>
            <a:r>
              <a:rPr lang="en-US" altLang="ru-RU" sz="1400" b="1">
                <a:solidFill>
                  <a:schemeClr val="bg1"/>
                </a:solidFill>
              </a:rPr>
              <a:t>London, Her Majesties Stationery Office, 1999.</a:t>
            </a:r>
          </a:p>
        </p:txBody>
      </p:sp>
      <p:sp>
        <p:nvSpPr>
          <p:cNvPr id="15366" name="Rectangle 7"/>
          <p:cNvSpPr>
            <a:spLocks noChangeArrowheads="1"/>
          </p:cNvSpPr>
          <p:nvPr/>
        </p:nvSpPr>
        <p:spPr bwMode="auto">
          <a:xfrm flipV="1">
            <a:off x="0" y="5668963"/>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15367" name="Picture 8"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591940"/>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07975"/>
            <a:ext cx="8642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ru-RU" b="1" dirty="0">
                <a:solidFill>
                  <a:schemeClr val="bg1"/>
                </a:solidFill>
              </a:rPr>
              <a:t>Анестезия при дискредитированном состоянии плода </a:t>
            </a:r>
          </a:p>
        </p:txBody>
      </p:sp>
      <p:sp>
        <p:nvSpPr>
          <p:cNvPr id="87043" name="Rectangle 3"/>
          <p:cNvSpPr>
            <a:spLocks noChangeArrowheads="1"/>
          </p:cNvSpPr>
          <p:nvPr/>
        </p:nvSpPr>
        <p:spPr bwMode="auto">
          <a:xfrm>
            <a:off x="210431" y="1125538"/>
            <a:ext cx="8682744" cy="7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5000"/>
              </a:lnSpc>
              <a:spcBef>
                <a:spcPct val="20000"/>
              </a:spcBef>
              <a:buClr>
                <a:srgbClr val="FFCC99"/>
              </a:buClr>
              <a:buFont typeface="Wingdings" pitchFamily="2" charset="2"/>
              <a:buNone/>
            </a:pPr>
            <a:r>
              <a:rPr lang="ru-RU" b="1" dirty="0" err="1">
                <a:solidFill>
                  <a:srgbClr val="CCFFFF"/>
                </a:solidFill>
                <a:effectLst/>
              </a:rPr>
              <a:t>Интранатальные</a:t>
            </a:r>
            <a:r>
              <a:rPr lang="ru-RU" b="1" dirty="0">
                <a:solidFill>
                  <a:srgbClr val="CCFFFF"/>
                </a:solidFill>
                <a:effectLst/>
              </a:rPr>
              <a:t> смерти</a:t>
            </a:r>
          </a:p>
        </p:txBody>
      </p:sp>
      <p:sp>
        <p:nvSpPr>
          <p:cNvPr id="5" name="Прямоугольник 4"/>
          <p:cNvSpPr/>
          <p:nvPr/>
        </p:nvSpPr>
        <p:spPr>
          <a:xfrm>
            <a:off x="204937" y="1848505"/>
            <a:ext cx="8670379" cy="1938992"/>
          </a:xfrm>
          <a:prstGeom prst="rect">
            <a:avLst/>
          </a:prstGeom>
        </p:spPr>
        <p:txBody>
          <a:bodyPr wrap="square">
            <a:spAutoFit/>
          </a:bodyPr>
          <a:lstStyle/>
          <a:p>
            <a:r>
              <a:rPr lang="ru-RU" sz="2000" dirty="0">
                <a:solidFill>
                  <a:schemeClr val="bg1"/>
                </a:solidFill>
              </a:rPr>
              <a:t>Смерть во время родов не является «не частым» событием: </a:t>
            </a:r>
            <a:r>
              <a:rPr lang="ru-RU" sz="2000" dirty="0" smtClean="0">
                <a:solidFill>
                  <a:schemeClr val="bg1"/>
                </a:solidFill>
              </a:rPr>
              <a:t/>
            </a:r>
            <a:br>
              <a:rPr lang="ru-RU" sz="2000" dirty="0" smtClean="0">
                <a:solidFill>
                  <a:schemeClr val="bg1"/>
                </a:solidFill>
              </a:rPr>
            </a:br>
            <a:r>
              <a:rPr lang="ru-RU" sz="2000" b="1" dirty="0" smtClean="0">
                <a:solidFill>
                  <a:schemeClr val="bg1"/>
                </a:solidFill>
              </a:rPr>
              <a:t>0,8</a:t>
            </a:r>
            <a:r>
              <a:rPr lang="en-US" sz="2000" b="1" dirty="0" smtClean="0">
                <a:solidFill>
                  <a:schemeClr val="bg1"/>
                </a:solidFill>
              </a:rPr>
              <a:t>–</a:t>
            </a:r>
            <a:r>
              <a:rPr lang="ru-RU" sz="2000" b="1" dirty="0" smtClean="0">
                <a:solidFill>
                  <a:schemeClr val="bg1"/>
                </a:solidFill>
              </a:rPr>
              <a:t>1,0/1000</a:t>
            </a:r>
            <a:endParaRPr lang="ru-RU" sz="2000" b="1" dirty="0">
              <a:solidFill>
                <a:schemeClr val="bg1"/>
              </a:solidFill>
            </a:endParaRPr>
          </a:p>
          <a:p>
            <a:r>
              <a:rPr lang="ru-RU" sz="2000" dirty="0" smtClean="0">
                <a:solidFill>
                  <a:schemeClr val="bg1"/>
                </a:solidFill>
              </a:rPr>
              <a:t>– эквивалентен </a:t>
            </a:r>
            <a:r>
              <a:rPr lang="ru-RU" sz="2000" dirty="0">
                <a:solidFill>
                  <a:schemeClr val="bg1"/>
                </a:solidFill>
              </a:rPr>
              <a:t>риску при крушении самолета (еженедельно</a:t>
            </a:r>
            <a:r>
              <a:rPr lang="ru-RU" sz="2000" dirty="0" smtClean="0">
                <a:solidFill>
                  <a:schemeClr val="bg1"/>
                </a:solidFill>
              </a:rPr>
              <a:t>)    при </a:t>
            </a:r>
            <a:r>
              <a:rPr lang="ru-RU" sz="2000" dirty="0">
                <a:solidFill>
                  <a:schemeClr val="bg1"/>
                </a:solidFill>
              </a:rPr>
              <a:t>взлете </a:t>
            </a:r>
            <a:r>
              <a:rPr lang="ru-RU" sz="2000" dirty="0" smtClean="0">
                <a:solidFill>
                  <a:schemeClr val="bg1"/>
                </a:solidFill>
              </a:rPr>
              <a:t>в </a:t>
            </a:r>
            <a:r>
              <a:rPr lang="ru-RU" sz="2000" dirty="0">
                <a:solidFill>
                  <a:schemeClr val="bg1"/>
                </a:solidFill>
              </a:rPr>
              <a:t>аэропорту Хитроу, при котором погибают </a:t>
            </a:r>
            <a:r>
              <a:rPr lang="ru-RU" sz="2000" dirty="0" smtClean="0">
                <a:solidFill>
                  <a:schemeClr val="bg1"/>
                </a:solidFill>
              </a:rPr>
              <a:t>100</a:t>
            </a:r>
            <a:r>
              <a:rPr lang="ru-RU" sz="2000" dirty="0">
                <a:solidFill>
                  <a:schemeClr val="bg1"/>
                </a:solidFill>
              </a:rPr>
              <a:t>% </a:t>
            </a:r>
            <a:r>
              <a:rPr lang="ru-RU" sz="2000" dirty="0" smtClean="0">
                <a:solidFill>
                  <a:schemeClr val="bg1"/>
                </a:solidFill>
              </a:rPr>
              <a:t>пассажиров</a:t>
            </a:r>
          </a:p>
          <a:p>
            <a:endParaRPr lang="ru-RU" sz="2000" dirty="0">
              <a:solidFill>
                <a:schemeClr val="bg1"/>
              </a:solidFill>
            </a:endParaRPr>
          </a:p>
          <a:p>
            <a:r>
              <a:rPr lang="ru-RU" sz="2000" b="1" dirty="0">
                <a:solidFill>
                  <a:schemeClr val="bg1"/>
                </a:solidFill>
              </a:rPr>
              <a:t>50%</a:t>
            </a:r>
            <a:r>
              <a:rPr lang="ru-RU" sz="2000" dirty="0">
                <a:solidFill>
                  <a:schemeClr val="bg1"/>
                </a:solidFill>
              </a:rPr>
              <a:t> </a:t>
            </a:r>
            <a:r>
              <a:rPr lang="ru-RU" sz="2000" dirty="0" smtClean="0">
                <a:solidFill>
                  <a:schemeClr val="bg1"/>
                </a:solidFill>
              </a:rPr>
              <a:t>– </a:t>
            </a:r>
            <a:r>
              <a:rPr lang="ru-RU" sz="2000" dirty="0">
                <a:solidFill>
                  <a:schemeClr val="bg1"/>
                </a:solidFill>
              </a:rPr>
              <a:t>предотвратимы</a:t>
            </a: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860" y="3841607"/>
            <a:ext cx="5012147" cy="225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4290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8195" name="Rectangle 3"/>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b="1">
              <a:solidFill>
                <a:srgbClr val="663300"/>
              </a:solidFill>
            </a:endParaRPr>
          </a:p>
        </p:txBody>
      </p:sp>
      <p:sp>
        <p:nvSpPr>
          <p:cNvPr id="8196" name="Rectangle 4"/>
          <p:cNvSpPr>
            <a:spLocks noChangeArrowheads="1"/>
          </p:cNvSpPr>
          <p:nvPr/>
        </p:nvSpPr>
        <p:spPr bwMode="auto">
          <a:xfrm>
            <a:off x="0" y="5940425"/>
            <a:ext cx="8316913" cy="9080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Epidemiology of Anesthesia-related Deaths in the Unated States, 1999–2004. </a:t>
            </a:r>
            <a:endParaRPr lang="ru-RU" altLang="ru-RU" sz="1400" b="1">
              <a:solidFill>
                <a:schemeClr val="bg1"/>
              </a:solidFill>
            </a:endParaRPr>
          </a:p>
          <a:p>
            <a:pPr algn="r" eaLnBrk="1" hangingPunct="1"/>
            <a:r>
              <a:rPr lang="en-US" altLang="ru-RU" sz="1400" b="1">
                <a:solidFill>
                  <a:schemeClr val="bg1"/>
                </a:solidFill>
              </a:rPr>
              <a:t>G.Li, M.Warner, B.Lang, L.Nuang, L.Sun. </a:t>
            </a:r>
            <a:endParaRPr lang="ru-RU" altLang="ru-RU" sz="1400" b="1">
              <a:solidFill>
                <a:schemeClr val="bg1"/>
              </a:solidFill>
            </a:endParaRPr>
          </a:p>
          <a:p>
            <a:pPr algn="r" eaLnBrk="1" hangingPunct="1"/>
            <a:r>
              <a:rPr lang="en-US" altLang="ru-RU" sz="1400" b="1">
                <a:solidFill>
                  <a:schemeClr val="bg1"/>
                </a:solidFill>
              </a:rPr>
              <a:t>Anesthesiology. 2008; 109:A845.</a:t>
            </a:r>
          </a:p>
        </p:txBody>
      </p:sp>
      <p:sp>
        <p:nvSpPr>
          <p:cNvPr id="8197" name="Rectangle 7"/>
          <p:cNvSpPr>
            <a:spLocks noChangeArrowheads="1"/>
          </p:cNvSpPr>
          <p:nvPr/>
        </p:nvSpPr>
        <p:spPr bwMode="auto">
          <a:xfrm flipV="1">
            <a:off x="1588" y="5876925"/>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8198" name="Picture 8" descr="bo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9"/>
          <p:cNvSpPr>
            <a:spLocks noChangeArrowheads="1"/>
          </p:cNvSpPr>
          <p:nvPr/>
        </p:nvSpPr>
        <p:spPr bwMode="auto">
          <a:xfrm>
            <a:off x="533400" y="1268413"/>
            <a:ext cx="7783513" cy="4032250"/>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marL="361950" indent="-361950"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zh-CN" sz="2400" b="1">
                <a:solidFill>
                  <a:schemeClr val="bg1"/>
                </a:solidFill>
              </a:rPr>
              <a:t>Показатели анестезиологической </a:t>
            </a:r>
          </a:p>
          <a:p>
            <a:pPr eaLnBrk="1" hangingPunct="1"/>
            <a:r>
              <a:rPr lang="ru-RU" altLang="zh-CN" sz="2400" b="1">
                <a:solidFill>
                  <a:schemeClr val="bg1"/>
                </a:solidFill>
              </a:rPr>
              <a:t>безопасности по МКБ десятого пересмотра:</a:t>
            </a:r>
            <a:r>
              <a:rPr lang="ru-RU" altLang="zh-CN" sz="2400">
                <a:solidFill>
                  <a:schemeClr val="bg1"/>
                </a:solidFill>
              </a:rPr>
              <a:t> </a:t>
            </a:r>
            <a:r>
              <a:rPr lang="en-US" altLang="zh-CN" sz="2400">
                <a:solidFill>
                  <a:schemeClr val="bg1"/>
                </a:solidFill>
                <a:ea typeface="宋体" pitchFamily="2" charset="-122"/>
              </a:rPr>
              <a:t/>
            </a:r>
            <a:br>
              <a:rPr lang="en-US" altLang="zh-CN" sz="2400">
                <a:solidFill>
                  <a:schemeClr val="bg1"/>
                </a:solidFill>
                <a:ea typeface="宋体" pitchFamily="2" charset="-122"/>
              </a:rPr>
            </a:br>
            <a:endParaRPr lang="ru-RU" altLang="zh-CN" sz="2400">
              <a:solidFill>
                <a:schemeClr val="bg1"/>
              </a:solidFill>
            </a:endParaRPr>
          </a:p>
          <a:p>
            <a:pPr eaLnBrk="1" hangingPunct="1">
              <a:buFontTx/>
              <a:buAutoNum type="arabicParenR"/>
            </a:pPr>
            <a:r>
              <a:rPr lang="ru-RU" altLang="zh-CN" sz="2400">
                <a:solidFill>
                  <a:schemeClr val="bg1"/>
                </a:solidFill>
              </a:rPr>
              <a:t>осложнения анестезии во время беременности, </a:t>
            </a:r>
          </a:p>
          <a:p>
            <a:pPr eaLnBrk="1" hangingPunct="1"/>
            <a:r>
              <a:rPr lang="ru-RU" altLang="zh-CN" sz="2400">
                <a:solidFill>
                  <a:schemeClr val="bg1"/>
                </a:solidFill>
              </a:rPr>
              <a:t>     родов, послеродового периода </a:t>
            </a:r>
          </a:p>
          <a:p>
            <a:pPr eaLnBrk="1" hangingPunct="1"/>
            <a:r>
              <a:rPr lang="ru-RU" altLang="zh-CN" sz="2400">
                <a:solidFill>
                  <a:schemeClr val="bg1"/>
                </a:solidFill>
              </a:rPr>
              <a:t>     (О29,0</a:t>
            </a:r>
            <a:r>
              <a:rPr lang="en-US" altLang="zh-CN" sz="2400">
                <a:solidFill>
                  <a:schemeClr val="bg1"/>
                </a:solidFill>
                <a:ea typeface="宋体" pitchFamily="2" charset="-122"/>
              </a:rPr>
              <a:t>–</a:t>
            </a:r>
            <a:r>
              <a:rPr lang="ru-RU" altLang="zh-CN" sz="2400">
                <a:solidFill>
                  <a:schemeClr val="bg1"/>
                </a:solidFill>
              </a:rPr>
              <a:t>О29,9; О74,4</a:t>
            </a:r>
            <a:r>
              <a:rPr lang="en-US" altLang="zh-CN" sz="2400">
                <a:solidFill>
                  <a:schemeClr val="bg1"/>
                </a:solidFill>
                <a:ea typeface="宋体" pitchFamily="2" charset="-122"/>
              </a:rPr>
              <a:t>–</a:t>
            </a:r>
            <a:r>
              <a:rPr lang="ru-RU" altLang="zh-CN" sz="2400">
                <a:solidFill>
                  <a:schemeClr val="bg1"/>
                </a:solidFill>
              </a:rPr>
              <a:t>О74,9; О89,0</a:t>
            </a:r>
            <a:r>
              <a:rPr lang="en-US" altLang="zh-CN" sz="2400">
                <a:solidFill>
                  <a:schemeClr val="bg1"/>
                </a:solidFill>
                <a:ea typeface="宋体" pitchFamily="2" charset="-122"/>
              </a:rPr>
              <a:t>–</a:t>
            </a:r>
            <a:r>
              <a:rPr lang="ru-RU" altLang="zh-CN" sz="2400">
                <a:solidFill>
                  <a:schemeClr val="bg1"/>
                </a:solidFill>
              </a:rPr>
              <a:t>О89,9); </a:t>
            </a:r>
          </a:p>
          <a:p>
            <a:pPr eaLnBrk="1" hangingPunct="1"/>
            <a:r>
              <a:rPr lang="ru-RU" altLang="zh-CN" sz="2400">
                <a:solidFill>
                  <a:schemeClr val="bg1"/>
                </a:solidFill>
              </a:rPr>
              <a:t>2)  передозировка анестетиков (Т41,0–Т41,4); </a:t>
            </a:r>
          </a:p>
          <a:p>
            <a:pPr eaLnBrk="1" hangingPunct="1"/>
            <a:r>
              <a:rPr lang="ru-RU" altLang="zh-CN" sz="2400">
                <a:solidFill>
                  <a:schemeClr val="bg1"/>
                </a:solidFill>
              </a:rPr>
              <a:t>3)  другие осложнения анестезии (Т88,2–Т88,5); </a:t>
            </a:r>
          </a:p>
          <a:p>
            <a:pPr eaLnBrk="1" hangingPunct="1"/>
            <a:r>
              <a:rPr lang="ru-RU" altLang="zh-CN" sz="2400">
                <a:solidFill>
                  <a:schemeClr val="bg1"/>
                </a:solidFill>
              </a:rPr>
              <a:t>4)  неблагоприятный эффект анестетика, </a:t>
            </a:r>
          </a:p>
          <a:p>
            <a:pPr eaLnBrk="1" hangingPunct="1"/>
            <a:r>
              <a:rPr lang="ru-RU" altLang="zh-CN" sz="2400">
                <a:solidFill>
                  <a:schemeClr val="bg1"/>
                </a:solidFill>
              </a:rPr>
              <a:t>     использованного в терапевтической дозе </a:t>
            </a:r>
          </a:p>
          <a:p>
            <a:pPr eaLnBrk="1" hangingPunct="1"/>
            <a:r>
              <a:rPr lang="ru-RU" altLang="zh-CN" sz="2400">
                <a:solidFill>
                  <a:schemeClr val="bg1"/>
                </a:solidFill>
              </a:rPr>
              <a:t>    </a:t>
            </a:r>
            <a:r>
              <a:rPr lang="en-US" altLang="zh-CN" sz="2400">
                <a:solidFill>
                  <a:schemeClr val="bg1"/>
                </a:solidFill>
                <a:ea typeface="宋体" pitchFamily="2" charset="-122"/>
              </a:rPr>
              <a:t> </a:t>
            </a:r>
            <a:r>
              <a:rPr lang="ru-RU" altLang="zh-CN" sz="2400">
                <a:solidFill>
                  <a:schemeClr val="bg1"/>
                </a:solidFill>
              </a:rPr>
              <a:t>(</a:t>
            </a:r>
            <a:r>
              <a:rPr lang="en-US" altLang="zh-CN" sz="2400">
                <a:solidFill>
                  <a:schemeClr val="bg1"/>
                </a:solidFill>
                <a:ea typeface="宋体" pitchFamily="2" charset="-122"/>
              </a:rPr>
              <a:t>Y</a:t>
            </a:r>
            <a:r>
              <a:rPr lang="ru-RU" altLang="zh-CN" sz="2400">
                <a:solidFill>
                  <a:schemeClr val="bg1"/>
                </a:solidFill>
              </a:rPr>
              <a:t>45,0; </a:t>
            </a:r>
            <a:r>
              <a:rPr lang="en-US" altLang="zh-CN" sz="2400">
                <a:solidFill>
                  <a:schemeClr val="bg1"/>
                </a:solidFill>
                <a:ea typeface="宋体" pitchFamily="2" charset="-122"/>
              </a:rPr>
              <a:t>Y</a:t>
            </a:r>
            <a:r>
              <a:rPr lang="ru-RU" altLang="zh-CN" sz="2400">
                <a:solidFill>
                  <a:schemeClr val="bg1"/>
                </a:solidFill>
              </a:rPr>
              <a:t>47,1; </a:t>
            </a:r>
            <a:r>
              <a:rPr lang="en-US" altLang="zh-CN" sz="2400">
                <a:solidFill>
                  <a:schemeClr val="bg1"/>
                </a:solidFill>
                <a:ea typeface="宋体" pitchFamily="2" charset="-122"/>
              </a:rPr>
              <a:t>Y</a:t>
            </a:r>
            <a:r>
              <a:rPr lang="ru-RU" altLang="zh-CN" sz="2400">
                <a:solidFill>
                  <a:schemeClr val="bg1"/>
                </a:solidFill>
              </a:rPr>
              <a:t>48,0–</a:t>
            </a:r>
            <a:r>
              <a:rPr lang="en-US" altLang="zh-CN" sz="2400">
                <a:solidFill>
                  <a:schemeClr val="bg1"/>
                </a:solidFill>
                <a:ea typeface="宋体" pitchFamily="2" charset="-122"/>
              </a:rPr>
              <a:t>Y</a:t>
            </a:r>
            <a:r>
              <a:rPr lang="ru-RU" altLang="zh-CN" sz="2400">
                <a:solidFill>
                  <a:schemeClr val="bg1"/>
                </a:solidFill>
              </a:rPr>
              <a:t>48,4; </a:t>
            </a:r>
            <a:r>
              <a:rPr lang="en-US" altLang="zh-CN" sz="2400">
                <a:solidFill>
                  <a:schemeClr val="bg1"/>
                </a:solidFill>
                <a:ea typeface="宋体" pitchFamily="2" charset="-122"/>
              </a:rPr>
              <a:t>Y</a:t>
            </a:r>
            <a:r>
              <a:rPr lang="ru-RU" altLang="zh-CN" sz="2400">
                <a:solidFill>
                  <a:schemeClr val="bg1"/>
                </a:solidFill>
              </a:rPr>
              <a:t>55,1; </a:t>
            </a:r>
            <a:r>
              <a:rPr lang="en-US" altLang="zh-CN" sz="2400">
                <a:solidFill>
                  <a:schemeClr val="bg1"/>
                </a:solidFill>
                <a:ea typeface="宋体" pitchFamily="2" charset="-122"/>
              </a:rPr>
              <a:t>Y</a:t>
            </a:r>
            <a:r>
              <a:rPr lang="ru-RU" altLang="zh-CN" sz="2400">
                <a:solidFill>
                  <a:schemeClr val="bg1"/>
                </a:solidFill>
              </a:rPr>
              <a:t>65,3).</a:t>
            </a:r>
            <a:endParaRPr lang="ru-RU" altLang="ru-RU" sz="2400">
              <a:solidFill>
                <a:schemeClr val="bg1"/>
              </a:solidFill>
            </a:endParaRPr>
          </a:p>
        </p:txBody>
      </p:sp>
    </p:spTree>
    <p:extLst>
      <p:ext uri="{BB962C8B-B14F-4D97-AF65-F5344CB8AC3E}">
        <p14:creationId xmlns:p14="http://schemas.microsoft.com/office/powerpoint/2010/main" val="241053836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3813" y="-46038"/>
            <a:ext cx="9144000" cy="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12291" name="Rectangle 3"/>
          <p:cNvSpPr>
            <a:spLocks noChangeArrowheads="1"/>
          </p:cNvSpPr>
          <p:nvPr/>
        </p:nvSpPr>
        <p:spPr bwMode="auto">
          <a:xfrm>
            <a:off x="23813" y="-46038"/>
            <a:ext cx="5000625" cy="0"/>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12292" name="Rectangle 4"/>
          <p:cNvSpPr>
            <a:spLocks noChangeArrowheads="1"/>
          </p:cNvSpPr>
          <p:nvPr/>
        </p:nvSpPr>
        <p:spPr bwMode="auto">
          <a:xfrm>
            <a:off x="533400" y="404813"/>
            <a:ext cx="843121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nSpc>
                <a:spcPct val="85000"/>
              </a:lnSpc>
            </a:pPr>
            <a:r>
              <a:rPr lang="ru-RU" altLang="ru-RU" sz="2800" b="1" dirty="0">
                <a:solidFill>
                  <a:schemeClr val="bg1"/>
                </a:solidFill>
                <a:cs typeface="Times New Roman" pitchFamily="18" charset="0"/>
              </a:rPr>
              <a:t>Частота летальных исходов при общей анестезии </a:t>
            </a:r>
            <a:r>
              <a:rPr lang="en-US" altLang="ru-RU" sz="2800" b="1" dirty="0">
                <a:solidFill>
                  <a:schemeClr val="bg1"/>
                </a:solidFill>
                <a:cs typeface="Times New Roman" pitchFamily="18" charset="0"/>
              </a:rPr>
              <a:t/>
            </a:r>
            <a:br>
              <a:rPr lang="en-US" altLang="ru-RU" sz="2800" b="1" dirty="0">
                <a:solidFill>
                  <a:schemeClr val="bg1"/>
                </a:solidFill>
                <a:cs typeface="Times New Roman" pitchFamily="18" charset="0"/>
              </a:rPr>
            </a:br>
            <a:r>
              <a:rPr lang="ru-RU" altLang="ru-RU" sz="2800" b="1" dirty="0">
                <a:solidFill>
                  <a:schemeClr val="bg1"/>
                </a:solidFill>
                <a:cs typeface="Times New Roman" pitchFamily="18" charset="0"/>
              </a:rPr>
              <a:t>в 17 раз больше, чем при регионарных методах обезболивания операции кесарева сечения </a:t>
            </a:r>
          </a:p>
        </p:txBody>
      </p:sp>
      <p:pic>
        <p:nvPicPr>
          <p:cNvPr id="1229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25" y="1771650"/>
            <a:ext cx="1657350" cy="194468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22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876675"/>
            <a:ext cx="1655763" cy="1931988"/>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788" y="1773238"/>
            <a:ext cx="5903912" cy="4035425"/>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2296" name="Rectangle 4"/>
          <p:cNvSpPr>
            <a:spLocks noChangeArrowheads="1"/>
          </p:cNvSpPr>
          <p:nvPr/>
        </p:nvSpPr>
        <p:spPr bwMode="auto">
          <a:xfrm>
            <a:off x="0" y="5949950"/>
            <a:ext cx="8316913" cy="9080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Hawkins J. L., Koonin L. M., Palmer S. K., Gibbs C. P. </a:t>
            </a:r>
            <a:br>
              <a:rPr lang="en-US" altLang="ru-RU" sz="1400" b="1">
                <a:solidFill>
                  <a:schemeClr val="bg1"/>
                </a:solidFill>
              </a:rPr>
            </a:br>
            <a:r>
              <a:rPr lang="en-US" altLang="ru-RU" sz="1400" b="1">
                <a:solidFill>
                  <a:schemeClr val="bg1"/>
                </a:solidFill>
              </a:rPr>
              <a:t>Anesthesia-related Deaths during Obstetric Delivery in the United States, </a:t>
            </a:r>
            <a:br>
              <a:rPr lang="en-US" altLang="ru-RU" sz="1400" b="1">
                <a:solidFill>
                  <a:schemeClr val="bg1"/>
                </a:solidFill>
              </a:rPr>
            </a:br>
            <a:r>
              <a:rPr lang="en-US" altLang="ru-RU" sz="1400" b="1">
                <a:solidFill>
                  <a:schemeClr val="bg1"/>
                </a:solidFill>
              </a:rPr>
              <a:t>1979–1990. Anesthesiology. 1997. V. 86. N 2. P. 277–284 </a:t>
            </a:r>
          </a:p>
        </p:txBody>
      </p:sp>
      <p:sp>
        <p:nvSpPr>
          <p:cNvPr id="12297" name="Rectangle 7"/>
          <p:cNvSpPr>
            <a:spLocks noChangeArrowheads="1"/>
          </p:cNvSpPr>
          <p:nvPr/>
        </p:nvSpPr>
        <p:spPr bwMode="auto">
          <a:xfrm>
            <a:off x="1588" y="5880100"/>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12298" name="Picture 8"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01632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0" y="6610350"/>
            <a:ext cx="8305800" cy="241300"/>
          </a:xfrm>
          <a:prstGeom prst="rect">
            <a:avLst/>
          </a:prstGeom>
          <a:solidFill>
            <a:srgbClr val="663300">
              <a:alpha val="50000"/>
            </a:srgbClr>
          </a:solidFill>
          <a:ln w="9525" algn="ctr">
            <a:noFill/>
            <a:miter lim="800000"/>
            <a:headEnd/>
            <a:tailEnd/>
          </a:ln>
          <a:effectLst/>
        </p:spPr>
        <p:txBody>
          <a:bodyPr wrap="none" anchor="ctr"/>
          <a:lstStyle/>
          <a:p>
            <a:pPr algn="r"/>
            <a:r>
              <a:rPr lang="en-US" sz="1400">
                <a:solidFill>
                  <a:schemeClr val="bg1"/>
                </a:solidFill>
              </a:rPr>
              <a:t>Society For Obstetric Anesthesia and Perinatology (SOAP)</a:t>
            </a:r>
            <a:endParaRPr lang="ru-RU" sz="1400">
              <a:solidFill>
                <a:schemeClr val="bg1"/>
              </a:solidFill>
            </a:endParaRPr>
          </a:p>
        </p:txBody>
      </p:sp>
      <p:sp>
        <p:nvSpPr>
          <p:cNvPr id="540675" name="Rectangle 3"/>
          <p:cNvSpPr>
            <a:spLocks noChangeArrowheads="1"/>
          </p:cNvSpPr>
          <p:nvPr/>
        </p:nvSpPr>
        <p:spPr bwMode="auto">
          <a:xfrm>
            <a:off x="-9525" y="6403975"/>
            <a:ext cx="8316913" cy="215900"/>
          </a:xfrm>
          <a:prstGeom prst="rect">
            <a:avLst/>
          </a:prstGeom>
          <a:solidFill>
            <a:srgbClr val="663300">
              <a:alpha val="50000"/>
            </a:srgbClr>
          </a:solidFill>
          <a:ln w="9525" algn="ctr">
            <a:noFill/>
            <a:miter lim="800000"/>
            <a:headEnd/>
            <a:tailEnd/>
          </a:ln>
          <a:effectLst/>
        </p:spPr>
        <p:txBody>
          <a:bodyPr wrap="none" anchor="ctr"/>
          <a:lstStyle/>
          <a:p>
            <a:pPr algn="r"/>
            <a:r>
              <a:rPr lang="en-US" sz="1400">
                <a:solidFill>
                  <a:schemeClr val="bg1"/>
                </a:solidFill>
              </a:rPr>
              <a:t>Howard Minkoff, M.D.</a:t>
            </a:r>
            <a:r>
              <a:rPr lang="ru-RU" sz="1400">
                <a:solidFill>
                  <a:schemeClr val="bg1"/>
                </a:solidFill>
              </a:rPr>
              <a:t>, 2006</a:t>
            </a:r>
          </a:p>
        </p:txBody>
      </p:sp>
      <p:sp>
        <p:nvSpPr>
          <p:cNvPr id="540676" name="Rectangle 4"/>
          <p:cNvSpPr>
            <a:spLocks noChangeArrowheads="1"/>
          </p:cNvSpPr>
          <p:nvPr/>
        </p:nvSpPr>
        <p:spPr bwMode="auto">
          <a:xfrm>
            <a:off x="8915400" y="38100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p>
            <a:endParaRPr lang="ru-RU"/>
          </a:p>
        </p:txBody>
      </p:sp>
      <p:sp>
        <p:nvSpPr>
          <p:cNvPr id="540677" name="Rectangle 5"/>
          <p:cNvSpPr>
            <a:spLocks noChangeArrowheads="1"/>
          </p:cNvSpPr>
          <p:nvPr/>
        </p:nvSpPr>
        <p:spPr bwMode="auto">
          <a:xfrm flipH="1">
            <a:off x="8893175" y="6381750"/>
            <a:ext cx="98425" cy="457200"/>
          </a:xfrm>
          <a:prstGeom prst="rect">
            <a:avLst/>
          </a:prstGeom>
          <a:gradFill rotWithShape="1">
            <a:gsLst>
              <a:gs pos="0">
                <a:srgbClr val="663300">
                  <a:gamma/>
                  <a:tint val="24314"/>
                  <a:invGamma/>
                  <a:alpha val="0"/>
                </a:srgbClr>
              </a:gs>
              <a:gs pos="100000">
                <a:srgbClr val="663300">
                  <a:alpha val="50000"/>
                </a:srgbClr>
              </a:gs>
            </a:gsLst>
            <a:lin ang="5400000" scaled="1"/>
          </a:gradFill>
          <a:ln w="9525" algn="ctr">
            <a:noFill/>
            <a:miter lim="800000"/>
            <a:headEnd/>
            <a:tailEnd/>
          </a:ln>
          <a:effectLst/>
        </p:spPr>
        <p:txBody>
          <a:bodyPr wrap="none" anchor="ctr"/>
          <a:lstStyle/>
          <a:p>
            <a:endParaRPr lang="ru-RU"/>
          </a:p>
        </p:txBody>
      </p:sp>
      <p:sp>
        <p:nvSpPr>
          <p:cNvPr id="540678" name="Rectangle 6"/>
          <p:cNvSpPr>
            <a:spLocks noChangeArrowheads="1"/>
          </p:cNvSpPr>
          <p:nvPr/>
        </p:nvSpPr>
        <p:spPr bwMode="auto">
          <a:xfrm>
            <a:off x="1588" y="6334125"/>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w="9525">
            <a:noFill/>
            <a:miter lim="800000"/>
            <a:headEnd/>
            <a:tailEnd/>
          </a:ln>
          <a:effectLst/>
        </p:spPr>
        <p:txBody>
          <a:bodyPr wrap="none" anchor="ctr"/>
          <a:lstStyle/>
          <a:p>
            <a:endParaRPr lang="ru-RU"/>
          </a:p>
        </p:txBody>
      </p:sp>
      <p:sp>
        <p:nvSpPr>
          <p:cNvPr id="540679" name="Text Box 7"/>
          <p:cNvSpPr txBox="1">
            <a:spLocks noChangeArrowheads="1"/>
          </p:cNvSpPr>
          <p:nvPr/>
        </p:nvSpPr>
        <p:spPr bwMode="auto">
          <a:xfrm>
            <a:off x="1212850" y="2482850"/>
            <a:ext cx="6718300" cy="946150"/>
          </a:xfrm>
          <a:prstGeom prst="rect">
            <a:avLst/>
          </a:prstGeom>
          <a:solidFill>
            <a:srgbClr val="663300">
              <a:alpha val="80000"/>
            </a:srgbClr>
          </a:solidFill>
          <a:ln w="9525" algn="ctr">
            <a:noFill/>
            <a:miter lim="800000"/>
            <a:headEnd/>
            <a:tailEnd/>
          </a:ln>
          <a:effectLst/>
        </p:spPr>
        <p:txBody>
          <a:bodyPr wrap="none" anchor="ctr"/>
          <a:lstStyle/>
          <a:p>
            <a:pPr algn="ctr"/>
            <a:r>
              <a:rPr lang="ru-RU" sz="2600" b="0">
                <a:solidFill>
                  <a:schemeClr val="bg1"/>
                </a:solidFill>
                <a:cs typeface="Times New Roman" pitchFamily="18" charset="0"/>
              </a:rPr>
              <a:t>Примерно половину материнских смертей </a:t>
            </a:r>
          </a:p>
          <a:p>
            <a:pPr algn="ctr"/>
            <a:r>
              <a:rPr lang="ru-RU" sz="2600" b="0">
                <a:solidFill>
                  <a:schemeClr val="bg1"/>
                </a:solidFill>
                <a:cs typeface="Times New Roman" pitchFamily="18" charset="0"/>
              </a:rPr>
              <a:t>можно предупредить! </a:t>
            </a:r>
          </a:p>
        </p:txBody>
      </p:sp>
      <p:pic>
        <p:nvPicPr>
          <p:cNvPr id="540680" name="Picture 8" descr="вополе"/>
          <p:cNvPicPr>
            <a:picLocks noChangeAspect="1" noChangeArrowheads="1"/>
          </p:cNvPicPr>
          <p:nvPr/>
        </p:nvPicPr>
        <p:blipFill>
          <a:blip r:embed="rId2"/>
          <a:srcRect/>
          <a:stretch>
            <a:fillRect/>
          </a:stretch>
        </p:blipFill>
        <p:spPr bwMode="auto">
          <a:xfrm>
            <a:off x="5349875" y="2781300"/>
            <a:ext cx="2578100" cy="3062288"/>
          </a:xfrm>
          <a:prstGeom prst="rect">
            <a:avLst/>
          </a:prstGeom>
          <a:noFill/>
        </p:spPr>
      </p:pic>
      <p:pic>
        <p:nvPicPr>
          <p:cNvPr id="540681" name="Picture 9" descr="book1"/>
          <p:cNvPicPr>
            <a:picLocks noChangeAspect="1" noChangeArrowheads="1"/>
          </p:cNvPicPr>
          <p:nvPr/>
        </p:nvPicPr>
        <p:blipFill>
          <a:blip r:embed="rId3" cstate="print"/>
          <a:srcRect/>
          <a:stretch>
            <a:fillRect/>
          </a:stretch>
        </p:blipFill>
        <p:spPr bwMode="auto">
          <a:xfrm>
            <a:off x="34925" y="6624638"/>
            <a:ext cx="466725" cy="188912"/>
          </a:xfrm>
          <a:prstGeom prst="rect">
            <a:avLst/>
          </a:prstGeom>
          <a:noFill/>
        </p:spPr>
      </p:pic>
    </p:spTree>
    <p:extLst>
      <p:ext uri="{BB962C8B-B14F-4D97-AF65-F5344CB8AC3E}">
        <p14:creationId xmlns:p14="http://schemas.microsoft.com/office/powerpoint/2010/main" val="1714228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1117600" y="116632"/>
            <a:ext cx="7848600" cy="152763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Общая анестезия для КС</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6" name="Text Placeholder 2"/>
          <p:cNvSpPr txBox="1">
            <a:spLocks/>
          </p:cNvSpPr>
          <p:nvPr/>
        </p:nvSpPr>
        <p:spPr>
          <a:xfrm>
            <a:off x="1117600" y="1644262"/>
            <a:ext cx="7848600" cy="130398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ru-RU" dirty="0"/>
              <a:t>Преувеличивают ли анестезиологи опасность</a:t>
            </a:r>
            <a:r>
              <a:rPr lang="en-US" dirty="0"/>
              <a:t>?</a:t>
            </a:r>
            <a:r>
              <a:rPr lang="en-US" dirty="0" smtClean="0">
                <a:effectLst/>
              </a:rPr>
              <a:t> </a:t>
            </a:r>
          </a:p>
        </p:txBody>
      </p:sp>
      <p:sp>
        <p:nvSpPr>
          <p:cNvPr id="8" name="Text Placeholder 2"/>
          <p:cNvSpPr txBox="1">
            <a:spLocks/>
          </p:cNvSpPr>
          <p:nvPr/>
        </p:nvSpPr>
        <p:spPr>
          <a:xfrm>
            <a:off x="3997524" y="5891748"/>
            <a:ext cx="4968676" cy="345564"/>
          </a:xfrm>
          <a:prstGeom prst="rect">
            <a:avLst/>
          </a:prstGeom>
        </p:spPr>
        <p:txBody>
          <a:bodyPr vert="horz" lIns="91440" tIns="45720" rIns="91440" bIns="45720" rtlCol="0">
            <a:noAutofit/>
            <a:scene3d>
              <a:camera prst="orthographicFront"/>
              <a:lightRig rig="soft" dir="t">
                <a:rot lat="0" lon="0" rev="10800000"/>
              </a:lightRig>
            </a:scene3d>
            <a:sp3d>
              <a:bevelT w="27940" h="12700"/>
              <a:contourClr>
                <a:srgbClr val="DDDDDD"/>
              </a:contourClr>
            </a:sp3d>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68400" lvl="4" indent="179388" algn="r"/>
            <a:r>
              <a:rPr lang="en-US" sz="1100" b="1" spc="150" dirty="0" smtClean="0">
                <a:ln w="11430"/>
                <a:solidFill>
                  <a:srgbClr val="F8F8F8"/>
                </a:solidFill>
                <a:effectLst>
                  <a:outerShdw blurRad="25400" algn="tl" rotWithShape="0">
                    <a:srgbClr val="000000">
                      <a:alpha val="43000"/>
                    </a:srgbClr>
                  </a:outerShdw>
                </a:effectLst>
              </a:rPr>
              <a:t>M. </a:t>
            </a:r>
            <a:r>
              <a:rPr lang="en-US" sz="1100" b="1" spc="150" dirty="0" err="1" smtClean="0">
                <a:ln w="11430"/>
                <a:solidFill>
                  <a:srgbClr val="F8F8F8"/>
                </a:solidFill>
                <a:effectLst>
                  <a:outerShdw blurRad="25400" algn="tl" rotWithShape="0">
                    <a:srgbClr val="000000">
                      <a:alpha val="43000"/>
                    </a:srgbClr>
                  </a:outerShdw>
                </a:effectLst>
              </a:rPr>
              <a:t>Ajmal</a:t>
            </a:r>
            <a:r>
              <a:rPr lang="en-US" sz="1100" b="1" spc="150" dirty="0" smtClean="0">
                <a:ln w="11430"/>
                <a:solidFill>
                  <a:srgbClr val="F8F8F8"/>
                </a:solidFill>
                <a:effectLst>
                  <a:outerShdw blurRad="25400" algn="tl" rotWithShape="0">
                    <a:srgbClr val="000000">
                      <a:alpha val="43000"/>
                    </a:srgbClr>
                  </a:outerShdw>
                </a:effectLst>
              </a:rPr>
              <a:t>, European Journal of </a:t>
            </a:r>
            <a:r>
              <a:rPr lang="en-US" sz="1100" b="1" spc="150" dirty="0" err="1" smtClean="0">
                <a:ln w="11430"/>
                <a:solidFill>
                  <a:srgbClr val="F8F8F8"/>
                </a:solidFill>
                <a:effectLst>
                  <a:outerShdw blurRad="25400" algn="tl" rotWithShape="0">
                    <a:srgbClr val="000000">
                      <a:alpha val="43000"/>
                    </a:srgbClr>
                  </a:outerShdw>
                </a:effectLst>
              </a:rPr>
              <a:t>Anaesthesiology</a:t>
            </a:r>
            <a:r>
              <a:rPr lang="en-US" sz="1100" b="1" spc="150" dirty="0" smtClean="0">
                <a:ln w="11430"/>
                <a:solidFill>
                  <a:srgbClr val="F8F8F8"/>
                </a:solidFill>
                <a:effectLst>
                  <a:outerShdw blurRad="25400" algn="tl" rotWithShape="0">
                    <a:srgbClr val="000000">
                      <a:alpha val="43000"/>
                    </a:srgbClr>
                  </a:outerShdw>
                </a:effectLst>
              </a:rPr>
              <a:t>, 2011 </a:t>
            </a:r>
            <a:endParaRPr lang="en-US" sz="1100" b="1" spc="150" dirty="0">
              <a:ln w="11430"/>
              <a:solidFill>
                <a:srgbClr val="F8F8F8"/>
              </a:solidFill>
              <a:effectLst>
                <a:outerShdw blurRad="25400" algn="tl" rotWithShape="0">
                  <a:srgbClr val="000000">
                    <a:alpha val="43000"/>
                  </a:srgbClr>
                </a:outerShdw>
              </a:effectLst>
            </a:endParaRPr>
          </a:p>
        </p:txBody>
      </p:sp>
      <p:pic>
        <p:nvPicPr>
          <p:cNvPr id="2" name="Picture 1" descr="Скриншот 2014-11-12 10.59.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7" y="6378309"/>
            <a:ext cx="3096344" cy="346694"/>
          </a:xfrm>
          <a:prstGeom prst="rect">
            <a:avLst/>
          </a:prstGeom>
        </p:spPr>
      </p:pic>
    </p:spTree>
    <p:extLst>
      <p:ext uri="{BB962C8B-B14F-4D97-AF65-F5344CB8AC3E}">
        <p14:creationId xmlns:p14="http://schemas.microsoft.com/office/powerpoint/2010/main" val="48615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1" descr="A new-born baby rests on a bed in Hospital Escuela in Tegucigalpa June 26, 2008. Health authorities in Honduras say the infant mortality rate is 10.1 per 1,000 births and the maternal mortality rate is 2.24 per 1,000 births. Hospital Escuela, the main centre of public health of the country, delivered 17,000 babies in 2007. The cost of having a baby delivered at the hospital is $10. From Reuters Pictures by REU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0" y="0"/>
            <a:ext cx="9144000" cy="6858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21508" name="Rectangle 3"/>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b="1">
              <a:solidFill>
                <a:srgbClr val="663300"/>
              </a:solidFill>
            </a:endParaRPr>
          </a:p>
        </p:txBody>
      </p:sp>
      <p:sp>
        <p:nvSpPr>
          <p:cNvPr id="21509" name="Rectangle 4"/>
          <p:cNvSpPr>
            <a:spLocks noChangeArrowheads="1"/>
          </p:cNvSpPr>
          <p:nvPr/>
        </p:nvSpPr>
        <p:spPr bwMode="auto">
          <a:xfrm>
            <a:off x="0" y="5949950"/>
            <a:ext cx="8316913" cy="9080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Hawkins J.</a:t>
            </a:r>
            <a:r>
              <a:rPr lang="ru-RU" altLang="ru-RU" sz="1400" b="1">
                <a:solidFill>
                  <a:schemeClr val="bg1"/>
                </a:solidFill>
              </a:rPr>
              <a:t> </a:t>
            </a:r>
            <a:r>
              <a:rPr lang="en-US" altLang="ru-RU" sz="1400" b="1">
                <a:solidFill>
                  <a:schemeClr val="bg1"/>
                </a:solidFill>
              </a:rPr>
              <a:t>L., Chang J., Palmer S.</a:t>
            </a:r>
            <a:r>
              <a:rPr lang="ru-RU" altLang="ru-RU" sz="1400" b="1">
                <a:solidFill>
                  <a:schemeClr val="bg1"/>
                </a:solidFill>
              </a:rPr>
              <a:t> </a:t>
            </a:r>
            <a:r>
              <a:rPr lang="en-US" altLang="ru-RU" sz="1400" b="1">
                <a:solidFill>
                  <a:schemeClr val="bg1"/>
                </a:solidFill>
              </a:rPr>
              <a:t>K., Callaghan W.</a:t>
            </a:r>
            <a:r>
              <a:rPr lang="ru-RU" altLang="ru-RU" sz="1400" b="1">
                <a:solidFill>
                  <a:schemeClr val="bg1"/>
                </a:solidFill>
              </a:rPr>
              <a:t> </a:t>
            </a:r>
            <a:r>
              <a:rPr lang="en-US" altLang="ru-RU" sz="1400" b="1">
                <a:solidFill>
                  <a:schemeClr val="bg1"/>
                </a:solidFill>
              </a:rPr>
              <a:t>M., Gibbs C.</a:t>
            </a:r>
            <a:r>
              <a:rPr lang="ru-RU" altLang="ru-RU" sz="1400" b="1">
                <a:solidFill>
                  <a:schemeClr val="bg1"/>
                </a:solidFill>
              </a:rPr>
              <a:t> </a:t>
            </a:r>
            <a:r>
              <a:rPr lang="en-US" altLang="ru-RU" sz="1400" b="1">
                <a:solidFill>
                  <a:schemeClr val="bg1"/>
                </a:solidFill>
              </a:rPr>
              <a:t>P. </a:t>
            </a:r>
            <a:endParaRPr lang="ru-RU" altLang="ru-RU" sz="1400" b="1">
              <a:solidFill>
                <a:schemeClr val="bg1"/>
              </a:solidFill>
            </a:endParaRPr>
          </a:p>
          <a:p>
            <a:pPr algn="r" eaLnBrk="1" hangingPunct="1"/>
            <a:r>
              <a:rPr lang="en-US" altLang="ru-RU" sz="1400" b="1">
                <a:solidFill>
                  <a:schemeClr val="bg1"/>
                </a:solidFill>
              </a:rPr>
              <a:t>Anesthesia-related Maternal Mortality in the United States, 1997</a:t>
            </a:r>
            <a:r>
              <a:rPr lang="ru-RU" altLang="ru-RU" sz="1400" b="1">
                <a:solidFill>
                  <a:schemeClr val="bg1"/>
                </a:solidFill>
              </a:rPr>
              <a:t>–</a:t>
            </a:r>
            <a:r>
              <a:rPr lang="en-US" altLang="ru-RU" sz="1400" b="1">
                <a:solidFill>
                  <a:schemeClr val="bg1"/>
                </a:solidFill>
              </a:rPr>
              <a:t>2002, </a:t>
            </a:r>
            <a:endParaRPr lang="ru-RU" altLang="ru-RU" sz="1400" b="1">
              <a:solidFill>
                <a:schemeClr val="bg1"/>
              </a:solidFill>
            </a:endParaRPr>
          </a:p>
          <a:p>
            <a:pPr algn="r" eaLnBrk="1" hangingPunct="1"/>
            <a:r>
              <a:rPr lang="en-US" altLang="ru-RU" sz="1400" b="1">
                <a:solidFill>
                  <a:schemeClr val="bg1"/>
                </a:solidFill>
              </a:rPr>
              <a:t>SOAP 40th Annual Meeting, Chicago, Illinois; p.</a:t>
            </a:r>
            <a:r>
              <a:rPr lang="ru-RU" altLang="ru-RU" sz="1400" b="1">
                <a:solidFill>
                  <a:schemeClr val="bg1"/>
                </a:solidFill>
              </a:rPr>
              <a:t> </a:t>
            </a:r>
            <a:r>
              <a:rPr lang="en-US" altLang="ru-RU" sz="1400" b="1">
                <a:solidFill>
                  <a:schemeClr val="bg1"/>
                </a:solidFill>
              </a:rPr>
              <a:t>26</a:t>
            </a:r>
          </a:p>
        </p:txBody>
      </p:sp>
      <p:sp>
        <p:nvSpPr>
          <p:cNvPr id="21510" name="Rectangle 7"/>
          <p:cNvSpPr>
            <a:spLocks noChangeArrowheads="1"/>
          </p:cNvSpPr>
          <p:nvPr/>
        </p:nvSpPr>
        <p:spPr bwMode="auto">
          <a:xfrm>
            <a:off x="1588" y="5880100"/>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21511" name="Picture 8"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9"/>
          <p:cNvSpPr>
            <a:spLocks noChangeArrowheads="1"/>
          </p:cNvSpPr>
          <p:nvPr/>
        </p:nvSpPr>
        <p:spPr bwMode="auto">
          <a:xfrm>
            <a:off x="533400" y="404813"/>
            <a:ext cx="7783513" cy="3600450"/>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ru-RU">
                <a:solidFill>
                  <a:schemeClr val="bg1"/>
                </a:solidFill>
                <a:cs typeface="Times New Roman" pitchFamily="18" charset="0"/>
              </a:rPr>
              <a:t>Отмечается  снижение относительного риска </a:t>
            </a:r>
            <a:br>
              <a:rPr lang="ru-RU" altLang="ru-RU">
                <a:solidFill>
                  <a:schemeClr val="bg1"/>
                </a:solidFill>
                <a:cs typeface="Times New Roman" pitchFamily="18" charset="0"/>
              </a:rPr>
            </a:br>
            <a:r>
              <a:rPr lang="ru-RU" altLang="ru-RU">
                <a:solidFill>
                  <a:schemeClr val="bg1"/>
                </a:solidFill>
                <a:cs typeface="Times New Roman" pitchFamily="18" charset="0"/>
              </a:rPr>
              <a:t>общей анестезии по сравнению с регионарной </a:t>
            </a:r>
            <a:br>
              <a:rPr lang="ru-RU" altLang="ru-RU">
                <a:solidFill>
                  <a:schemeClr val="bg1"/>
                </a:solidFill>
                <a:cs typeface="Times New Roman" pitchFamily="18" charset="0"/>
              </a:rPr>
            </a:br>
            <a:r>
              <a:rPr lang="ru-RU" altLang="ru-RU">
                <a:solidFill>
                  <a:schemeClr val="bg1"/>
                </a:solidFill>
                <a:cs typeface="Times New Roman" pitchFamily="18" charset="0"/>
              </a:rPr>
              <a:t>при КС с </a:t>
            </a:r>
            <a:r>
              <a:rPr lang="ru-RU" altLang="ru-RU">
                <a:solidFill>
                  <a:srgbClr val="FF9900"/>
                </a:solidFill>
                <a:cs typeface="Times New Roman" pitchFamily="18" charset="0"/>
              </a:rPr>
              <a:t>6,7%</a:t>
            </a:r>
            <a:r>
              <a:rPr lang="ru-RU" altLang="ru-RU">
                <a:solidFill>
                  <a:schemeClr val="bg1"/>
                </a:solidFill>
                <a:cs typeface="Times New Roman" pitchFamily="18" charset="0"/>
              </a:rPr>
              <a:t> в 1991–1996 гг. </a:t>
            </a:r>
          </a:p>
          <a:p>
            <a:pPr eaLnBrk="1" hangingPunct="1"/>
            <a:r>
              <a:rPr lang="ru-RU" altLang="ru-RU">
                <a:solidFill>
                  <a:schemeClr val="bg1"/>
                </a:solidFill>
                <a:cs typeface="Times New Roman" pitchFamily="18" charset="0"/>
              </a:rPr>
              <a:t>до </a:t>
            </a:r>
            <a:r>
              <a:rPr lang="ru-RU" altLang="ru-RU">
                <a:solidFill>
                  <a:srgbClr val="FF9900"/>
                </a:solidFill>
                <a:cs typeface="Times New Roman" pitchFamily="18" charset="0"/>
              </a:rPr>
              <a:t>4,6%</a:t>
            </a:r>
            <a:r>
              <a:rPr lang="ru-RU" altLang="ru-RU">
                <a:solidFill>
                  <a:schemeClr val="bg1"/>
                </a:solidFill>
                <a:cs typeface="Times New Roman" pitchFamily="18" charset="0"/>
              </a:rPr>
              <a:t> в 1997–2002 гг.</a:t>
            </a:r>
          </a:p>
          <a:p>
            <a:pPr eaLnBrk="1" hangingPunct="1"/>
            <a:endParaRPr lang="ru-RU" altLang="ru-RU" sz="1000">
              <a:solidFill>
                <a:schemeClr val="bg1"/>
              </a:solidFill>
              <a:cs typeface="Times New Roman" pitchFamily="18" charset="0"/>
            </a:endParaRPr>
          </a:p>
          <a:p>
            <a:pPr eaLnBrk="1" hangingPunct="1"/>
            <a:r>
              <a:rPr lang="ru-RU" altLang="ru-RU">
                <a:solidFill>
                  <a:schemeClr val="bg1"/>
                </a:solidFill>
                <a:cs typeface="Times New Roman" pitchFamily="18" charset="0"/>
              </a:rPr>
              <a:t>При общей тенденции снижения фатальных случаев </a:t>
            </a:r>
          </a:p>
          <a:p>
            <a:pPr eaLnBrk="1" hangingPunct="1"/>
            <a:r>
              <a:rPr lang="ru-RU" altLang="ru-RU">
                <a:solidFill>
                  <a:schemeClr val="bg1"/>
                </a:solidFill>
                <a:cs typeface="Times New Roman" pitchFamily="18" charset="0"/>
              </a:rPr>
              <a:t>при общей анестезии за последние 18 лет </a:t>
            </a:r>
            <a:r>
              <a:rPr lang="ru-RU" altLang="ru-RU">
                <a:solidFill>
                  <a:srgbClr val="FF9900"/>
                </a:solidFill>
                <a:cs typeface="Times New Roman" pitchFamily="18" charset="0"/>
              </a:rPr>
              <a:t>(32,3→15,6)</a:t>
            </a:r>
            <a:r>
              <a:rPr lang="ru-RU" altLang="ru-RU">
                <a:solidFill>
                  <a:schemeClr val="bg1"/>
                </a:solidFill>
                <a:cs typeface="Times New Roman" pitchFamily="18" charset="0"/>
              </a:rPr>
              <a:t> </a:t>
            </a:r>
          </a:p>
          <a:p>
            <a:pPr eaLnBrk="1" hangingPunct="1"/>
            <a:r>
              <a:rPr lang="ru-RU" altLang="ru-RU">
                <a:solidFill>
                  <a:schemeClr val="bg1"/>
                </a:solidFill>
                <a:cs typeface="Times New Roman" pitchFamily="18" charset="0"/>
              </a:rPr>
              <a:t>продолжает увеличиваться риск летальных </a:t>
            </a:r>
          </a:p>
          <a:p>
            <a:pPr eaLnBrk="1" hangingPunct="1"/>
            <a:r>
              <a:rPr lang="ru-RU" altLang="ru-RU">
                <a:solidFill>
                  <a:schemeClr val="bg1"/>
                </a:solidFill>
                <a:cs typeface="Times New Roman" pitchFamily="18" charset="0"/>
              </a:rPr>
              <a:t>осложнений при регионарной анестезии </a:t>
            </a:r>
            <a:r>
              <a:rPr lang="ru-RU" altLang="ru-RU">
                <a:solidFill>
                  <a:srgbClr val="FF9900"/>
                </a:solidFill>
                <a:cs typeface="Times New Roman" pitchFamily="18" charset="0"/>
              </a:rPr>
              <a:t>(1,9→3,4)</a:t>
            </a:r>
            <a:r>
              <a:rPr lang="ru-RU" altLang="ru-RU">
                <a:solidFill>
                  <a:schemeClr val="bg1"/>
                </a:solidFill>
                <a:cs typeface="Times New Roman" pitchFamily="18" charset="0"/>
              </a:rPr>
              <a:t> </a:t>
            </a:r>
          </a:p>
        </p:txBody>
      </p:sp>
    </p:spTree>
    <p:extLst>
      <p:ext uri="{BB962C8B-B14F-4D97-AF65-F5344CB8AC3E}">
        <p14:creationId xmlns:p14="http://schemas.microsoft.com/office/powerpoint/2010/main" val="357408871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rot="20229927">
            <a:off x="1100175" y="1177172"/>
            <a:ext cx="6286860" cy="1089779"/>
          </a:xfrm>
          <a:prstGeom prst="rect">
            <a:avLst/>
          </a:prstGeom>
        </p:spPr>
        <p:txBody>
          <a:bodyPr vert="horz" lIns="91440" tIns="45720" rIns="91440" bIns="45720" rtlCol="0" anchor="t" anchorCtr="0">
            <a:normAutofit fontScale="92500"/>
            <a:scene3d>
              <a:camera prst="orthographicFront"/>
              <a:lightRig rig="soft" dir="t">
                <a:rot lat="0" lon="0" rev="10800000"/>
              </a:lightRig>
            </a:scene3d>
            <a:sp3d>
              <a:bevelT w="27940" h="12700"/>
              <a:contourClr>
                <a:srgbClr val="DDDDDD"/>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sz="3200" b="1" spc="150" dirty="0">
                <a:ln w="11430"/>
                <a:solidFill>
                  <a:srgbClr val="F8F8F8"/>
                </a:solidFill>
                <a:effectLst>
                  <a:outerShdw blurRad="25400" algn="tl" rotWithShape="0">
                    <a:srgbClr val="000000">
                      <a:alpha val="43000"/>
                    </a:srgbClr>
                  </a:outerShdw>
                </a:effectLst>
              </a:rPr>
              <a:t>Надо работать над усовершенствованием техники </a:t>
            </a:r>
            <a:endParaRPr lang="en-US" sz="3200" b="1" spc="150" dirty="0">
              <a:ln w="11430"/>
              <a:solidFill>
                <a:srgbClr val="F8F8F8"/>
              </a:solidFill>
              <a:effectLst>
                <a:outerShdw blurRad="25400" algn="tl" rotWithShape="0">
                  <a:srgbClr val="000000">
                    <a:alpha val="43000"/>
                  </a:srgbClr>
                </a:outerShdw>
              </a:effectLst>
            </a:endParaRPr>
          </a:p>
        </p:txBody>
      </p:sp>
      <p:pic>
        <p:nvPicPr>
          <p:cNvPr id="6" name="Picture 5" descr="Untitle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682" y="1925101"/>
            <a:ext cx="5549900" cy="4953000"/>
          </a:xfrm>
          <a:prstGeom prst="rect">
            <a:avLst/>
          </a:prstGeom>
        </p:spPr>
      </p:pic>
    </p:spTree>
    <p:extLst>
      <p:ext uri="{BB962C8B-B14F-4D97-AF65-F5344CB8AC3E}">
        <p14:creationId xmlns:p14="http://schemas.microsoft.com/office/powerpoint/2010/main" val="171055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2"/>
          <p:cNvSpPr>
            <a:spLocks noChangeArrowheads="1"/>
          </p:cNvSpPr>
          <p:nvPr/>
        </p:nvSpPr>
        <p:spPr bwMode="auto">
          <a:xfrm>
            <a:off x="0" y="6280150"/>
            <a:ext cx="8316913" cy="576263"/>
          </a:xfrm>
          <a:prstGeom prst="rect">
            <a:avLst/>
          </a:prstGeom>
          <a:solidFill>
            <a:srgbClr val="66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eaLnBrk="1" hangingPunct="1">
              <a:spcBef>
                <a:spcPct val="0"/>
              </a:spcBef>
              <a:buFontTx/>
              <a:buNone/>
            </a:pPr>
            <a:endParaRPr lang="ru-RU" altLang="ru-RU" sz="1400" b="1">
              <a:solidFill>
                <a:schemeClr val="bg1"/>
              </a:solidFill>
            </a:endParaRPr>
          </a:p>
        </p:txBody>
      </p:sp>
      <p:sp>
        <p:nvSpPr>
          <p:cNvPr id="14338" name="Rectangle 28"/>
          <p:cNvSpPr>
            <a:spLocks noChangeArrowheads="1"/>
          </p:cNvSpPr>
          <p:nvPr/>
        </p:nvSpPr>
        <p:spPr bwMode="auto">
          <a:xfrm>
            <a:off x="6392863" y="239713"/>
            <a:ext cx="19383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algn="r" eaLnBrk="1" hangingPunct="1">
              <a:spcBef>
                <a:spcPct val="0"/>
              </a:spcBef>
              <a:buFontTx/>
              <a:buNone/>
            </a:pPr>
            <a:r>
              <a:rPr lang="ru-RU" altLang="ru-RU" sz="1600" b="1" dirty="0">
                <a:solidFill>
                  <a:schemeClr val="bg1"/>
                </a:solidFill>
              </a:rPr>
              <a:t>Ключевые пункты</a:t>
            </a:r>
          </a:p>
        </p:txBody>
      </p:sp>
      <p:sp>
        <p:nvSpPr>
          <p:cNvPr id="14339"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endParaRPr lang="en-US" altLang="ru-RU" sz="2600"/>
          </a:p>
        </p:txBody>
      </p:sp>
      <p:sp>
        <p:nvSpPr>
          <p:cNvPr id="4101" name="Rectangle 10"/>
          <p:cNvSpPr>
            <a:spLocks noChangeArrowheads="1"/>
          </p:cNvSpPr>
          <p:nvPr/>
        </p:nvSpPr>
        <p:spPr bwMode="auto">
          <a:xfrm>
            <a:off x="8915400" y="381000"/>
            <a:ext cx="76200" cy="76200"/>
          </a:xfrm>
          <a:prstGeom prst="rect">
            <a:avLst/>
          </a:prstGeom>
          <a:solidFill>
            <a:srgbClr val="663300"/>
          </a:solidFill>
          <a:ln w="9525">
            <a:noFill/>
            <a:miter lim="800000"/>
            <a:headEnd/>
            <a:tailEnd/>
          </a:ln>
          <a:effectLst>
            <a:outerShdw blurRad="63500" dist="38099" dir="2700000" algn="ctr" rotWithShape="0">
              <a:schemeClr val="bg2">
                <a:alpha val="74998"/>
              </a:schemeClr>
            </a:outerShdw>
          </a:effec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endParaRPr lang="en-US" altLang="ru-RU" sz="2600"/>
          </a:p>
        </p:txBody>
      </p:sp>
      <p:sp>
        <p:nvSpPr>
          <p:cNvPr id="14341" name="Rectangle 11"/>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endParaRPr lang="en-US" altLang="ru-RU" sz="2600"/>
          </a:p>
        </p:txBody>
      </p:sp>
      <p:sp>
        <p:nvSpPr>
          <p:cNvPr id="14342" name="Rectangle 12"/>
          <p:cNvSpPr>
            <a:spLocks noChangeArrowheads="1"/>
          </p:cNvSpPr>
          <p:nvPr/>
        </p:nvSpPr>
        <p:spPr bwMode="auto">
          <a:xfrm>
            <a:off x="1588" y="6213475"/>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endParaRPr lang="en-US" altLang="ru-RU" sz="2600"/>
          </a:p>
        </p:txBody>
      </p:sp>
      <p:sp>
        <p:nvSpPr>
          <p:cNvPr id="14343" name="Rectangle 30"/>
          <p:cNvSpPr>
            <a:spLocks noChangeArrowheads="1"/>
          </p:cNvSpPr>
          <p:nvPr/>
        </p:nvSpPr>
        <p:spPr bwMode="auto">
          <a:xfrm>
            <a:off x="533400" y="1268413"/>
            <a:ext cx="7783513" cy="576262"/>
          </a:xfrm>
          <a:prstGeom prst="rect">
            <a:avLst/>
          </a:prstGeom>
          <a:solidFill>
            <a:srgbClr val="6633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Tx/>
              <a:buNone/>
            </a:pPr>
            <a:r>
              <a:rPr lang="ru-RU" altLang="ru-RU" sz="2500" b="1">
                <a:solidFill>
                  <a:schemeClr val="bg1"/>
                </a:solidFill>
              </a:rPr>
              <a:t>Ключевые пункты</a:t>
            </a:r>
          </a:p>
        </p:txBody>
      </p:sp>
      <p:sp>
        <p:nvSpPr>
          <p:cNvPr id="14344" name="Rectangle 30"/>
          <p:cNvSpPr>
            <a:spLocks noChangeArrowheads="1"/>
          </p:cNvSpPr>
          <p:nvPr/>
        </p:nvSpPr>
        <p:spPr bwMode="auto">
          <a:xfrm>
            <a:off x="533400" y="2684463"/>
            <a:ext cx="7783513" cy="1489075"/>
          </a:xfrm>
          <a:prstGeom prst="rect">
            <a:avLst/>
          </a:prstGeom>
          <a:solidFill>
            <a:srgbClr val="6633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457200" indent="-457200">
              <a:spcBef>
                <a:spcPct val="20000"/>
              </a:spcBef>
              <a:buChar char="•"/>
              <a:defRPr sz="3200">
                <a:solidFill>
                  <a:schemeClr val="tx1"/>
                </a:solidFill>
                <a:latin typeface="Times New Roman" pitchFamily="18" charset="0"/>
                <a:ea typeface="MS PGothic" pitchFamily="34" charset="-128"/>
              </a:defRPr>
            </a:lvl1pPr>
            <a:lvl2pPr marL="742950" indent="-285750">
              <a:spcBef>
                <a:spcPct val="20000"/>
              </a:spcBef>
              <a:buChar char="–"/>
              <a:defRPr sz="2800">
                <a:solidFill>
                  <a:schemeClr val="tx1"/>
                </a:solidFill>
                <a:latin typeface="Times New Roman" pitchFamily="18" charset="0"/>
                <a:ea typeface="MS PGothic" pitchFamily="34" charset="-128"/>
              </a:defRPr>
            </a:lvl2pPr>
            <a:lvl3pPr marL="1143000" indent="-228600">
              <a:spcBef>
                <a:spcPct val="20000"/>
              </a:spcBef>
              <a:buChar char="•"/>
              <a:defRPr sz="2400">
                <a:solidFill>
                  <a:schemeClr val="tx1"/>
                </a:solidFill>
                <a:latin typeface="Times New Roman" pitchFamily="18" charset="0"/>
                <a:ea typeface="MS PGothic" pitchFamily="34" charset="-128"/>
              </a:defRPr>
            </a:lvl3pPr>
            <a:lvl4pPr marL="1600200" indent="-228600">
              <a:spcBef>
                <a:spcPct val="20000"/>
              </a:spcBef>
              <a:buChar char="–"/>
              <a:defRPr sz="2000">
                <a:solidFill>
                  <a:schemeClr val="tx1"/>
                </a:solidFill>
                <a:latin typeface="Times New Roman" pitchFamily="18" charset="0"/>
                <a:ea typeface="MS PGothic" pitchFamily="34" charset="-128"/>
              </a:defRPr>
            </a:lvl4pPr>
            <a:lvl5pPr marL="2057400" indent="-22860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eaLnBrk="1" hangingPunct="1">
              <a:spcBef>
                <a:spcPct val="0"/>
              </a:spcBef>
              <a:buFont typeface="Wingdings" pitchFamily="2" charset="2"/>
              <a:buChar char="§"/>
            </a:pPr>
            <a:r>
              <a:rPr lang="ru-RU" altLang="ru-RU" sz="2600">
                <a:solidFill>
                  <a:schemeClr val="bg1"/>
                </a:solidFill>
              </a:rPr>
              <a:t>стратегии улучшения эффективности</a:t>
            </a:r>
          </a:p>
          <a:p>
            <a:pPr eaLnBrk="1" hangingPunct="1">
              <a:spcBef>
                <a:spcPct val="0"/>
              </a:spcBef>
              <a:buFont typeface="Wingdings" pitchFamily="2" charset="2"/>
              <a:buChar char="§"/>
            </a:pPr>
            <a:r>
              <a:rPr lang="ru-RU" altLang="ru-RU" sz="2600">
                <a:solidFill>
                  <a:schemeClr val="bg1"/>
                </a:solidFill>
              </a:rPr>
              <a:t>дополнительные соображения</a:t>
            </a:r>
          </a:p>
          <a:p>
            <a:pPr eaLnBrk="1" hangingPunct="1">
              <a:spcBef>
                <a:spcPct val="0"/>
              </a:spcBef>
              <a:buFont typeface="Wingdings" pitchFamily="2" charset="2"/>
              <a:buChar char="§"/>
            </a:pPr>
            <a:r>
              <a:rPr lang="ru-RU" altLang="ru-RU" sz="2600">
                <a:solidFill>
                  <a:schemeClr val="bg1"/>
                </a:solidFill>
              </a:rPr>
              <a:t>что нового/грядущего?</a:t>
            </a:r>
          </a:p>
        </p:txBody>
      </p:sp>
      <p:pic>
        <p:nvPicPr>
          <p:cNvPr id="14345" name="Изображение 1" descr="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3644900"/>
            <a:ext cx="4267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38356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533400" y="1268413"/>
            <a:ext cx="7783513" cy="457200"/>
          </a:xfrm>
          <a:prstGeom prst="rect">
            <a:avLst/>
          </a:prstGeom>
          <a:solidFill>
            <a:srgbClr val="663300">
              <a:alpha val="80000"/>
            </a:srgbClr>
          </a:solidFill>
          <a:ln w="9525" algn="ctr">
            <a:noFill/>
            <a:miter lim="800000"/>
            <a:headEnd/>
            <a:tailEnd/>
          </a:ln>
          <a:effectLst/>
        </p:spPr>
        <p:txBody>
          <a:bodyPr wrap="none" anchor="ctr"/>
          <a:lstStyle/>
          <a:p>
            <a:r>
              <a:rPr lang="ru-RU" sz="2600" b="0">
                <a:solidFill>
                  <a:schemeClr val="bg1"/>
                </a:solidFill>
                <a:cs typeface="Times New Roman" pitchFamily="18" charset="0"/>
              </a:rPr>
              <a:t>Побочные эффекты и халатность</a:t>
            </a:r>
          </a:p>
        </p:txBody>
      </p:sp>
      <p:graphicFrame>
        <p:nvGraphicFramePr>
          <p:cNvPr id="557059" name="Group 3"/>
          <p:cNvGraphicFramePr>
            <a:graphicFrameLocks noGrp="1"/>
          </p:cNvGraphicFramePr>
          <p:nvPr>
            <p:extLst>
              <p:ext uri="{D42A27DB-BD31-4B8C-83A1-F6EECF244321}">
                <p14:modId xmlns:p14="http://schemas.microsoft.com/office/powerpoint/2010/main" val="3395275509"/>
              </p:ext>
            </p:extLst>
          </p:nvPr>
        </p:nvGraphicFramePr>
        <p:xfrm>
          <a:off x="533400" y="1947863"/>
          <a:ext cx="7783513" cy="4433889"/>
        </p:xfrm>
        <a:graphic>
          <a:graphicData uri="http://schemas.openxmlformats.org/drawingml/2006/table">
            <a:tbl>
              <a:tblPr/>
              <a:tblGrid>
                <a:gridCol w="2384425"/>
                <a:gridCol w="2590800"/>
                <a:gridCol w="2808288"/>
              </a:tblGrid>
              <a:tr h="719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Специальность</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Побочные эффекты </a:t>
                      </a:r>
                      <a:br>
                        <a:rPr kumimoji="0" lang="ru-RU" sz="1800" b="0" i="0" u="none" strike="noStrike" cap="none" normalizeH="0" baseline="0" dirty="0" smtClean="0">
                          <a:ln>
                            <a:noFill/>
                          </a:ln>
                          <a:solidFill>
                            <a:schemeClr val="bg1"/>
                          </a:solidFill>
                          <a:effectLst/>
                          <a:latin typeface="Times New Roman" pitchFamily="18" charset="0"/>
                        </a:rPr>
                      </a:br>
                      <a:r>
                        <a:rPr kumimoji="0" lang="ru-RU" sz="1800" b="0" i="0" u="none" strike="noStrike" cap="none" normalizeH="0" baseline="0" dirty="0" smtClean="0">
                          <a:ln>
                            <a:noFill/>
                          </a:ln>
                          <a:solidFill>
                            <a:schemeClr val="bg1"/>
                          </a:solidFill>
                          <a:effectLst/>
                          <a:latin typeface="Times New Roman" pitchFamily="18" charset="0"/>
                        </a:rPr>
                        <a:t>(%)</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Халатность </a:t>
                      </a:r>
                      <a:br>
                        <a:rPr kumimoji="0" lang="ru-RU" sz="1800" b="0" i="0" u="none" strike="noStrike" cap="none" normalizeH="0" baseline="0" smtClean="0">
                          <a:ln>
                            <a:noFill/>
                          </a:ln>
                          <a:solidFill>
                            <a:schemeClr val="bg1"/>
                          </a:solidFill>
                          <a:effectLst/>
                          <a:latin typeface="Times New Roman" pitchFamily="18" charset="0"/>
                        </a:rPr>
                      </a:br>
                      <a:r>
                        <a:rPr kumimoji="0" lang="ru-RU" sz="1800" b="0" i="0" u="none" strike="noStrike" cap="none" normalizeH="0" baseline="0" smtClean="0">
                          <a:ln>
                            <a:noFill/>
                          </a:ln>
                          <a:solidFill>
                            <a:schemeClr val="bg1"/>
                          </a:solidFill>
                          <a:effectLst/>
                          <a:latin typeface="Times New Roman" pitchFamily="18" charset="0"/>
                        </a:rPr>
                        <a:t>(%)</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Ортопедия</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 4,1</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22,4</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66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Общая хирургия</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 7,0</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28,0</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Сосудистая хирургия</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16,1</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18,0</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Times New Roman" pitchFamily="18" charset="0"/>
                        </a:rPr>
                        <a:t>Акушерство</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1" i="0" u="none" strike="noStrike" cap="none" normalizeH="0" baseline="0" dirty="0" smtClean="0">
                          <a:ln>
                            <a:noFill/>
                          </a:ln>
                          <a:solidFill>
                            <a:schemeClr val="bg1"/>
                          </a:solidFill>
                          <a:effectLst/>
                          <a:latin typeface="Times New Roman" pitchFamily="18" charset="0"/>
                        </a:rPr>
                        <a:t> 1,5</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800" b="1" i="0" u="none" strike="noStrike" cap="none" normalizeH="0" baseline="0" dirty="0" smtClean="0">
                          <a:ln>
                            <a:noFill/>
                          </a:ln>
                          <a:solidFill>
                            <a:schemeClr val="bg1"/>
                          </a:solidFill>
                          <a:effectLst/>
                          <a:latin typeface="Times New Roman" pitchFamily="18" charset="0"/>
                        </a:rPr>
                        <a:t>38,3</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650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Неонатология</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 0,6</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25,8</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Терапия</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smtClean="0">
                          <a:ln>
                            <a:noFill/>
                          </a:ln>
                          <a:solidFill>
                            <a:schemeClr val="bg1"/>
                          </a:solidFill>
                          <a:effectLst/>
                          <a:latin typeface="Times New Roman" pitchFamily="18" charset="0"/>
                        </a:rPr>
                        <a:t> 3,6</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800" b="0" i="0" u="none" strike="noStrike" cap="none" normalizeH="0" baseline="0" dirty="0" smtClean="0">
                          <a:ln>
                            <a:noFill/>
                          </a:ln>
                          <a:solidFill>
                            <a:schemeClr val="bg1"/>
                          </a:solidFill>
                          <a:effectLst/>
                          <a:latin typeface="Times New Roman" pitchFamily="18" charset="0"/>
                        </a:rPr>
                        <a:t>30,9</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bl>
          </a:graphicData>
        </a:graphic>
      </p:graphicFrame>
      <p:sp>
        <p:nvSpPr>
          <p:cNvPr id="557093" name="Text Box 37"/>
          <p:cNvSpPr txBox="1">
            <a:spLocks noChangeArrowheads="1"/>
          </p:cNvSpPr>
          <p:nvPr/>
        </p:nvSpPr>
        <p:spPr bwMode="auto">
          <a:xfrm>
            <a:off x="0" y="6586538"/>
            <a:ext cx="8307388" cy="255587"/>
          </a:xfrm>
          <a:prstGeom prst="rect">
            <a:avLst/>
          </a:prstGeom>
          <a:solidFill>
            <a:srgbClr val="663300">
              <a:alpha val="50000"/>
            </a:srgbClr>
          </a:solidFill>
          <a:ln w="9525" algn="ctr">
            <a:noFill/>
            <a:miter lim="800000"/>
            <a:headEnd/>
            <a:tailEnd/>
          </a:ln>
          <a:effectLst/>
        </p:spPr>
        <p:txBody>
          <a:bodyPr wrap="none" anchor="ctr"/>
          <a:lstStyle/>
          <a:p>
            <a:pPr algn="r"/>
            <a:r>
              <a:rPr lang="en-US" sz="1400">
                <a:solidFill>
                  <a:schemeClr val="bg1"/>
                </a:solidFill>
              </a:rPr>
              <a:t>Brennan. N Engl J Med 1991: 324:370-6</a:t>
            </a:r>
            <a:endParaRPr lang="ru-RU" sz="1400">
              <a:solidFill>
                <a:schemeClr val="bg1"/>
              </a:solidFill>
            </a:endParaRPr>
          </a:p>
        </p:txBody>
      </p:sp>
      <p:sp>
        <p:nvSpPr>
          <p:cNvPr id="557094" name="Rectangle 38"/>
          <p:cNvSpPr>
            <a:spLocks noChangeArrowheads="1"/>
          </p:cNvSpPr>
          <p:nvPr/>
        </p:nvSpPr>
        <p:spPr bwMode="auto">
          <a:xfrm flipH="1">
            <a:off x="8904288" y="6597650"/>
            <a:ext cx="85725" cy="241300"/>
          </a:xfrm>
          <a:prstGeom prst="rect">
            <a:avLst/>
          </a:prstGeom>
          <a:gradFill rotWithShape="1">
            <a:gsLst>
              <a:gs pos="0">
                <a:srgbClr val="663300">
                  <a:gamma/>
                  <a:tint val="24314"/>
                  <a:invGamma/>
                  <a:alpha val="0"/>
                </a:srgbClr>
              </a:gs>
              <a:gs pos="100000">
                <a:srgbClr val="663300">
                  <a:alpha val="50000"/>
                </a:srgbClr>
              </a:gs>
            </a:gsLst>
            <a:lin ang="5400000" scaled="1"/>
          </a:gradFill>
          <a:ln w="9525" algn="ctr">
            <a:noFill/>
            <a:miter lim="800000"/>
            <a:headEnd/>
            <a:tailEnd/>
          </a:ln>
          <a:effectLst/>
        </p:spPr>
        <p:txBody>
          <a:bodyPr wrap="none" anchor="ctr"/>
          <a:lstStyle/>
          <a:p>
            <a:endParaRPr lang="ru-RU"/>
          </a:p>
        </p:txBody>
      </p:sp>
      <p:sp>
        <p:nvSpPr>
          <p:cNvPr id="557095" name="Rectangle 39"/>
          <p:cNvSpPr>
            <a:spLocks noChangeArrowheads="1"/>
          </p:cNvSpPr>
          <p:nvPr/>
        </p:nvSpPr>
        <p:spPr bwMode="auto">
          <a:xfrm>
            <a:off x="1588" y="6516688"/>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w="9525">
            <a:noFill/>
            <a:miter lim="800000"/>
            <a:headEnd/>
            <a:tailEnd/>
          </a:ln>
          <a:effectLst/>
        </p:spPr>
        <p:txBody>
          <a:bodyPr wrap="none" anchor="ctr"/>
          <a:lstStyle/>
          <a:p>
            <a:endParaRPr lang="ru-RU"/>
          </a:p>
        </p:txBody>
      </p:sp>
      <p:sp>
        <p:nvSpPr>
          <p:cNvPr id="557096" name="Rectangle 40"/>
          <p:cNvSpPr>
            <a:spLocks noChangeArrowheads="1"/>
          </p:cNvSpPr>
          <p:nvPr/>
        </p:nvSpPr>
        <p:spPr bwMode="auto">
          <a:xfrm>
            <a:off x="8905875" y="22225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p>
            <a:endParaRPr lang="ru-RU"/>
          </a:p>
        </p:txBody>
      </p:sp>
      <p:pic>
        <p:nvPicPr>
          <p:cNvPr id="557097" name="Picture 41" descr="kyvshin"/>
          <p:cNvPicPr>
            <a:picLocks noChangeAspect="1" noChangeArrowheads="1"/>
          </p:cNvPicPr>
          <p:nvPr/>
        </p:nvPicPr>
        <p:blipFill>
          <a:blip r:embed="rId2"/>
          <a:srcRect/>
          <a:stretch>
            <a:fillRect/>
          </a:stretch>
        </p:blipFill>
        <p:spPr bwMode="auto">
          <a:xfrm>
            <a:off x="7064375" y="2894013"/>
            <a:ext cx="1597025" cy="3497262"/>
          </a:xfrm>
          <a:prstGeom prst="rect">
            <a:avLst/>
          </a:prstGeom>
          <a:noFill/>
        </p:spPr>
      </p:pic>
      <p:pic>
        <p:nvPicPr>
          <p:cNvPr id="557098" name="Picture 42" descr="book1"/>
          <p:cNvPicPr>
            <a:picLocks noChangeAspect="1" noChangeArrowheads="1"/>
          </p:cNvPicPr>
          <p:nvPr/>
        </p:nvPicPr>
        <p:blipFill>
          <a:blip r:embed="rId3" cstate="print"/>
          <a:srcRect/>
          <a:stretch>
            <a:fillRect/>
          </a:stretch>
        </p:blipFill>
        <p:spPr bwMode="auto">
          <a:xfrm>
            <a:off x="34925" y="6624638"/>
            <a:ext cx="466725" cy="188912"/>
          </a:xfrm>
          <a:prstGeom prst="rect">
            <a:avLst/>
          </a:prstGeom>
          <a:noFill/>
        </p:spPr>
      </p:pic>
    </p:spTree>
    <p:extLst>
      <p:ext uri="{BB962C8B-B14F-4D97-AF65-F5344CB8AC3E}">
        <p14:creationId xmlns:p14="http://schemas.microsoft.com/office/powerpoint/2010/main" val="2492037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963738"/>
            <a:ext cx="5761038"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5"/>
          <p:cNvSpPr>
            <a:spLocks noChangeArrowheads="1"/>
          </p:cNvSpPr>
          <p:nvPr/>
        </p:nvSpPr>
        <p:spPr bwMode="auto">
          <a:xfrm>
            <a:off x="533400" y="404813"/>
            <a:ext cx="7783513" cy="1584325"/>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spcBef>
                <a:spcPct val="20000"/>
              </a:spcBef>
              <a:spcAft>
                <a:spcPct val="20000"/>
              </a:spcAft>
              <a:buFont typeface="Wingdings" pitchFamily="2" charset="2"/>
              <a:buNone/>
            </a:pPr>
            <a:r>
              <a:rPr lang="ru-RU" altLang="zh-CN" sz="1800" b="1">
                <a:solidFill>
                  <a:schemeClr val="bg1"/>
                </a:solidFill>
              </a:rPr>
              <a:t>До 35% общих анестезий происходят в акушерской практике по причине </a:t>
            </a:r>
            <a:r>
              <a:rPr lang="en-US" altLang="zh-CN" sz="1800" b="1">
                <a:solidFill>
                  <a:schemeClr val="bg1"/>
                </a:solidFill>
                <a:ea typeface="宋体" pitchFamily="2" charset="-122"/>
              </a:rPr>
              <a:t/>
            </a:r>
            <a:br>
              <a:rPr lang="en-US" altLang="zh-CN" sz="1800" b="1">
                <a:solidFill>
                  <a:schemeClr val="bg1"/>
                </a:solidFill>
                <a:ea typeface="宋体" pitchFamily="2" charset="-122"/>
              </a:rPr>
            </a:br>
            <a:r>
              <a:rPr lang="ru-RU" altLang="zh-CN" sz="1800" b="1">
                <a:solidFill>
                  <a:schemeClr val="bg1"/>
                </a:solidFill>
              </a:rPr>
              <a:t>неудачи регионарных анестезиологических методик.</a:t>
            </a:r>
          </a:p>
          <a:p>
            <a:pPr eaLnBrk="1" hangingPunct="1">
              <a:spcBef>
                <a:spcPct val="20000"/>
              </a:spcBef>
              <a:spcAft>
                <a:spcPct val="20000"/>
              </a:spcAft>
              <a:buFont typeface="Wingdings" pitchFamily="2" charset="2"/>
              <a:buNone/>
            </a:pPr>
            <a:r>
              <a:rPr lang="ru-RU" altLang="zh-CN" sz="1800" b="1">
                <a:solidFill>
                  <a:schemeClr val="bg1"/>
                </a:solidFill>
              </a:rPr>
              <a:t>Доля переходов к ОА при плановых операциях кесарева сечения </a:t>
            </a:r>
            <a:r>
              <a:rPr lang="en-US" altLang="zh-CN" sz="1800" b="1">
                <a:solidFill>
                  <a:schemeClr val="bg1"/>
                </a:solidFill>
                <a:ea typeface="宋体" pitchFamily="2" charset="-122"/>
              </a:rPr>
              <a:t/>
            </a:r>
            <a:br>
              <a:rPr lang="en-US" altLang="zh-CN" sz="1800" b="1">
                <a:solidFill>
                  <a:schemeClr val="bg1"/>
                </a:solidFill>
                <a:ea typeface="宋体" pitchFamily="2" charset="-122"/>
              </a:rPr>
            </a:br>
            <a:r>
              <a:rPr lang="ru-RU" altLang="zh-CN" sz="1800" b="1">
                <a:solidFill>
                  <a:schemeClr val="bg1"/>
                </a:solidFill>
              </a:rPr>
              <a:t>колеблется от 0</a:t>
            </a:r>
            <a:r>
              <a:rPr lang="en-US" altLang="zh-CN" sz="1800" b="1">
                <a:solidFill>
                  <a:schemeClr val="bg1"/>
                </a:solidFill>
                <a:ea typeface="宋体" pitchFamily="2" charset="-122"/>
              </a:rPr>
              <a:t>,</a:t>
            </a:r>
            <a:r>
              <a:rPr lang="ru-RU" altLang="zh-CN" sz="1800" b="1">
                <a:solidFill>
                  <a:schemeClr val="bg1"/>
                </a:solidFill>
              </a:rPr>
              <a:t>8% до 1</a:t>
            </a:r>
            <a:r>
              <a:rPr lang="en-US" altLang="zh-CN" sz="1800" b="1">
                <a:solidFill>
                  <a:schemeClr val="bg1"/>
                </a:solidFill>
                <a:ea typeface="宋体" pitchFamily="2" charset="-122"/>
              </a:rPr>
              <a:t>,</a:t>
            </a:r>
            <a:r>
              <a:rPr lang="ru-RU" altLang="zh-CN" sz="1800" b="1">
                <a:solidFill>
                  <a:schemeClr val="bg1"/>
                </a:solidFill>
              </a:rPr>
              <a:t>3%</a:t>
            </a:r>
          </a:p>
        </p:txBody>
      </p:sp>
      <p:sp>
        <p:nvSpPr>
          <p:cNvPr id="24580" name="Rectangle 6"/>
          <p:cNvSpPr>
            <a:spLocks noChangeArrowheads="1"/>
          </p:cNvSpPr>
          <p:nvPr/>
        </p:nvSpPr>
        <p:spPr bwMode="auto">
          <a:xfrm>
            <a:off x="0" y="6237288"/>
            <a:ext cx="8316913" cy="620712"/>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Shibili KU, Russel IF. A survey of anaesthetic techniques used for caesarean </a:t>
            </a:r>
            <a:r>
              <a:rPr lang="ru-RU" altLang="ru-RU" sz="1400" b="1">
                <a:solidFill>
                  <a:schemeClr val="bg1"/>
                </a:solidFill>
              </a:rPr>
              <a:t/>
            </a:r>
            <a:br>
              <a:rPr lang="ru-RU" altLang="ru-RU" sz="1400" b="1">
                <a:solidFill>
                  <a:schemeClr val="bg1"/>
                </a:solidFill>
              </a:rPr>
            </a:br>
            <a:r>
              <a:rPr lang="en-US" altLang="ru-RU" sz="1400" b="1">
                <a:solidFill>
                  <a:schemeClr val="bg1"/>
                </a:solidFill>
              </a:rPr>
              <a:t>section in the UK in 1997.</a:t>
            </a:r>
            <a:r>
              <a:rPr lang="ru-RU" altLang="ru-RU" sz="1400" b="1">
                <a:solidFill>
                  <a:schemeClr val="bg1"/>
                </a:solidFill>
              </a:rPr>
              <a:t> </a:t>
            </a:r>
            <a:r>
              <a:rPr lang="en-US" altLang="ru-RU" sz="1400" b="1">
                <a:solidFill>
                  <a:schemeClr val="bg1"/>
                </a:solidFill>
              </a:rPr>
              <a:t>Int J Obstet Anesth 2000;9:160–167.</a:t>
            </a:r>
          </a:p>
        </p:txBody>
      </p:sp>
      <p:pic>
        <p:nvPicPr>
          <p:cNvPr id="24581" name="Picture 7"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6626225"/>
            <a:ext cx="46672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0"/>
          <p:cNvSpPr>
            <a:spLocks noChangeArrowheads="1"/>
          </p:cNvSpPr>
          <p:nvPr/>
        </p:nvSpPr>
        <p:spPr bwMode="auto">
          <a:xfrm>
            <a:off x="0" y="6167438"/>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Tree>
    <p:extLst>
      <p:ext uri="{BB962C8B-B14F-4D97-AF65-F5344CB8AC3E}">
        <p14:creationId xmlns:p14="http://schemas.microsoft.com/office/powerpoint/2010/main" val="329756158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1"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3" name="Rectangle 5"/>
          <p:cNvSpPr>
            <a:spLocks noChangeArrowheads="1"/>
          </p:cNvSpPr>
          <p:nvPr/>
        </p:nvSpPr>
        <p:spPr bwMode="auto">
          <a:xfrm>
            <a:off x="533400" y="1268413"/>
            <a:ext cx="7783513" cy="648419"/>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ru-RU" sz="2800" b="1" dirty="0">
                <a:solidFill>
                  <a:schemeClr val="bg1"/>
                </a:solidFill>
              </a:rPr>
              <a:t>Экстренное кесарево </a:t>
            </a:r>
            <a:r>
              <a:rPr lang="ru-RU" sz="2800" b="1" dirty="0" smtClean="0">
                <a:solidFill>
                  <a:schemeClr val="bg1"/>
                </a:solidFill>
              </a:rPr>
              <a:t>сечение</a:t>
            </a:r>
            <a:r>
              <a:rPr lang="ru-RU" sz="2400" b="1" dirty="0" smtClean="0">
                <a:solidFill>
                  <a:schemeClr val="bg1"/>
                </a:solidFill>
              </a:rPr>
              <a:t> </a:t>
            </a:r>
            <a:endParaRPr lang="ru-RU" sz="2400" b="1" dirty="0">
              <a:solidFill>
                <a:schemeClr val="bg1"/>
              </a:solidFill>
            </a:endParaRPr>
          </a:p>
        </p:txBody>
      </p:sp>
      <p:sp>
        <p:nvSpPr>
          <p:cNvPr id="2056"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 name="Rectangle 5"/>
          <p:cNvSpPr>
            <a:spLocks noChangeArrowheads="1"/>
          </p:cNvSpPr>
          <p:nvPr/>
        </p:nvSpPr>
        <p:spPr bwMode="auto">
          <a:xfrm>
            <a:off x="547489" y="2636911"/>
            <a:ext cx="7783513" cy="3174455"/>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285750" indent="-285750">
              <a:buFont typeface="Wingdings" panose="05000000000000000000" pitchFamily="2" charset="2"/>
              <a:buChar char="§"/>
            </a:pPr>
            <a:endParaRPr lang="en-US" sz="1800" b="1" dirty="0" smtClean="0">
              <a:solidFill>
                <a:schemeClr val="bg1"/>
              </a:solidFill>
            </a:endParaRPr>
          </a:p>
          <a:p>
            <a:r>
              <a:rPr lang="ru-RU" sz="2000" b="1" i="1" dirty="0">
                <a:solidFill>
                  <a:schemeClr val="bg1"/>
                </a:solidFill>
              </a:rPr>
              <a:t>Термины:</a:t>
            </a:r>
            <a:endParaRPr lang="en-US" sz="2000" b="1" dirty="0">
              <a:solidFill>
                <a:schemeClr val="bg1"/>
              </a:solidFill>
            </a:endParaRPr>
          </a:p>
          <a:p>
            <a:pPr marL="285750" indent="-285750">
              <a:buFont typeface="Wingdings" panose="05000000000000000000" pitchFamily="2" charset="2"/>
              <a:buChar char="§"/>
            </a:pPr>
            <a:r>
              <a:rPr lang="ru-RU" sz="1800" b="1" dirty="0" smtClean="0">
                <a:solidFill>
                  <a:schemeClr val="bg1"/>
                </a:solidFill>
              </a:rPr>
              <a:t>"</a:t>
            </a:r>
            <a:r>
              <a:rPr lang="ru-RU" sz="1800" b="1" dirty="0">
                <a:solidFill>
                  <a:schemeClr val="bg1"/>
                </a:solidFill>
              </a:rPr>
              <a:t>Экстренное"</a:t>
            </a:r>
          </a:p>
          <a:p>
            <a:pPr marL="285750" indent="-285750">
              <a:buFont typeface="Wingdings" panose="05000000000000000000" pitchFamily="2" charset="2"/>
              <a:buChar char="§"/>
            </a:pPr>
            <a:r>
              <a:rPr lang="ru-RU" sz="1800" b="1" dirty="0" smtClean="0">
                <a:solidFill>
                  <a:schemeClr val="bg1"/>
                </a:solidFill>
              </a:rPr>
              <a:t>"</a:t>
            </a:r>
            <a:r>
              <a:rPr lang="ru-RU" sz="1800" b="1" dirty="0">
                <a:solidFill>
                  <a:schemeClr val="bg1"/>
                </a:solidFill>
              </a:rPr>
              <a:t>Безотлагательное"</a:t>
            </a:r>
          </a:p>
          <a:p>
            <a:pPr marL="285750" indent="-285750">
              <a:buFont typeface="Wingdings" panose="05000000000000000000" pitchFamily="2" charset="2"/>
              <a:buChar char="§"/>
            </a:pPr>
            <a:r>
              <a:rPr lang="ru-RU" sz="1800" b="1" dirty="0" smtClean="0">
                <a:solidFill>
                  <a:schemeClr val="bg1"/>
                </a:solidFill>
              </a:rPr>
              <a:t>"</a:t>
            </a:r>
            <a:r>
              <a:rPr lang="ru-RU" sz="1800" b="1" dirty="0">
                <a:solidFill>
                  <a:schemeClr val="bg1"/>
                </a:solidFill>
              </a:rPr>
              <a:t>Немедленное"</a:t>
            </a:r>
          </a:p>
          <a:p>
            <a:pPr marL="285750" indent="-285750">
              <a:buFont typeface="Wingdings" panose="05000000000000000000" pitchFamily="2" charset="2"/>
              <a:buChar char="§"/>
            </a:pPr>
            <a:r>
              <a:rPr lang="ru-RU" sz="1800" b="1" dirty="0" smtClean="0">
                <a:solidFill>
                  <a:schemeClr val="bg1"/>
                </a:solidFill>
              </a:rPr>
              <a:t>"</a:t>
            </a:r>
            <a:r>
              <a:rPr lang="ru-RU" sz="1800" b="1" dirty="0">
                <a:solidFill>
                  <a:schemeClr val="bg1"/>
                </a:solidFill>
              </a:rPr>
              <a:t>Неотложное"</a:t>
            </a:r>
          </a:p>
          <a:p>
            <a:pPr marL="285750" indent="-285750">
              <a:buFont typeface="Wingdings" panose="05000000000000000000" pitchFamily="2" charset="2"/>
              <a:buChar char="§"/>
            </a:pPr>
            <a:r>
              <a:rPr lang="ru-RU" sz="1800" b="1" dirty="0" smtClean="0">
                <a:solidFill>
                  <a:schemeClr val="bg1"/>
                </a:solidFill>
              </a:rPr>
              <a:t>"</a:t>
            </a:r>
            <a:r>
              <a:rPr lang="ru-RU" sz="1800" b="1" dirty="0">
                <a:solidFill>
                  <a:schemeClr val="bg1"/>
                </a:solidFill>
              </a:rPr>
              <a:t>Аварийное"</a:t>
            </a:r>
          </a:p>
          <a:p>
            <a:pPr marL="285750" indent="-285750">
              <a:buFont typeface="Wingdings" panose="05000000000000000000" pitchFamily="2" charset="2"/>
              <a:buChar char="§"/>
            </a:pPr>
            <a:r>
              <a:rPr lang="ru-RU" sz="1800" b="1" dirty="0" smtClean="0">
                <a:solidFill>
                  <a:schemeClr val="bg1"/>
                </a:solidFill>
              </a:rPr>
              <a:t>"Катастрофическое“</a:t>
            </a:r>
            <a:r>
              <a:rPr lang="en-US" sz="1800" b="1" dirty="0" smtClean="0">
                <a:solidFill>
                  <a:schemeClr val="bg1"/>
                </a:solidFill>
              </a:rPr>
              <a:t/>
            </a:r>
            <a:br>
              <a:rPr lang="en-US" sz="1800" b="1" dirty="0" smtClean="0">
                <a:solidFill>
                  <a:schemeClr val="bg1"/>
                </a:solidFill>
              </a:rPr>
            </a:br>
            <a:endParaRPr lang="en-US" sz="1800" b="1" dirty="0" smtClean="0">
              <a:solidFill>
                <a:schemeClr val="bg1"/>
              </a:solidFill>
            </a:endParaRPr>
          </a:p>
          <a:p>
            <a:r>
              <a:rPr lang="ru-RU" sz="2000" b="1" i="1" dirty="0">
                <a:solidFill>
                  <a:schemeClr val="bg1"/>
                </a:solidFill>
              </a:rPr>
              <a:t>Тенденции</a:t>
            </a:r>
            <a:r>
              <a:rPr lang="ru-RU" sz="2000" b="1" i="1" dirty="0" smtClean="0">
                <a:solidFill>
                  <a:schemeClr val="bg1"/>
                </a:solidFill>
              </a:rPr>
              <a:t>:</a:t>
            </a:r>
            <a:endParaRPr lang="en-US" sz="2000" b="1" i="1" dirty="0" smtClean="0">
              <a:solidFill>
                <a:schemeClr val="bg1"/>
              </a:solidFill>
            </a:endParaRPr>
          </a:p>
          <a:p>
            <a:pPr marL="285750" indent="-285750">
              <a:buFont typeface="Wingdings" panose="05000000000000000000" pitchFamily="2" charset="2"/>
              <a:buChar char="§"/>
            </a:pPr>
            <a:r>
              <a:rPr lang="ru-RU" sz="1800" b="1" dirty="0">
                <a:solidFill>
                  <a:schemeClr val="bg1"/>
                </a:solidFill>
              </a:rPr>
              <a:t>25% Кесарево сечение</a:t>
            </a:r>
          </a:p>
          <a:p>
            <a:pPr marL="285750" indent="-285750">
              <a:buFont typeface="Wingdings" panose="05000000000000000000" pitchFamily="2" charset="2"/>
              <a:buChar char="§"/>
            </a:pPr>
            <a:r>
              <a:rPr lang="ru-RU" sz="1800" b="1" dirty="0">
                <a:solidFill>
                  <a:schemeClr val="bg1"/>
                </a:solidFill>
              </a:rPr>
              <a:t>В 2,5 раза увеличилось в </a:t>
            </a:r>
            <a:r>
              <a:rPr lang="ru-RU" sz="1800" b="1" dirty="0" smtClean="0">
                <a:solidFill>
                  <a:schemeClr val="bg1"/>
                </a:solidFill>
              </a:rPr>
              <a:t>70</a:t>
            </a:r>
            <a:r>
              <a:rPr lang="en-US" sz="1800" b="1" dirty="0" smtClean="0">
                <a:solidFill>
                  <a:schemeClr val="bg1"/>
                </a:solidFill>
              </a:rPr>
              <a:t>–</a:t>
            </a:r>
            <a:r>
              <a:rPr lang="ru-RU" sz="1800" b="1" dirty="0" smtClean="0">
                <a:solidFill>
                  <a:schemeClr val="bg1"/>
                </a:solidFill>
              </a:rPr>
              <a:t>90</a:t>
            </a:r>
            <a:r>
              <a:rPr lang="en-US" sz="1800" b="1" dirty="0" smtClean="0">
                <a:solidFill>
                  <a:schemeClr val="bg1"/>
                </a:solidFill>
              </a:rPr>
              <a:t> </a:t>
            </a:r>
            <a:r>
              <a:rPr lang="ru-RU" sz="1800" b="1" dirty="0" smtClean="0">
                <a:solidFill>
                  <a:schemeClr val="bg1"/>
                </a:solidFill>
              </a:rPr>
              <a:t>гг. </a:t>
            </a:r>
            <a:endParaRPr lang="ru-RU" sz="1800" b="1" dirty="0">
              <a:solidFill>
                <a:schemeClr val="bg1"/>
              </a:solidFill>
            </a:endParaRPr>
          </a:p>
          <a:p>
            <a:pPr marL="285750" indent="-285750">
              <a:buFont typeface="Wingdings" panose="05000000000000000000" pitchFamily="2" charset="2"/>
              <a:buChar char="§"/>
            </a:pPr>
            <a:endParaRPr lang="ru-RU" sz="1800" b="1"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5865814"/>
            <a:ext cx="6619165" cy="97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http://womanadvice.ru/sites/default/files/imagecache/width_250/kak_podgotovitsya_k_kesarev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517" y="2646436"/>
            <a:ext cx="238125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5659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6211"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606212" name="Rectangle 4"/>
          <p:cNvSpPr>
            <a:spLocks noChangeArrowheads="1"/>
          </p:cNvSpPr>
          <p:nvPr/>
        </p:nvSpPr>
        <p:spPr bwMode="auto">
          <a:xfrm flipH="1">
            <a:off x="8893175" y="6381750"/>
            <a:ext cx="98425" cy="457200"/>
          </a:xfrm>
          <a:prstGeom prst="rect">
            <a:avLst/>
          </a:prstGeom>
          <a:gradFill rotWithShape="1">
            <a:gsLst>
              <a:gs pos="0">
                <a:srgbClr val="663300">
                  <a:gamma/>
                  <a:tint val="24314"/>
                  <a:invGamma/>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6213" name="Rectangle 5"/>
          <p:cNvSpPr>
            <a:spLocks noChangeArrowheads="1"/>
          </p:cNvSpPr>
          <p:nvPr/>
        </p:nvSpPr>
        <p:spPr bwMode="auto">
          <a:xfrm>
            <a:off x="1588" y="6311900"/>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6214" name="Rectangle 6"/>
          <p:cNvSpPr>
            <a:spLocks noChangeArrowheads="1"/>
          </p:cNvSpPr>
          <p:nvPr/>
        </p:nvSpPr>
        <p:spPr bwMode="auto">
          <a:xfrm>
            <a:off x="0" y="6380163"/>
            <a:ext cx="8316913" cy="504825"/>
          </a:xfrm>
          <a:prstGeom prst="rect">
            <a:avLst/>
          </a:prstGeom>
          <a:solidFill>
            <a:srgbClr val="663300">
              <a:alpha val="5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altLang="ru-RU" sz="1400" b="1">
              <a:solidFill>
                <a:schemeClr val="bg1"/>
              </a:solidFill>
            </a:endParaRPr>
          </a:p>
        </p:txBody>
      </p:sp>
      <p:pic>
        <p:nvPicPr>
          <p:cNvPr id="606215" name="Picture 7" descr="book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extLst>
            <a:ext uri="{909E8E84-426E-40DD-AFC4-6F175D3DCCD1}">
              <a14:hiddenFill xmlns:a14="http://schemas.microsoft.com/office/drawing/2010/main">
                <a:solidFill>
                  <a:srgbClr val="FFFFFF"/>
                </a:solidFill>
              </a14:hiddenFill>
            </a:ext>
          </a:extLst>
        </p:spPr>
      </p:pic>
      <p:sp>
        <p:nvSpPr>
          <p:cNvPr id="606216" name="Rectangle 8"/>
          <p:cNvSpPr>
            <a:spLocks noChangeArrowheads="1"/>
          </p:cNvSpPr>
          <p:nvPr/>
        </p:nvSpPr>
        <p:spPr bwMode="auto">
          <a:xfrm>
            <a:off x="1588" y="6315075"/>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606217" name="Rectangle 9"/>
          <p:cNvSpPr>
            <a:spLocks noChangeArrowheads="1"/>
          </p:cNvSpPr>
          <p:nvPr/>
        </p:nvSpPr>
        <p:spPr bwMode="auto">
          <a:xfrm>
            <a:off x="533400" y="547688"/>
            <a:ext cx="4183063" cy="720725"/>
          </a:xfrm>
          <a:prstGeom prst="rect">
            <a:avLst/>
          </a:prstGeom>
          <a:solidFill>
            <a:srgbClr val="6633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809625" indent="-361950">
              <a:defRPr sz="2400">
                <a:solidFill>
                  <a:schemeClr val="tx1"/>
                </a:solidFill>
                <a:latin typeface="Times New Roman" pitchFamily="18" charset="0"/>
              </a:defRPr>
            </a:lvl2pPr>
            <a:lvl3pPr marL="1076325" indent="266700">
              <a:defRPr sz="2400">
                <a:solidFill>
                  <a:schemeClr val="tx1"/>
                </a:solidFill>
                <a:latin typeface="Times New Roman" pitchFamily="18" charset="0"/>
              </a:defRPr>
            </a:lvl3pPr>
            <a:lvl4pPr marL="1522413">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9900"/>
              </a:buClr>
              <a:buFont typeface="Wingdings" pitchFamily="2" charset="2"/>
              <a:buNone/>
            </a:pPr>
            <a:r>
              <a:rPr lang="en-US" altLang="ru-RU" b="1">
                <a:solidFill>
                  <a:srgbClr val="FF9900"/>
                </a:solidFill>
                <a:cs typeface="Times New Roman" pitchFamily="18" charset="0"/>
              </a:rPr>
              <a:t>Royal College of Obstetricians </a:t>
            </a:r>
            <a:br>
              <a:rPr lang="en-US" altLang="ru-RU" b="1">
                <a:solidFill>
                  <a:srgbClr val="FF9900"/>
                </a:solidFill>
                <a:cs typeface="Times New Roman" pitchFamily="18" charset="0"/>
              </a:rPr>
            </a:br>
            <a:r>
              <a:rPr lang="en-US" altLang="ru-RU" b="1">
                <a:solidFill>
                  <a:srgbClr val="FF9900"/>
                </a:solidFill>
                <a:cs typeface="Times New Roman" pitchFamily="18" charset="0"/>
              </a:rPr>
              <a:t>and Gynaecologists</a:t>
            </a:r>
            <a:endParaRPr lang="ru-RU" altLang="ru-RU" b="1">
              <a:solidFill>
                <a:srgbClr val="FF9900"/>
              </a:solidFill>
              <a:cs typeface="Times New Roman" pitchFamily="18" charset="0"/>
            </a:endParaRPr>
          </a:p>
        </p:txBody>
      </p:sp>
      <p:sp>
        <p:nvSpPr>
          <p:cNvPr id="606218" name="Rectangle 10"/>
          <p:cNvSpPr>
            <a:spLocks noChangeArrowheads="1"/>
          </p:cNvSpPr>
          <p:nvPr/>
        </p:nvSpPr>
        <p:spPr bwMode="auto">
          <a:xfrm>
            <a:off x="4787900" y="547688"/>
            <a:ext cx="3529013" cy="720725"/>
          </a:xfrm>
          <a:prstGeom prst="rect">
            <a:avLst/>
          </a:prstGeom>
          <a:solidFill>
            <a:srgbClr val="6633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itchFamily="18" charset="0"/>
              </a:defRPr>
            </a:lvl1pPr>
            <a:lvl2pPr marL="809625" indent="-361950">
              <a:defRPr sz="2400">
                <a:solidFill>
                  <a:schemeClr val="tx1"/>
                </a:solidFill>
                <a:latin typeface="Times New Roman" pitchFamily="18" charset="0"/>
              </a:defRPr>
            </a:lvl2pPr>
            <a:lvl3pPr marL="1076325" indent="266700">
              <a:defRPr sz="2400">
                <a:solidFill>
                  <a:schemeClr val="tx1"/>
                </a:solidFill>
                <a:latin typeface="Times New Roman" pitchFamily="18" charset="0"/>
              </a:defRPr>
            </a:lvl3pPr>
            <a:lvl4pPr marL="1522413">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buClr>
                <a:srgbClr val="FF9900"/>
              </a:buClr>
              <a:buFont typeface="Wingdings" pitchFamily="2" charset="2"/>
              <a:buNone/>
            </a:pPr>
            <a:r>
              <a:rPr lang="en-US" altLang="ru-RU" b="1">
                <a:solidFill>
                  <a:srgbClr val="FF9900"/>
                </a:solidFill>
                <a:cs typeface="Times New Roman" pitchFamily="18" charset="0"/>
              </a:rPr>
              <a:t>The Royal College </a:t>
            </a:r>
            <a:r>
              <a:rPr lang="ru-RU" altLang="ru-RU" b="1">
                <a:solidFill>
                  <a:srgbClr val="FF9900"/>
                </a:solidFill>
                <a:cs typeface="Times New Roman" pitchFamily="18" charset="0"/>
              </a:rPr>
              <a:t/>
            </a:r>
            <a:br>
              <a:rPr lang="ru-RU" altLang="ru-RU" b="1">
                <a:solidFill>
                  <a:srgbClr val="FF9900"/>
                </a:solidFill>
                <a:cs typeface="Times New Roman" pitchFamily="18" charset="0"/>
              </a:rPr>
            </a:br>
            <a:r>
              <a:rPr lang="en-US" altLang="ru-RU" b="1">
                <a:solidFill>
                  <a:srgbClr val="FF9900"/>
                </a:solidFill>
                <a:cs typeface="Times New Roman" pitchFamily="18" charset="0"/>
              </a:rPr>
              <a:t>of Anaesthetists</a:t>
            </a:r>
            <a:endParaRPr lang="ru-RU" altLang="ru-RU" b="1">
              <a:solidFill>
                <a:srgbClr val="FF9900"/>
              </a:solidFill>
              <a:cs typeface="Times New Roman" pitchFamily="18" charset="0"/>
            </a:endParaRPr>
          </a:p>
        </p:txBody>
      </p:sp>
      <p:sp>
        <p:nvSpPr>
          <p:cNvPr id="606219" name="Rectangle 11"/>
          <p:cNvSpPr>
            <a:spLocks noChangeArrowheads="1"/>
          </p:cNvSpPr>
          <p:nvPr/>
        </p:nvSpPr>
        <p:spPr bwMode="auto">
          <a:xfrm>
            <a:off x="533400" y="1695163"/>
            <a:ext cx="403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ltLang="ru-RU" sz="1600" b="1" dirty="0"/>
              <a:t>Установочный стандарт </a:t>
            </a:r>
            <a:br>
              <a:rPr lang="ru-RU" altLang="ru-RU" sz="1600" b="1" dirty="0"/>
            </a:br>
            <a:r>
              <a:rPr lang="ru-RU" altLang="ru-RU" sz="1600" b="1" dirty="0"/>
              <a:t>для улучшения здоровья женщин</a:t>
            </a:r>
            <a:r>
              <a:rPr lang="ru-RU" altLang="ru-RU" sz="1600" dirty="0"/>
              <a:t> </a:t>
            </a:r>
          </a:p>
        </p:txBody>
      </p:sp>
      <p:sp>
        <p:nvSpPr>
          <p:cNvPr id="606220" name="Rectangle 12"/>
          <p:cNvSpPr>
            <a:spLocks noChangeArrowheads="1"/>
          </p:cNvSpPr>
          <p:nvPr/>
        </p:nvSpPr>
        <p:spPr bwMode="auto">
          <a:xfrm>
            <a:off x="4787900" y="1936919"/>
            <a:ext cx="35290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ltLang="ru-RU" sz="1400" b="1" dirty="0"/>
              <a:t>Образовательный, тренировочный </a:t>
            </a:r>
            <a:r>
              <a:rPr lang="en-US" altLang="ru-RU" sz="1400" b="1" dirty="0"/>
              <a:t/>
            </a:r>
            <a:br>
              <a:rPr lang="en-US" altLang="ru-RU" sz="1400" b="1" dirty="0"/>
            </a:br>
            <a:r>
              <a:rPr lang="ru-RU" altLang="ru-RU" sz="1400" b="1" dirty="0"/>
              <a:t>и установочный стандарт </a:t>
            </a:r>
            <a:r>
              <a:rPr lang="en-US" altLang="ru-RU" sz="1400" b="1" dirty="0"/>
              <a:t/>
            </a:r>
            <a:br>
              <a:rPr lang="en-US" altLang="ru-RU" sz="1400" b="1" dirty="0"/>
            </a:br>
            <a:r>
              <a:rPr lang="ru-RU" altLang="ru-RU" sz="1400" b="1" dirty="0"/>
              <a:t>для анестезии, </a:t>
            </a:r>
            <a:r>
              <a:rPr lang="ru-RU" altLang="ru-RU" sz="1400" b="1" dirty="0" smtClean="0"/>
              <a:t>интенсивной </a:t>
            </a:r>
            <a:r>
              <a:rPr lang="ru-RU" altLang="ru-RU" sz="1400" b="1" dirty="0"/>
              <a:t>терапии </a:t>
            </a:r>
            <a:r>
              <a:rPr lang="ru-RU" altLang="ru-RU" sz="1600" b="1" dirty="0" smtClean="0"/>
              <a:t>и </a:t>
            </a:r>
            <a:r>
              <a:rPr lang="ru-RU" altLang="ru-RU" sz="1600" b="1" dirty="0"/>
              <a:t>лечения боли</a:t>
            </a:r>
            <a:r>
              <a:rPr lang="ru-RU" altLang="ru-RU" sz="1600" dirty="0"/>
              <a:t> </a:t>
            </a:r>
          </a:p>
        </p:txBody>
      </p:sp>
      <p:sp>
        <p:nvSpPr>
          <p:cNvPr id="606221" name="Rectangle 13"/>
          <p:cNvSpPr>
            <a:spLocks noChangeArrowheads="1"/>
          </p:cNvSpPr>
          <p:nvPr/>
        </p:nvSpPr>
        <p:spPr bwMode="auto">
          <a:xfrm>
            <a:off x="533400" y="6524625"/>
            <a:ext cx="4273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1400" i="1">
                <a:solidFill>
                  <a:schemeClr val="bg1"/>
                </a:solidFill>
              </a:rPr>
              <a:t>Good Practice </a:t>
            </a:r>
            <a:r>
              <a:rPr lang="ru-RU" altLang="ru-RU" sz="1400" i="1">
                <a:solidFill>
                  <a:schemeClr val="bg1"/>
                </a:solidFill>
              </a:rPr>
              <a:t>№</a:t>
            </a:r>
            <a:r>
              <a:rPr lang="en-US" altLang="ru-RU" sz="1400" i="1">
                <a:solidFill>
                  <a:schemeClr val="bg1"/>
                </a:solidFill>
              </a:rPr>
              <a:t>. 11 April 2010</a:t>
            </a:r>
            <a:endParaRPr lang="ru-RU" altLang="ru-RU" sz="1400" i="1">
              <a:solidFill>
                <a:schemeClr val="bg1"/>
              </a:solidFill>
            </a:endParaRPr>
          </a:p>
        </p:txBody>
      </p:sp>
      <p:sp>
        <p:nvSpPr>
          <p:cNvPr id="606222" name="Rectangle 14"/>
          <p:cNvSpPr>
            <a:spLocks noChangeArrowheads="1"/>
          </p:cNvSpPr>
          <p:nvPr/>
        </p:nvSpPr>
        <p:spPr bwMode="auto">
          <a:xfrm>
            <a:off x="533400" y="3429000"/>
            <a:ext cx="7783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1600" b="1" u="sng" dirty="0">
                <a:solidFill>
                  <a:schemeClr val="bg1"/>
                </a:solidFill>
              </a:rPr>
              <a:t>Классификация срочности кесарева сечения –</a:t>
            </a:r>
            <a:r>
              <a:rPr lang="en-US" altLang="ru-RU" sz="1600" b="1" u="sng" dirty="0">
                <a:solidFill>
                  <a:schemeClr val="bg1"/>
                </a:solidFill>
              </a:rPr>
              <a:t> </a:t>
            </a:r>
            <a:r>
              <a:rPr lang="ru-RU" altLang="ru-RU" sz="1600" b="1" u="sng" dirty="0">
                <a:solidFill>
                  <a:schemeClr val="bg1"/>
                </a:solidFill>
              </a:rPr>
              <a:t>непрерывность риска</a:t>
            </a:r>
          </a:p>
        </p:txBody>
      </p:sp>
      <p:graphicFrame>
        <p:nvGraphicFramePr>
          <p:cNvPr id="606223" name="Group 15"/>
          <p:cNvGraphicFramePr>
            <a:graphicFrameLocks noGrp="1"/>
          </p:cNvGraphicFramePr>
          <p:nvPr>
            <p:extLst>
              <p:ext uri="{D42A27DB-BD31-4B8C-83A1-F6EECF244321}">
                <p14:modId xmlns:p14="http://schemas.microsoft.com/office/powerpoint/2010/main" val="628520788"/>
              </p:ext>
            </p:extLst>
          </p:nvPr>
        </p:nvGraphicFramePr>
        <p:xfrm>
          <a:off x="533400" y="3838575"/>
          <a:ext cx="7783513" cy="2469834"/>
        </p:xfrm>
        <a:graphic>
          <a:graphicData uri="http://schemas.openxmlformats.org/drawingml/2006/table">
            <a:tbl>
              <a:tblPr/>
              <a:tblGrid>
                <a:gridCol w="2854325"/>
                <a:gridCol w="3887788"/>
                <a:gridCol w="1041400"/>
              </a:tblGrid>
              <a:tr h="2746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bg1"/>
                          </a:solidFill>
                          <a:effectLst/>
                          <a:latin typeface="Times New Roman" pitchFamily="18" charset="0"/>
                          <a:cs typeface="Times New Roman" pitchFamily="18" charset="0"/>
                        </a:rPr>
                        <a:t>Срочность</a:t>
                      </a:r>
                      <a:endParaRPr kumimoji="0" lang="ru-RU" altLang="ru-RU" sz="24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bg1"/>
                          </a:solidFill>
                          <a:effectLst/>
                          <a:latin typeface="Times New Roman" pitchFamily="18" charset="0"/>
                          <a:cs typeface="Times New Roman" pitchFamily="18" charset="0"/>
                        </a:rPr>
                        <a:t>Определение</a:t>
                      </a:r>
                      <a:endParaRPr kumimoji="0" lang="ru-RU" altLang="ru-RU" sz="24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bg1"/>
                          </a:solidFill>
                          <a:effectLst/>
                          <a:latin typeface="Times New Roman" pitchFamily="18" charset="0"/>
                          <a:cs typeface="Times New Roman" pitchFamily="18" charset="0"/>
                        </a:rPr>
                        <a:t>Категория</a:t>
                      </a:r>
                      <a:endParaRPr kumimoji="0" lang="ru-RU" altLang="ru-RU" sz="24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Times New Roman" pitchFamily="18" charset="0"/>
                          <a:cs typeface="Times New Roman" pitchFamily="18" charset="0"/>
                        </a:rPr>
                        <a:t>Компрометация матери или плода</a:t>
                      </a:r>
                      <a:endParaRPr kumimoji="0" lang="ru-RU" altLang="ru-RU" sz="16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2800" b="1" i="0" u="none" strike="noStrike" cap="none" normalizeH="0" baseline="0" dirty="0" smtClean="0">
                          <a:ln>
                            <a:noFill/>
                          </a:ln>
                          <a:solidFill>
                            <a:schemeClr val="bg1"/>
                          </a:solidFill>
                          <a:effectLst/>
                          <a:latin typeface="Times New Roman" pitchFamily="18" charset="0"/>
                          <a:cs typeface="Times New Roman" pitchFamily="18" charset="0"/>
                        </a:rPr>
                        <a:t>Немедленная угроза жизни матери или плода</a:t>
                      </a:r>
                      <a:endParaRPr kumimoji="0" lang="ru-RU" altLang="ru-RU" sz="28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4000" b="1" i="0" u="none" strike="noStrike" cap="none" normalizeH="0" baseline="0" dirty="0" smtClean="0">
                          <a:ln>
                            <a:noFill/>
                          </a:ln>
                          <a:solidFill>
                            <a:schemeClr val="bg1"/>
                          </a:solidFill>
                          <a:effectLst/>
                          <a:latin typeface="Times New Roman" pitchFamily="18" charset="0"/>
                          <a:cs typeface="Times New Roman" pitchFamily="18" charset="0"/>
                        </a:rPr>
                        <a:t>1</a:t>
                      </a:r>
                      <a:endParaRPr kumimoji="0" lang="ru-RU" altLang="ru-RU" sz="4000" b="1"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663300"/>
                          </a:solidFill>
                          <a:effectLst/>
                          <a:latin typeface="Times New Roman" pitchFamily="18" charset="0"/>
                          <a:cs typeface="Times New Roman" pitchFamily="18" charset="0"/>
                        </a:rPr>
                        <a:t>Нет немедленной угрозы жизни матери или плода</a:t>
                      </a:r>
                      <a:endParaRPr kumimoji="0" lang="ru-RU" altLang="ru-RU" sz="24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663300"/>
                          </a:solidFill>
                          <a:effectLst/>
                          <a:latin typeface="Times New Roman" pitchFamily="18" charset="0"/>
                          <a:cs typeface="Times New Roman" pitchFamily="18" charset="0"/>
                        </a:rPr>
                        <a:t>2</a:t>
                      </a:r>
                      <a:endParaRPr kumimoji="0" lang="ru-RU" altLang="ru-RU" sz="2400" b="1" i="0" u="none" strike="noStrike" cap="none" normalizeH="0" baseline="0" smtClean="0">
                        <a:ln>
                          <a:noFill/>
                        </a:ln>
                        <a:solidFill>
                          <a:srgbClr val="663300"/>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18415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996633"/>
                          </a:solidFill>
                          <a:effectLst/>
                          <a:latin typeface="Times New Roman" pitchFamily="18" charset="0"/>
                          <a:cs typeface="Times New Roman" pitchFamily="18" charset="0"/>
                        </a:rPr>
                        <a:t>Требуется срочное родоразрешение</a:t>
                      </a:r>
                      <a:endParaRPr kumimoji="0" lang="ru-RU" altLang="ru-RU" sz="2400" b="1" i="0" u="none" strike="noStrike" cap="none" normalizeH="0" baseline="0" smtClean="0">
                        <a:ln>
                          <a:noFill/>
                        </a:ln>
                        <a:solidFill>
                          <a:srgbClr val="996633"/>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996633"/>
                          </a:solidFill>
                          <a:effectLst/>
                          <a:latin typeface="Times New Roman" pitchFamily="18" charset="0"/>
                          <a:cs typeface="Times New Roman" pitchFamily="18" charset="0"/>
                        </a:rPr>
                        <a:t>3</a:t>
                      </a:r>
                      <a:endParaRPr kumimoji="0" lang="ru-RU" altLang="ru-RU" sz="2400" b="1" i="0" u="none" strike="noStrike" cap="none" normalizeH="0" baseline="0" smtClean="0">
                        <a:ln>
                          <a:noFill/>
                        </a:ln>
                        <a:solidFill>
                          <a:srgbClr val="996633"/>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2746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6699"/>
                          </a:solidFill>
                          <a:effectLst/>
                          <a:latin typeface="Times New Roman" pitchFamily="18" charset="0"/>
                          <a:cs typeface="Times New Roman" pitchFamily="18" charset="0"/>
                        </a:rPr>
                        <a:t>Нет компрометации матери или плода</a:t>
                      </a:r>
                      <a:endParaRPr kumimoji="0" lang="ru-RU" altLang="ru-RU" sz="2400" b="1" i="0" u="none" strike="noStrike" cap="none" normalizeH="0" baseline="0" smtClean="0">
                        <a:ln>
                          <a:noFill/>
                        </a:ln>
                        <a:solidFill>
                          <a:srgbClr val="006699"/>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6699"/>
                          </a:solidFill>
                          <a:effectLst/>
                          <a:latin typeface="Times New Roman" pitchFamily="18" charset="0"/>
                          <a:cs typeface="Times New Roman" pitchFamily="18" charset="0"/>
                        </a:rPr>
                        <a:t>Есть время для подготовки соответствующих служб</a:t>
                      </a:r>
                      <a:endParaRPr kumimoji="0" lang="ru-RU" altLang="ru-RU" sz="2400" b="1" i="0" u="none" strike="noStrike" cap="none" normalizeH="0" baseline="0" smtClean="0">
                        <a:ln>
                          <a:noFill/>
                        </a:ln>
                        <a:solidFill>
                          <a:srgbClr val="006699"/>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1" i="0" u="none" strike="noStrike" cap="none" normalizeH="0" baseline="0" smtClean="0">
                          <a:ln>
                            <a:noFill/>
                          </a:ln>
                          <a:solidFill>
                            <a:srgbClr val="006699"/>
                          </a:solidFill>
                          <a:effectLst/>
                          <a:latin typeface="Times New Roman" pitchFamily="18" charset="0"/>
                          <a:cs typeface="Times New Roman" pitchFamily="18" charset="0"/>
                        </a:rPr>
                        <a:t>4</a:t>
                      </a:r>
                      <a:endParaRPr kumimoji="0" lang="ru-RU" altLang="ru-RU" sz="2400" b="1" i="0" u="none" strike="noStrike" cap="none" normalizeH="0" baseline="0" smtClean="0">
                        <a:ln>
                          <a:noFill/>
                        </a:ln>
                        <a:solidFill>
                          <a:srgbClr val="006699"/>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20324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07975"/>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ru-RU" dirty="0">
                <a:solidFill>
                  <a:schemeClr val="bg1"/>
                </a:solidFill>
                <a:effectLst>
                  <a:outerShdw blurRad="38100" dist="38100" dir="2700000" algn="tl">
                    <a:srgbClr val="FFFFFF"/>
                  </a:outerShdw>
                </a:effectLst>
              </a:rPr>
              <a:t>Анестезия при дискредитированном состоянии плода </a:t>
            </a:r>
          </a:p>
        </p:txBody>
      </p:sp>
      <p:sp>
        <p:nvSpPr>
          <p:cNvPr id="87043" name="Rectangle 3"/>
          <p:cNvSpPr>
            <a:spLocks noChangeArrowheads="1"/>
          </p:cNvSpPr>
          <p:nvPr/>
        </p:nvSpPr>
        <p:spPr bwMode="auto">
          <a:xfrm>
            <a:off x="210431" y="1125538"/>
            <a:ext cx="8682744" cy="7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5000"/>
              </a:lnSpc>
              <a:spcBef>
                <a:spcPct val="20000"/>
              </a:spcBef>
              <a:buClr>
                <a:srgbClr val="FFCC99"/>
              </a:buClr>
              <a:buFont typeface="Wingdings" pitchFamily="2" charset="2"/>
              <a:buNone/>
            </a:pPr>
            <a:r>
              <a:rPr lang="ru-RU" b="1" dirty="0">
                <a:solidFill>
                  <a:srgbClr val="CCFFFF"/>
                </a:solidFill>
                <a:effectLst/>
              </a:rPr>
              <a:t>Незапланированное кесарево сечение: ---</a:t>
            </a:r>
          </a:p>
          <a:p>
            <a:pPr>
              <a:lnSpc>
                <a:spcPct val="85000"/>
              </a:lnSpc>
              <a:spcBef>
                <a:spcPct val="20000"/>
              </a:spcBef>
              <a:buClr>
                <a:srgbClr val="FFCC99"/>
              </a:buClr>
              <a:buFont typeface="Wingdings" pitchFamily="2" charset="2"/>
              <a:buNone/>
            </a:pPr>
            <a:r>
              <a:rPr lang="ru-RU" b="1" dirty="0">
                <a:solidFill>
                  <a:srgbClr val="CCFFFF"/>
                </a:solidFill>
                <a:effectLst/>
              </a:rPr>
              <a:t>С установленным </a:t>
            </a:r>
            <a:r>
              <a:rPr lang="ru-RU" b="1" dirty="0" err="1">
                <a:solidFill>
                  <a:srgbClr val="CCFFFF"/>
                </a:solidFill>
                <a:effectLst/>
              </a:rPr>
              <a:t>эпидуральным</a:t>
            </a:r>
            <a:r>
              <a:rPr lang="ru-RU" b="1" dirty="0">
                <a:solidFill>
                  <a:srgbClr val="CCFFFF"/>
                </a:solidFill>
                <a:effectLst/>
              </a:rPr>
              <a:t> катетером</a:t>
            </a:r>
          </a:p>
        </p:txBody>
      </p:sp>
      <p:sp>
        <p:nvSpPr>
          <p:cNvPr id="5" name="Прямоугольник 4"/>
          <p:cNvSpPr/>
          <p:nvPr/>
        </p:nvSpPr>
        <p:spPr>
          <a:xfrm>
            <a:off x="222796" y="2315006"/>
            <a:ext cx="7741034" cy="4154984"/>
          </a:xfrm>
          <a:prstGeom prst="rect">
            <a:avLst/>
          </a:prstGeom>
        </p:spPr>
        <p:txBody>
          <a:bodyPr wrap="square">
            <a:spAutoFit/>
          </a:bodyPr>
          <a:lstStyle/>
          <a:p>
            <a:r>
              <a:rPr lang="ru-RU" dirty="0" err="1">
                <a:solidFill>
                  <a:srgbClr val="FF0000"/>
                </a:solidFill>
              </a:rPr>
              <a:t>Дистресс</a:t>
            </a:r>
            <a:r>
              <a:rPr lang="ru-RU" dirty="0">
                <a:solidFill>
                  <a:srgbClr val="FF0000"/>
                </a:solidFill>
              </a:rPr>
              <a:t>-синдром </a:t>
            </a:r>
            <a:r>
              <a:rPr lang="ru-RU" dirty="0" smtClean="0">
                <a:solidFill>
                  <a:srgbClr val="FF0000"/>
                </a:solidFill>
              </a:rPr>
              <a:t>плода</a:t>
            </a:r>
            <a:r>
              <a:rPr lang="en-US" dirty="0" smtClean="0">
                <a:solidFill>
                  <a:srgbClr val="FF0000"/>
                </a:solidFill>
              </a:rPr>
              <a:t/>
            </a:r>
            <a:br>
              <a:rPr lang="en-US" dirty="0" smtClean="0">
                <a:solidFill>
                  <a:srgbClr val="FF0000"/>
                </a:solidFill>
              </a:rPr>
            </a:br>
            <a:endParaRPr lang="ru-RU" dirty="0">
              <a:solidFill>
                <a:srgbClr val="FF0000"/>
              </a:solidFill>
            </a:endParaRPr>
          </a:p>
          <a:p>
            <a:r>
              <a:rPr lang="ru-RU" dirty="0">
                <a:solidFill>
                  <a:schemeClr val="bg1"/>
                </a:solidFill>
              </a:rPr>
              <a:t>Женщине в 6 зале сейчас </a:t>
            </a:r>
            <a:r>
              <a:rPr lang="ru-RU" dirty="0" smtClean="0">
                <a:solidFill>
                  <a:schemeClr val="bg1"/>
                </a:solidFill>
              </a:rPr>
              <a:t>нужно </a:t>
            </a:r>
            <a:r>
              <a:rPr lang="en-US" dirty="0" smtClean="0">
                <a:solidFill>
                  <a:schemeClr val="bg1"/>
                </a:solidFill>
              </a:rPr>
              <a:t/>
            </a:r>
            <a:br>
              <a:rPr lang="en-US" dirty="0" smtClean="0">
                <a:solidFill>
                  <a:schemeClr val="bg1"/>
                </a:solidFill>
              </a:rPr>
            </a:br>
            <a:r>
              <a:rPr lang="ru-RU" dirty="0" smtClean="0">
                <a:solidFill>
                  <a:schemeClr val="bg1"/>
                </a:solidFill>
              </a:rPr>
              <a:t>экстренное </a:t>
            </a:r>
            <a:r>
              <a:rPr lang="ru-RU" dirty="0">
                <a:solidFill>
                  <a:schemeClr val="bg1"/>
                </a:solidFill>
              </a:rPr>
              <a:t>кесарево!</a:t>
            </a:r>
          </a:p>
          <a:p>
            <a:r>
              <a:rPr lang="en-US" i="1" dirty="0" smtClean="0">
                <a:solidFill>
                  <a:schemeClr val="bg1"/>
                </a:solidFill>
              </a:rPr>
              <a:t>   –</a:t>
            </a:r>
            <a:r>
              <a:rPr lang="ru-RU" i="1" dirty="0" smtClean="0">
                <a:solidFill>
                  <a:schemeClr val="bg1"/>
                </a:solidFill>
              </a:rPr>
              <a:t>  </a:t>
            </a:r>
            <a:r>
              <a:rPr lang="ru-RU" i="1" dirty="0">
                <a:solidFill>
                  <a:schemeClr val="bg1"/>
                </a:solidFill>
              </a:rPr>
              <a:t>когда «сейчас»?</a:t>
            </a:r>
          </a:p>
          <a:p>
            <a:r>
              <a:rPr lang="ru-RU" dirty="0">
                <a:solidFill>
                  <a:schemeClr val="bg1"/>
                </a:solidFill>
              </a:rPr>
              <a:t>Как можно скорее!</a:t>
            </a:r>
          </a:p>
          <a:p>
            <a:r>
              <a:rPr lang="en-US" i="1" dirty="0" smtClean="0">
                <a:solidFill>
                  <a:schemeClr val="bg1"/>
                </a:solidFill>
              </a:rPr>
              <a:t>   –</a:t>
            </a:r>
            <a:r>
              <a:rPr lang="ru-RU" i="1" dirty="0" smtClean="0">
                <a:solidFill>
                  <a:schemeClr val="bg1"/>
                </a:solidFill>
              </a:rPr>
              <a:t> </a:t>
            </a:r>
            <a:r>
              <a:rPr lang="ru-RU" i="1" dirty="0">
                <a:solidFill>
                  <a:schemeClr val="bg1"/>
                </a:solidFill>
              </a:rPr>
              <a:t>каковы показания?</a:t>
            </a:r>
          </a:p>
          <a:p>
            <a:r>
              <a:rPr lang="ru-RU" dirty="0" err="1">
                <a:solidFill>
                  <a:schemeClr val="bg1"/>
                </a:solidFill>
              </a:rPr>
              <a:t>Дистресс</a:t>
            </a:r>
            <a:r>
              <a:rPr lang="ru-RU" dirty="0">
                <a:solidFill>
                  <a:schemeClr val="bg1"/>
                </a:solidFill>
              </a:rPr>
              <a:t>-синдром плода!</a:t>
            </a:r>
          </a:p>
          <a:p>
            <a:r>
              <a:rPr lang="en-US" i="1" dirty="0" smtClean="0">
                <a:solidFill>
                  <a:schemeClr val="bg1"/>
                </a:solidFill>
              </a:rPr>
              <a:t>   –</a:t>
            </a:r>
            <a:r>
              <a:rPr lang="ru-RU" i="1" dirty="0" smtClean="0">
                <a:solidFill>
                  <a:schemeClr val="bg1"/>
                </a:solidFill>
              </a:rPr>
              <a:t> </a:t>
            </a:r>
            <a:r>
              <a:rPr lang="ru-RU" i="1" dirty="0">
                <a:solidFill>
                  <a:schemeClr val="bg1"/>
                </a:solidFill>
              </a:rPr>
              <a:t>у нее стоит </a:t>
            </a:r>
            <a:r>
              <a:rPr lang="en-US" i="1" dirty="0" smtClean="0">
                <a:solidFill>
                  <a:schemeClr val="bg1"/>
                </a:solidFill>
              </a:rPr>
              <a:t/>
            </a:r>
            <a:br>
              <a:rPr lang="en-US" i="1" dirty="0" smtClean="0">
                <a:solidFill>
                  <a:schemeClr val="bg1"/>
                </a:solidFill>
              </a:rPr>
            </a:br>
            <a:r>
              <a:rPr lang="en-US" i="1" dirty="0" smtClean="0">
                <a:solidFill>
                  <a:schemeClr val="bg1"/>
                </a:solidFill>
              </a:rPr>
              <a:t>      </a:t>
            </a:r>
            <a:r>
              <a:rPr lang="ru-RU" i="1" dirty="0" err="1" smtClean="0">
                <a:solidFill>
                  <a:schemeClr val="bg1"/>
                </a:solidFill>
              </a:rPr>
              <a:t>эпидуральный</a:t>
            </a:r>
            <a:r>
              <a:rPr lang="ru-RU" i="1" dirty="0" smtClean="0">
                <a:solidFill>
                  <a:schemeClr val="bg1"/>
                </a:solidFill>
              </a:rPr>
              <a:t> </a:t>
            </a:r>
            <a:r>
              <a:rPr lang="ru-RU" i="1" dirty="0">
                <a:solidFill>
                  <a:schemeClr val="bg1"/>
                </a:solidFill>
              </a:rPr>
              <a:t>катетер?</a:t>
            </a:r>
          </a:p>
          <a:p>
            <a:r>
              <a:rPr lang="ru-RU" dirty="0">
                <a:solidFill>
                  <a:schemeClr val="bg1"/>
                </a:solidFill>
              </a:rPr>
              <a:t>Я думаю, да… (или – наверное)</a:t>
            </a:r>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48980"/>
            <a:ext cx="4330836" cy="243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154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152400" y="1447800"/>
            <a:ext cx="8382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hangingPunct="0"/>
            <a:endParaRPr lang="ru-RU" altLang="ru-RU" sz="1800" b="1">
              <a:solidFill>
                <a:srgbClr val="663300"/>
              </a:solidFill>
            </a:endParaRPr>
          </a:p>
        </p:txBody>
      </p:sp>
      <p:sp>
        <p:nvSpPr>
          <p:cNvPr id="456707" name="Rectangle 3"/>
          <p:cNvSpPr>
            <a:spLocks noChangeArrowheads="1"/>
          </p:cNvSpPr>
          <p:nvPr/>
        </p:nvSpPr>
        <p:spPr bwMode="auto">
          <a:xfrm>
            <a:off x="533400" y="109538"/>
            <a:ext cx="80708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eaLnBrk="0" hangingPunct="0">
              <a:lnSpc>
                <a:spcPct val="85000"/>
              </a:lnSpc>
            </a:pPr>
            <a:r>
              <a:rPr lang="ru-RU" altLang="ru-RU" sz="3000" b="1" dirty="0">
                <a:solidFill>
                  <a:schemeClr val="bg1"/>
                </a:solidFill>
              </a:rPr>
              <a:t>Когда скорость является решающей? </a:t>
            </a:r>
          </a:p>
        </p:txBody>
      </p:sp>
      <p:sp>
        <p:nvSpPr>
          <p:cNvPr id="456709" name="Rectangle 5"/>
          <p:cNvSpPr>
            <a:spLocks noChangeArrowheads="1"/>
          </p:cNvSpPr>
          <p:nvPr/>
        </p:nvSpPr>
        <p:spPr bwMode="auto">
          <a:xfrm>
            <a:off x="533400" y="1240940"/>
            <a:ext cx="814863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ru-RU" altLang="ru-RU" b="1" dirty="0">
                <a:solidFill>
                  <a:schemeClr val="bg1"/>
                </a:solidFill>
                <a:cs typeface="Times New Roman" pitchFamily="18" charset="0"/>
              </a:rPr>
              <a:t>Отслойка плаценты</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 </a:t>
            </a:r>
          </a:p>
          <a:p>
            <a:pPr>
              <a:buClr>
                <a:srgbClr val="FF0000"/>
              </a:buClr>
              <a:buFont typeface="Wingdings" pitchFamily="2" charset="2"/>
              <a:buChar char="§"/>
            </a:pPr>
            <a:r>
              <a:rPr lang="ru-RU" altLang="ru-RU" b="1" dirty="0">
                <a:solidFill>
                  <a:schemeClr val="bg1"/>
                </a:solidFill>
                <a:cs typeface="Times New Roman" pitchFamily="18" charset="0"/>
              </a:rPr>
              <a:t>Выпадение петель пуповины</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 </a:t>
            </a:r>
          </a:p>
          <a:p>
            <a:pPr>
              <a:buClr>
                <a:srgbClr val="FF0000"/>
              </a:buClr>
              <a:buFont typeface="Wingdings" pitchFamily="2" charset="2"/>
              <a:buChar char="§"/>
            </a:pPr>
            <a:r>
              <a:rPr lang="ru-RU" altLang="ru-RU" b="1" dirty="0">
                <a:solidFill>
                  <a:schemeClr val="bg1"/>
                </a:solidFill>
                <a:cs typeface="Times New Roman" pitchFamily="18" charset="0"/>
              </a:rPr>
              <a:t>Разрыв матки</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 </a:t>
            </a:r>
          </a:p>
          <a:p>
            <a:pPr>
              <a:buClr>
                <a:srgbClr val="FF0000"/>
              </a:buClr>
              <a:buFont typeface="Wingdings" pitchFamily="2" charset="2"/>
              <a:buChar char="§"/>
            </a:pPr>
            <a:r>
              <a:rPr lang="ru-RU" altLang="ru-RU" b="1" dirty="0">
                <a:solidFill>
                  <a:schemeClr val="bg1"/>
                </a:solidFill>
                <a:cs typeface="Times New Roman" pitchFamily="18" charset="0"/>
              </a:rPr>
              <a:t>Сильное кровотечение при </a:t>
            </a:r>
            <a:r>
              <a:rPr lang="ru-RU" altLang="ru-RU" b="1" dirty="0" err="1">
                <a:solidFill>
                  <a:schemeClr val="bg1"/>
                </a:solidFill>
                <a:cs typeface="Times New Roman" pitchFamily="18" charset="0"/>
              </a:rPr>
              <a:t>предлежании</a:t>
            </a:r>
            <a:r>
              <a:rPr lang="ru-RU" altLang="ru-RU" b="1" dirty="0">
                <a:solidFill>
                  <a:schemeClr val="bg1"/>
                </a:solidFill>
                <a:cs typeface="Times New Roman" pitchFamily="18" charset="0"/>
              </a:rPr>
              <a:t> плаценты</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 </a:t>
            </a:r>
          </a:p>
          <a:p>
            <a:pPr>
              <a:buClr>
                <a:srgbClr val="FF0000"/>
              </a:buClr>
              <a:buFont typeface="Wingdings" pitchFamily="2" charset="2"/>
              <a:buChar char="§"/>
            </a:pPr>
            <a:r>
              <a:rPr lang="ru-RU" altLang="ru-RU" b="1" dirty="0">
                <a:solidFill>
                  <a:schemeClr val="bg1"/>
                </a:solidFill>
                <a:cs typeface="Times New Roman" pitchFamily="18" charset="0"/>
              </a:rPr>
              <a:t>Кровотечение в родах</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 </a:t>
            </a:r>
          </a:p>
          <a:p>
            <a:pPr>
              <a:buClr>
                <a:srgbClr val="FF0000"/>
              </a:buClr>
              <a:buFont typeface="Wingdings" pitchFamily="2" charset="2"/>
              <a:buChar char="§"/>
            </a:pPr>
            <a:r>
              <a:rPr lang="ru-RU" altLang="ru-RU" b="1" dirty="0">
                <a:solidFill>
                  <a:schemeClr val="bg1"/>
                </a:solidFill>
                <a:cs typeface="Times New Roman" pitchFamily="18" charset="0"/>
              </a:rPr>
              <a:t>Страдание внутриутробного плода при выраженных нарушениях по КТГ или </a:t>
            </a:r>
            <a:r>
              <a:rPr lang="ru-RU" altLang="ru-RU" b="1" dirty="0" err="1">
                <a:solidFill>
                  <a:schemeClr val="bg1"/>
                </a:solidFill>
                <a:cs typeface="Times New Roman" pitchFamily="18" charset="0"/>
              </a:rPr>
              <a:t>pH</a:t>
            </a:r>
            <a:r>
              <a:rPr lang="ru-RU" altLang="ru-RU" b="1" dirty="0">
                <a:solidFill>
                  <a:schemeClr val="bg1"/>
                </a:solidFill>
                <a:cs typeface="Times New Roman" pitchFamily="18" charset="0"/>
              </a:rPr>
              <a:t> крови плода </a:t>
            </a:r>
            <a:r>
              <a:rPr lang="en-US" altLang="ru-RU" b="1" dirty="0">
                <a:solidFill>
                  <a:schemeClr val="bg1"/>
                </a:solidFill>
                <a:cs typeface="Times New Roman" pitchFamily="18" charset="0"/>
              </a:rPr>
              <a:t/>
            </a:r>
            <a:br>
              <a:rPr lang="en-US" altLang="ru-RU" b="1" dirty="0">
                <a:solidFill>
                  <a:schemeClr val="bg1"/>
                </a:solidFill>
                <a:cs typeface="Times New Roman" pitchFamily="18" charset="0"/>
              </a:rPr>
            </a:br>
            <a:r>
              <a:rPr lang="ru-RU" altLang="ru-RU" b="1" dirty="0">
                <a:solidFill>
                  <a:schemeClr val="bg1"/>
                </a:solidFill>
                <a:cs typeface="Times New Roman" pitchFamily="18" charset="0"/>
              </a:rPr>
              <a:t>из предлежащей головки &lt; 7,2 </a:t>
            </a:r>
          </a:p>
        </p:txBody>
      </p:sp>
      <p:sp>
        <p:nvSpPr>
          <p:cNvPr id="456711" name="Rectangle 7"/>
          <p:cNvSpPr>
            <a:spLocks noChangeArrowheads="1"/>
          </p:cNvSpPr>
          <p:nvPr/>
        </p:nvSpPr>
        <p:spPr bwMode="auto">
          <a:xfrm>
            <a:off x="6948488" y="6261100"/>
            <a:ext cx="1728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ru-RU" altLang="ru-RU" sz="1600" b="1" i="1">
                <a:solidFill>
                  <a:srgbClr val="663300"/>
                </a:solidFill>
                <a:cs typeface="Times New Roman" pitchFamily="18" charset="0"/>
              </a:rPr>
              <a:t>www.rcog.org.uk</a:t>
            </a:r>
          </a:p>
        </p:txBody>
      </p:sp>
    </p:spTree>
    <p:extLst>
      <p:ext uri="{BB962C8B-B14F-4D97-AF65-F5344CB8AC3E}">
        <p14:creationId xmlns:p14="http://schemas.microsoft.com/office/powerpoint/2010/main" val="1082195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152400" y="1447800"/>
            <a:ext cx="8382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hangingPunct="0"/>
            <a:endParaRPr lang="ru-RU" altLang="ru-RU" sz="1800" b="1">
              <a:solidFill>
                <a:srgbClr val="663300"/>
              </a:solidFill>
            </a:endParaRPr>
          </a:p>
        </p:txBody>
      </p:sp>
      <p:sp>
        <p:nvSpPr>
          <p:cNvPr id="459779" name="Rectangle 3"/>
          <p:cNvSpPr>
            <a:spLocks noChangeArrowheads="1"/>
          </p:cNvSpPr>
          <p:nvPr/>
        </p:nvSpPr>
        <p:spPr bwMode="auto">
          <a:xfrm>
            <a:off x="533400" y="109538"/>
            <a:ext cx="80708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eaLnBrk="0" hangingPunct="0">
              <a:lnSpc>
                <a:spcPct val="85000"/>
              </a:lnSpc>
            </a:pPr>
            <a:r>
              <a:rPr lang="ru-RU" altLang="ru-RU" sz="3000" b="1" dirty="0">
                <a:solidFill>
                  <a:schemeClr val="bg1"/>
                </a:solidFill>
              </a:rPr>
              <a:t>Когда скорость является решающей? </a:t>
            </a:r>
          </a:p>
        </p:txBody>
      </p:sp>
      <p:sp>
        <p:nvSpPr>
          <p:cNvPr id="459782" name="Rectangle 6"/>
          <p:cNvSpPr>
            <a:spLocks noChangeArrowheads="1"/>
          </p:cNvSpPr>
          <p:nvPr/>
        </p:nvSpPr>
        <p:spPr bwMode="auto">
          <a:xfrm>
            <a:off x="533400" y="1268413"/>
            <a:ext cx="828675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itchFamily="18" charset="0"/>
              </a:defRPr>
            </a:lvl1pPr>
            <a:lvl2pPr marL="1171575" indent="-457200">
              <a:defRPr sz="2400">
                <a:solidFill>
                  <a:schemeClr val="tx1"/>
                </a:solidFill>
                <a:latin typeface="Times New Roman" pitchFamily="18" charset="0"/>
              </a:defRPr>
            </a:lvl2pPr>
            <a:lvl3pPr marL="1808163" indent="-457200">
              <a:defRPr sz="2400">
                <a:solidFill>
                  <a:schemeClr val="tx1"/>
                </a:solidFill>
                <a:latin typeface="Times New Roman" pitchFamily="18" charset="0"/>
              </a:defRPr>
            </a:lvl3pPr>
            <a:lvl4pPr marL="2444750" indent="-457200">
              <a:defRPr sz="2400">
                <a:solidFill>
                  <a:schemeClr val="tx1"/>
                </a:solidFill>
                <a:latin typeface="Times New Roman" pitchFamily="18" charset="0"/>
              </a:defRPr>
            </a:lvl4pPr>
            <a:lvl5pPr marL="3081338" indent="-457200">
              <a:defRPr sz="2400">
                <a:solidFill>
                  <a:schemeClr val="tx1"/>
                </a:solidFill>
                <a:latin typeface="Times New Roman" pitchFamily="18" charset="0"/>
              </a:defRPr>
            </a:lvl5pPr>
            <a:lvl6pPr marL="3538538" indent="-457200" fontAlgn="base">
              <a:spcBef>
                <a:spcPct val="0"/>
              </a:spcBef>
              <a:spcAft>
                <a:spcPct val="0"/>
              </a:spcAft>
              <a:defRPr sz="2400">
                <a:solidFill>
                  <a:schemeClr val="tx1"/>
                </a:solidFill>
                <a:latin typeface="Times New Roman" pitchFamily="18" charset="0"/>
              </a:defRPr>
            </a:lvl6pPr>
            <a:lvl7pPr marL="3995738" indent="-457200" fontAlgn="base">
              <a:spcBef>
                <a:spcPct val="0"/>
              </a:spcBef>
              <a:spcAft>
                <a:spcPct val="0"/>
              </a:spcAft>
              <a:defRPr sz="2400">
                <a:solidFill>
                  <a:schemeClr val="tx1"/>
                </a:solidFill>
                <a:latin typeface="Times New Roman" pitchFamily="18" charset="0"/>
              </a:defRPr>
            </a:lvl7pPr>
            <a:lvl8pPr marL="4452938" indent="-457200" fontAlgn="base">
              <a:spcBef>
                <a:spcPct val="0"/>
              </a:spcBef>
              <a:spcAft>
                <a:spcPct val="0"/>
              </a:spcAft>
              <a:defRPr sz="2400">
                <a:solidFill>
                  <a:schemeClr val="tx1"/>
                </a:solidFill>
                <a:latin typeface="Times New Roman" pitchFamily="18" charset="0"/>
              </a:defRPr>
            </a:lvl8pPr>
            <a:lvl9pPr marL="4910138" indent="-457200" fontAlgn="base">
              <a:spcBef>
                <a:spcPct val="0"/>
              </a:spcBef>
              <a:spcAft>
                <a:spcPct val="0"/>
              </a:spcAft>
              <a:defRPr sz="2400">
                <a:solidFill>
                  <a:schemeClr val="tx1"/>
                </a:solidFill>
                <a:latin typeface="Times New Roman" pitchFamily="18" charset="0"/>
              </a:defRPr>
            </a:lvl9pPr>
          </a:lstStyle>
          <a:p>
            <a:r>
              <a:rPr lang="ru-RU" altLang="ru-RU" sz="2600" b="1" dirty="0">
                <a:solidFill>
                  <a:schemeClr val="bg1"/>
                </a:solidFill>
                <a:cs typeface="Times New Roman" pitchFamily="18" charset="0"/>
              </a:rPr>
              <a:t>Суммарно: в большинстве клинических ситуаций есть незначительная корреляция между временем от принятия решения до </a:t>
            </a:r>
            <a:r>
              <a:rPr lang="ru-RU" altLang="ru-RU" sz="2600" b="1" dirty="0" err="1">
                <a:solidFill>
                  <a:schemeClr val="bg1"/>
                </a:solidFill>
                <a:cs typeface="Times New Roman" pitchFamily="18" charset="0"/>
              </a:rPr>
              <a:t>родоразрешения</a:t>
            </a:r>
            <a:r>
              <a:rPr lang="ru-RU" altLang="ru-RU" sz="2600" b="1" dirty="0">
                <a:solidFill>
                  <a:schemeClr val="bg1"/>
                </a:solidFill>
                <a:cs typeface="Times New Roman" pitchFamily="18" charset="0"/>
              </a:rPr>
              <a:t> = более или менее 30 минут и неонатальным исходом. </a:t>
            </a:r>
            <a:endParaRPr lang="en-US" altLang="ru-RU" sz="2600" b="1" dirty="0">
              <a:solidFill>
                <a:schemeClr val="bg1"/>
              </a:solidFill>
              <a:cs typeface="Times New Roman" pitchFamily="18" charset="0"/>
            </a:endParaRPr>
          </a:p>
          <a:p>
            <a:r>
              <a:rPr lang="en-US" altLang="ru-RU" sz="2600" b="1" dirty="0">
                <a:solidFill>
                  <a:schemeClr val="bg1"/>
                </a:solidFill>
                <a:cs typeface="Times New Roman" pitchFamily="18" charset="0"/>
              </a:rPr>
              <a:t/>
            </a:r>
            <a:br>
              <a:rPr lang="en-US" altLang="ru-RU" sz="2600" b="1" dirty="0">
                <a:solidFill>
                  <a:schemeClr val="bg1"/>
                </a:solidFill>
                <a:cs typeface="Times New Roman" pitchFamily="18" charset="0"/>
              </a:rPr>
            </a:br>
            <a:r>
              <a:rPr lang="ru-RU" altLang="ru-RU" sz="2600" b="1" dirty="0">
                <a:solidFill>
                  <a:schemeClr val="bg1"/>
                </a:solidFill>
                <a:cs typeface="Times New Roman" pitchFamily="18" charset="0"/>
              </a:rPr>
              <a:t>Однако, в определенных специфических ситуациях требуется немедленное </a:t>
            </a:r>
            <a:r>
              <a:rPr lang="ru-RU" altLang="ru-RU" sz="2600" b="1" dirty="0" err="1">
                <a:solidFill>
                  <a:schemeClr val="bg1"/>
                </a:solidFill>
                <a:cs typeface="Times New Roman" pitchFamily="18" charset="0"/>
              </a:rPr>
              <a:t>родоразрешение</a:t>
            </a:r>
            <a:r>
              <a:rPr lang="ru-RU" altLang="ru-RU" sz="2600" b="1" dirty="0">
                <a:solidFill>
                  <a:schemeClr val="bg1"/>
                </a:solidFill>
                <a:cs typeface="Times New Roman" pitchFamily="18" charset="0"/>
              </a:rPr>
              <a:t> </a:t>
            </a:r>
            <a:r>
              <a:rPr lang="en-US" altLang="ru-RU" sz="2600" b="1" dirty="0">
                <a:solidFill>
                  <a:schemeClr val="bg1"/>
                </a:solidFill>
                <a:cs typeface="Times New Roman" pitchFamily="18" charset="0"/>
              </a:rPr>
              <a:t/>
            </a:r>
            <a:br>
              <a:rPr lang="en-US" altLang="ru-RU" sz="2600" b="1" dirty="0">
                <a:solidFill>
                  <a:schemeClr val="bg1"/>
                </a:solidFill>
                <a:cs typeface="Times New Roman" pitchFamily="18" charset="0"/>
              </a:rPr>
            </a:br>
            <a:r>
              <a:rPr lang="ru-RU" altLang="ru-RU" sz="2600" b="1" dirty="0">
                <a:solidFill>
                  <a:schemeClr val="bg1"/>
                </a:solidFill>
                <a:cs typeface="Times New Roman" pitchFamily="18" charset="0"/>
              </a:rPr>
              <a:t>(&lt; 5 минут), чтобы избежать развития неврологических нарушений. </a:t>
            </a:r>
          </a:p>
        </p:txBody>
      </p:sp>
    </p:spTree>
    <p:extLst>
      <p:ext uri="{BB962C8B-B14F-4D97-AF65-F5344CB8AC3E}">
        <p14:creationId xmlns:p14="http://schemas.microsoft.com/office/powerpoint/2010/main" val="2966357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50825" y="307975"/>
            <a:ext cx="864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ru-RU">
                <a:effectLst>
                  <a:outerShdw blurRad="38100" dist="38100" dir="2700000" algn="tl">
                    <a:srgbClr val="FFFFFF"/>
                  </a:outerShdw>
                </a:effectLst>
              </a:rPr>
              <a:t>Анестезия при дискредитированном состоянии плода </a:t>
            </a:r>
          </a:p>
        </p:txBody>
      </p:sp>
      <p:sp>
        <p:nvSpPr>
          <p:cNvPr id="87043" name="Rectangle 3"/>
          <p:cNvSpPr>
            <a:spLocks noChangeArrowheads="1"/>
          </p:cNvSpPr>
          <p:nvPr/>
        </p:nvSpPr>
        <p:spPr bwMode="auto">
          <a:xfrm>
            <a:off x="210431" y="1125538"/>
            <a:ext cx="8682744" cy="75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5000"/>
              </a:lnSpc>
              <a:spcBef>
                <a:spcPct val="20000"/>
              </a:spcBef>
              <a:buClr>
                <a:srgbClr val="FFCC99"/>
              </a:buClr>
              <a:buFont typeface="Wingdings" pitchFamily="2" charset="2"/>
              <a:buNone/>
            </a:pPr>
            <a:r>
              <a:rPr lang="ru-RU" b="1" dirty="0">
                <a:solidFill>
                  <a:srgbClr val="CCFFFF"/>
                </a:solidFill>
                <a:effectLst/>
              </a:rPr>
              <a:t>Имеет ли значение временной промежуток?</a:t>
            </a:r>
          </a:p>
        </p:txBody>
      </p:sp>
      <p:sp>
        <p:nvSpPr>
          <p:cNvPr id="5" name="Прямоугольник 4"/>
          <p:cNvSpPr/>
          <p:nvPr/>
        </p:nvSpPr>
        <p:spPr>
          <a:xfrm>
            <a:off x="204937" y="1848505"/>
            <a:ext cx="7751613" cy="3539430"/>
          </a:xfrm>
          <a:prstGeom prst="rect">
            <a:avLst/>
          </a:prstGeom>
        </p:spPr>
        <p:txBody>
          <a:bodyPr wrap="square">
            <a:spAutoFit/>
          </a:bodyPr>
          <a:lstStyle/>
          <a:p>
            <a:r>
              <a:rPr lang="ru-RU" sz="2800" dirty="0" smtClean="0">
                <a:solidFill>
                  <a:schemeClr val="bg1"/>
                </a:solidFill>
              </a:rPr>
              <a:t>   </a:t>
            </a:r>
            <a:r>
              <a:rPr lang="en-US" sz="2800" dirty="0" smtClean="0">
                <a:solidFill>
                  <a:schemeClr val="bg1"/>
                </a:solidFill>
              </a:rPr>
              <a:t>5 </a:t>
            </a:r>
            <a:r>
              <a:rPr lang="ru-RU" sz="2800" dirty="0" smtClean="0">
                <a:solidFill>
                  <a:schemeClr val="bg1"/>
                </a:solidFill>
              </a:rPr>
              <a:t>минут </a:t>
            </a:r>
            <a:r>
              <a:rPr lang="ru-RU" dirty="0" smtClean="0">
                <a:solidFill>
                  <a:schemeClr val="bg1"/>
                </a:solidFill>
              </a:rPr>
              <a:t>	– </a:t>
            </a:r>
            <a:r>
              <a:rPr lang="ru-RU" dirty="0">
                <a:solidFill>
                  <a:schemeClr val="bg1"/>
                </a:solidFill>
              </a:rPr>
              <a:t>Полная гипоксия плода</a:t>
            </a:r>
            <a:r>
              <a:rPr lang="en-US" dirty="0" smtClean="0">
                <a:solidFill>
                  <a:schemeClr val="bg1"/>
                </a:solidFill>
              </a:rPr>
              <a:t/>
            </a:r>
            <a:br>
              <a:rPr lang="en-US" dirty="0" smtClean="0">
                <a:solidFill>
                  <a:schemeClr val="bg1"/>
                </a:solidFill>
              </a:rPr>
            </a:br>
            <a:r>
              <a:rPr lang="ru-RU" dirty="0" smtClean="0">
                <a:solidFill>
                  <a:schemeClr val="bg1"/>
                </a:solidFill>
              </a:rPr>
              <a:t>		– </a:t>
            </a:r>
            <a:r>
              <a:rPr lang="ru-RU" dirty="0">
                <a:solidFill>
                  <a:schemeClr val="bg1"/>
                </a:solidFill>
              </a:rPr>
              <a:t>Остановка сердца у матери</a:t>
            </a:r>
            <a:r>
              <a:rPr lang="en-US" dirty="0" smtClean="0">
                <a:solidFill>
                  <a:schemeClr val="bg1"/>
                </a:solidFill>
              </a:rPr>
              <a:t/>
            </a:r>
            <a:br>
              <a:rPr lang="en-US" dirty="0" smtClean="0">
                <a:solidFill>
                  <a:schemeClr val="bg1"/>
                </a:solidFill>
              </a:rPr>
            </a:br>
            <a:r>
              <a:rPr lang="ru-RU" dirty="0" smtClean="0">
                <a:solidFill>
                  <a:schemeClr val="bg1"/>
                </a:solidFill>
              </a:rPr>
              <a:t>		– </a:t>
            </a:r>
            <a:r>
              <a:rPr lang="ru-RU" dirty="0">
                <a:solidFill>
                  <a:schemeClr val="bg1"/>
                </a:solidFill>
              </a:rPr>
              <a:t>Полная отслойка </a:t>
            </a:r>
            <a:r>
              <a:rPr lang="ru-RU" dirty="0" smtClean="0">
                <a:solidFill>
                  <a:schemeClr val="bg1"/>
                </a:solidFill>
              </a:rPr>
              <a:t>плаценты</a:t>
            </a:r>
          </a:p>
          <a:p>
            <a:r>
              <a:rPr lang="ru-RU" dirty="0">
                <a:solidFill>
                  <a:schemeClr val="bg1"/>
                </a:solidFill>
              </a:rPr>
              <a:t>	</a:t>
            </a:r>
            <a:r>
              <a:rPr lang="ru-RU" dirty="0" smtClean="0">
                <a:solidFill>
                  <a:schemeClr val="bg1"/>
                </a:solidFill>
              </a:rPr>
              <a:t>	– </a:t>
            </a:r>
            <a:r>
              <a:rPr lang="ru-RU" dirty="0">
                <a:solidFill>
                  <a:schemeClr val="bg1"/>
                </a:solidFill>
              </a:rPr>
              <a:t>Полное выпадение </a:t>
            </a:r>
            <a:r>
              <a:rPr lang="ru-RU" dirty="0" smtClean="0">
                <a:solidFill>
                  <a:schemeClr val="bg1"/>
                </a:solidFill>
              </a:rPr>
              <a:t>пуповины</a:t>
            </a:r>
          </a:p>
          <a:p>
            <a:r>
              <a:rPr lang="ru-RU" dirty="0">
                <a:solidFill>
                  <a:schemeClr val="bg1"/>
                </a:solidFill>
              </a:rPr>
              <a:t>	</a:t>
            </a:r>
            <a:r>
              <a:rPr lang="ru-RU" dirty="0" smtClean="0">
                <a:solidFill>
                  <a:schemeClr val="bg1"/>
                </a:solidFill>
              </a:rPr>
              <a:t>	– </a:t>
            </a:r>
            <a:r>
              <a:rPr lang="ru-RU" dirty="0">
                <a:solidFill>
                  <a:schemeClr val="bg1"/>
                </a:solidFill>
              </a:rPr>
              <a:t>Разрыв </a:t>
            </a:r>
            <a:r>
              <a:rPr lang="ru-RU" dirty="0" smtClean="0">
                <a:solidFill>
                  <a:schemeClr val="bg1"/>
                </a:solidFill>
              </a:rPr>
              <a:t>матки</a:t>
            </a:r>
            <a:br>
              <a:rPr lang="ru-RU" dirty="0" smtClean="0">
                <a:solidFill>
                  <a:schemeClr val="bg1"/>
                </a:solidFill>
              </a:rPr>
            </a:br>
            <a:r>
              <a:rPr lang="en-US" dirty="0" smtClean="0">
                <a:solidFill>
                  <a:schemeClr val="bg1"/>
                </a:solidFill>
              </a:rPr>
              <a:t/>
            </a:r>
            <a:br>
              <a:rPr lang="en-US" dirty="0" smtClean="0">
                <a:solidFill>
                  <a:schemeClr val="bg1"/>
                </a:solidFill>
              </a:rPr>
            </a:br>
            <a:endParaRPr lang="ru-RU" sz="800" dirty="0">
              <a:solidFill>
                <a:schemeClr val="bg1"/>
              </a:solidFill>
            </a:endParaRPr>
          </a:p>
          <a:p>
            <a:r>
              <a:rPr lang="ru-RU" sz="3200" dirty="0">
                <a:solidFill>
                  <a:schemeClr val="bg1"/>
                </a:solidFill>
              </a:rPr>
              <a:t>15 </a:t>
            </a:r>
            <a:r>
              <a:rPr lang="ru-RU" sz="3200" dirty="0" smtClean="0">
                <a:solidFill>
                  <a:schemeClr val="bg1"/>
                </a:solidFill>
              </a:rPr>
              <a:t>минут </a:t>
            </a:r>
            <a:r>
              <a:rPr lang="ru-RU" dirty="0" smtClean="0">
                <a:solidFill>
                  <a:schemeClr val="bg1"/>
                </a:solidFill>
              </a:rPr>
              <a:t>	</a:t>
            </a:r>
            <a:r>
              <a:rPr lang="ru-RU" dirty="0">
                <a:solidFill>
                  <a:schemeClr val="bg1"/>
                </a:solidFill>
              </a:rPr>
              <a:t>– Ацидоз с замедлением ЧСС </a:t>
            </a:r>
            <a:r>
              <a:rPr lang="ru-RU" dirty="0" smtClean="0">
                <a:solidFill>
                  <a:schemeClr val="bg1"/>
                </a:solidFill>
              </a:rPr>
              <a:t/>
            </a:r>
            <a:br>
              <a:rPr lang="ru-RU" dirty="0" smtClean="0">
                <a:solidFill>
                  <a:schemeClr val="bg1"/>
                </a:solidFill>
              </a:rPr>
            </a:br>
            <a:r>
              <a:rPr lang="ru-RU" dirty="0" smtClean="0">
                <a:solidFill>
                  <a:schemeClr val="bg1"/>
                </a:solidFill>
              </a:rPr>
              <a:t>		   у </a:t>
            </a:r>
            <a:r>
              <a:rPr lang="ru-RU" dirty="0">
                <a:solidFill>
                  <a:schemeClr val="bg1"/>
                </a:solidFill>
              </a:rPr>
              <a:t>плода</a:t>
            </a:r>
          </a:p>
        </p:txBody>
      </p:sp>
      <p:sp>
        <p:nvSpPr>
          <p:cNvPr id="7" name="Прямоугольник 6"/>
          <p:cNvSpPr/>
          <p:nvPr/>
        </p:nvSpPr>
        <p:spPr>
          <a:xfrm>
            <a:off x="4031940" y="3717032"/>
            <a:ext cx="2539028" cy="307777"/>
          </a:xfrm>
          <a:prstGeom prst="rect">
            <a:avLst/>
          </a:prstGeom>
        </p:spPr>
        <p:txBody>
          <a:bodyPr wrap="none">
            <a:spAutoFit/>
          </a:bodyPr>
          <a:lstStyle/>
          <a:p>
            <a:r>
              <a:rPr lang="da-DK" sz="1400" dirty="0">
                <a:solidFill>
                  <a:schemeClr val="bg1"/>
                </a:solidFill>
              </a:rPr>
              <a:t>National UK Survey.  BMJ 2004</a:t>
            </a:r>
            <a:endParaRPr lang="ru-RU" sz="1400" dirty="0">
              <a:solidFill>
                <a:schemeClr val="bg1"/>
              </a:solidFill>
            </a:endParaRPr>
          </a:p>
        </p:txBody>
      </p:sp>
      <p:sp>
        <p:nvSpPr>
          <p:cNvPr id="9" name="Прямоугольник 8"/>
          <p:cNvSpPr/>
          <p:nvPr/>
        </p:nvSpPr>
        <p:spPr>
          <a:xfrm>
            <a:off x="4031940" y="4815269"/>
            <a:ext cx="1697388" cy="307777"/>
          </a:xfrm>
          <a:prstGeom prst="rect">
            <a:avLst/>
          </a:prstGeom>
        </p:spPr>
        <p:txBody>
          <a:bodyPr wrap="none">
            <a:spAutoFit/>
          </a:bodyPr>
          <a:lstStyle/>
          <a:p>
            <a:r>
              <a:rPr lang="da-DK" sz="1400" dirty="0">
                <a:solidFill>
                  <a:schemeClr val="bg1"/>
                </a:solidFill>
              </a:rPr>
              <a:t>Fliesher. AJOG 1982</a:t>
            </a:r>
            <a:endParaRPr lang="ru-RU" sz="1400" dirty="0">
              <a:solidFill>
                <a:schemeClr val="bg1"/>
              </a:solidFill>
            </a:endParaRPr>
          </a:p>
        </p:txBody>
      </p:sp>
      <p:pic>
        <p:nvPicPr>
          <p:cNvPr id="83970" name="Picture 2" descr="C:\Users\USER\Desktop\National-Survey-2014---Leaflet-V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1916567"/>
            <a:ext cx="1979488" cy="4608777"/>
          </a:xfrm>
          <a:prstGeom prst="rect">
            <a:avLst/>
          </a:prstGeom>
          <a:noFill/>
          <a:extLst>
            <a:ext uri="{909E8E84-426E-40DD-AFC4-6F175D3DCCD1}">
              <a14:hiddenFill xmlns:a14="http://schemas.microsoft.com/office/drawing/2010/main">
                <a:solidFill>
                  <a:srgbClr val="FFFFFF"/>
                </a:solidFill>
              </a14:hiddenFill>
            </a:ext>
          </a:extLst>
        </p:spPr>
      </p:pic>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498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3" name="Rectangle 5"/>
          <p:cNvSpPr>
            <a:spLocks noChangeArrowheads="1"/>
          </p:cNvSpPr>
          <p:nvPr/>
        </p:nvSpPr>
        <p:spPr bwMode="auto">
          <a:xfrm>
            <a:off x="533400" y="1268413"/>
            <a:ext cx="7783513" cy="864443"/>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ru-RU" sz="2800" b="1" dirty="0">
                <a:solidFill>
                  <a:schemeClr val="bg1"/>
                </a:solidFill>
              </a:rPr>
              <a:t>Общая </a:t>
            </a:r>
            <a:r>
              <a:rPr lang="ru-RU" sz="2800" b="1" dirty="0" err="1">
                <a:solidFill>
                  <a:schemeClr val="bg1"/>
                </a:solidFill>
              </a:rPr>
              <a:t>vs</a:t>
            </a:r>
            <a:r>
              <a:rPr lang="ru-RU" sz="2800" b="1" dirty="0">
                <a:solidFill>
                  <a:schemeClr val="bg1"/>
                </a:solidFill>
              </a:rPr>
              <a:t> регионарная анестезия </a:t>
            </a:r>
            <a:r>
              <a:rPr lang="ru-RU" sz="2800" b="1" dirty="0" smtClean="0">
                <a:solidFill>
                  <a:schemeClr val="bg1"/>
                </a:solidFill>
              </a:rPr>
              <a:t/>
            </a:r>
            <a:br>
              <a:rPr lang="ru-RU" sz="2800" b="1" dirty="0" smtClean="0">
                <a:solidFill>
                  <a:schemeClr val="bg1"/>
                </a:solidFill>
              </a:rPr>
            </a:br>
            <a:r>
              <a:rPr lang="ru-RU" sz="2800" b="1" dirty="0" smtClean="0">
                <a:solidFill>
                  <a:schemeClr val="bg1"/>
                </a:solidFill>
              </a:rPr>
              <a:t>для </a:t>
            </a:r>
            <a:r>
              <a:rPr lang="ru-RU" sz="2800" b="1" dirty="0">
                <a:solidFill>
                  <a:schemeClr val="bg1"/>
                </a:solidFill>
              </a:rPr>
              <a:t>экстренного КС</a:t>
            </a:r>
          </a:p>
        </p:txBody>
      </p:sp>
      <p:sp>
        <p:nvSpPr>
          <p:cNvPr id="2056"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 name="Rectangle 5"/>
          <p:cNvSpPr>
            <a:spLocks noChangeArrowheads="1"/>
          </p:cNvSpPr>
          <p:nvPr/>
        </p:nvSpPr>
        <p:spPr bwMode="auto">
          <a:xfrm>
            <a:off x="539750" y="2492897"/>
            <a:ext cx="7762677" cy="3318470"/>
          </a:xfrm>
          <a:prstGeom prst="rect">
            <a:avLst/>
          </a:prstGeom>
          <a:solidFill>
            <a:srgbClr val="663300">
              <a:alpha val="79999"/>
            </a:srgbClr>
          </a:solidFill>
          <a:ln w="9525"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t"/>
          <a:lstStyle/>
          <a:p>
            <a:pPr marL="285750" indent="-285750">
              <a:buFont typeface="Wingdings" panose="05000000000000000000" pitchFamily="2" charset="2"/>
              <a:buChar char="Ø"/>
            </a:pPr>
            <a:r>
              <a:rPr lang="ru-RU" sz="2000" b="1" dirty="0" smtClean="0">
                <a:solidFill>
                  <a:schemeClr val="bg1"/>
                </a:solidFill>
              </a:rPr>
              <a:t>Форма</a:t>
            </a:r>
          </a:p>
          <a:p>
            <a:pPr marL="742950" lvl="1" indent="-285750">
              <a:buFont typeface="Wingdings" panose="05000000000000000000" pitchFamily="2" charset="2"/>
              <a:buChar char="ü"/>
            </a:pPr>
            <a:r>
              <a:rPr lang="ru-RU" sz="2000" b="1" i="1" dirty="0" smtClean="0">
                <a:solidFill>
                  <a:schemeClr val="bg1"/>
                </a:solidFill>
              </a:rPr>
              <a:t>рассмотрите альтернативы</a:t>
            </a:r>
            <a:r>
              <a:rPr lang="ru-RU" sz="2000" b="1" dirty="0" smtClean="0">
                <a:solidFill>
                  <a:schemeClr val="bg1"/>
                </a:solidFill>
              </a:rPr>
              <a:t/>
            </a:r>
            <a:br>
              <a:rPr lang="ru-RU" sz="2000" b="1" dirty="0" smtClean="0">
                <a:solidFill>
                  <a:schemeClr val="bg1"/>
                </a:solidFill>
              </a:rPr>
            </a:br>
            <a:r>
              <a:rPr lang="ru-RU" sz="2000" b="1" dirty="0" smtClean="0">
                <a:solidFill>
                  <a:schemeClr val="bg1"/>
                </a:solidFill>
              </a:rPr>
              <a:t> </a:t>
            </a:r>
            <a:endParaRPr lang="ru-RU" sz="2000" b="1" dirty="0">
              <a:solidFill>
                <a:schemeClr val="bg1"/>
              </a:solidFill>
            </a:endParaRPr>
          </a:p>
          <a:p>
            <a:pPr marL="285750" indent="-285750">
              <a:buFont typeface="Wingdings" panose="05000000000000000000" pitchFamily="2" charset="2"/>
              <a:buChar char="Ø"/>
            </a:pPr>
            <a:r>
              <a:rPr lang="ru-RU" sz="2000" b="1" dirty="0" smtClean="0">
                <a:solidFill>
                  <a:schemeClr val="bg1"/>
                </a:solidFill>
              </a:rPr>
              <a:t>Функция</a:t>
            </a:r>
          </a:p>
          <a:p>
            <a:pPr marL="742950" lvl="1" indent="-285750">
              <a:buFont typeface="Wingdings" panose="05000000000000000000" pitchFamily="2" charset="2"/>
              <a:buChar char="ü"/>
            </a:pPr>
            <a:r>
              <a:rPr lang="ru-RU" sz="2000" b="1" i="1" dirty="0" smtClean="0">
                <a:solidFill>
                  <a:schemeClr val="bg1"/>
                </a:solidFill>
              </a:rPr>
              <a:t>оцените факторы</a:t>
            </a:r>
            <a:r>
              <a:rPr lang="ru-RU" sz="2000" b="1" dirty="0" smtClean="0">
                <a:solidFill>
                  <a:schemeClr val="bg1"/>
                </a:solidFill>
              </a:rPr>
              <a:t/>
            </a:r>
            <a:br>
              <a:rPr lang="ru-RU" sz="2000" b="1" dirty="0" smtClean="0">
                <a:solidFill>
                  <a:schemeClr val="bg1"/>
                </a:solidFill>
              </a:rPr>
            </a:br>
            <a:endParaRPr lang="ru-RU" sz="2000" b="1" dirty="0">
              <a:solidFill>
                <a:schemeClr val="bg1"/>
              </a:solidFill>
            </a:endParaRPr>
          </a:p>
          <a:p>
            <a:pPr marL="285750" indent="-285750">
              <a:buFont typeface="Wingdings" panose="05000000000000000000" pitchFamily="2" charset="2"/>
              <a:buChar char="Ø"/>
            </a:pPr>
            <a:r>
              <a:rPr lang="ru-RU" sz="2000" b="1" dirty="0" smtClean="0">
                <a:solidFill>
                  <a:schemeClr val="bg1"/>
                </a:solidFill>
              </a:rPr>
              <a:t>Соотношение</a:t>
            </a:r>
          </a:p>
          <a:p>
            <a:pPr marL="742950" lvl="1" indent="-285750">
              <a:buFont typeface="Wingdings" panose="05000000000000000000" pitchFamily="2" charset="2"/>
              <a:buChar char="ü"/>
            </a:pPr>
            <a:r>
              <a:rPr lang="ru-RU" sz="2000" b="1" i="1" dirty="0" smtClean="0">
                <a:solidFill>
                  <a:schemeClr val="bg1"/>
                </a:solidFill>
              </a:rPr>
              <a:t>анализируйте </a:t>
            </a:r>
            <a:r>
              <a:rPr lang="ru-RU" sz="2000" b="1" i="1" dirty="0">
                <a:solidFill>
                  <a:schemeClr val="bg1"/>
                </a:solidFill>
              </a:rPr>
              <a:t>свой опыт</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085" y="2492896"/>
            <a:ext cx="2331331" cy="331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1700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117600" y="1644262"/>
            <a:ext cx="7848600" cy="381873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ru-RU" dirty="0" smtClean="0"/>
              <a:t>Аспирация </a:t>
            </a:r>
          </a:p>
          <a:p>
            <a:pPr algn="l"/>
            <a:r>
              <a:rPr lang="ru-RU" dirty="0" smtClean="0"/>
              <a:t>Дыхательные пути</a:t>
            </a:r>
          </a:p>
          <a:p>
            <a:pPr algn="l"/>
            <a:r>
              <a:rPr lang="ru-RU" dirty="0" smtClean="0"/>
              <a:t>Индукция	--- </a:t>
            </a:r>
            <a:r>
              <a:rPr lang="ru-RU" sz="2800" dirty="0" err="1" smtClean="0"/>
              <a:t>Опиоиды</a:t>
            </a:r>
            <a:endParaRPr lang="ru-RU" sz="2800" dirty="0"/>
          </a:p>
          <a:p>
            <a:pPr algn="l"/>
            <a:r>
              <a:rPr lang="ru-RU" sz="2800" dirty="0" smtClean="0"/>
              <a:t>					Анестетики</a:t>
            </a:r>
            <a:endParaRPr lang="en-US" sz="2800" dirty="0" smtClean="0"/>
          </a:p>
          <a:p>
            <a:pPr algn="l"/>
            <a:r>
              <a:rPr lang="ru-RU" sz="2800" dirty="0" smtClean="0"/>
              <a:t>					Мышечные </a:t>
            </a:r>
            <a:r>
              <a:rPr lang="ru-RU" sz="2800" dirty="0"/>
              <a:t>релаксанты</a:t>
            </a:r>
            <a:r>
              <a:rPr lang="en-US" sz="2800" dirty="0" smtClean="0">
                <a:effectLst/>
              </a:rPr>
              <a:t> </a:t>
            </a:r>
            <a:endParaRPr lang="ru-RU" sz="2800" dirty="0" smtClean="0"/>
          </a:p>
        </p:txBody>
      </p:sp>
      <p:sp>
        <p:nvSpPr>
          <p:cNvPr id="4" name="Title Placeholder 1"/>
          <p:cNvSpPr txBox="1">
            <a:spLocks/>
          </p:cNvSpPr>
          <p:nvPr/>
        </p:nvSpPr>
        <p:spPr>
          <a:xfrm>
            <a:off x="1117600" y="116632"/>
            <a:ext cx="7848600" cy="152763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Общая анестезия для КС</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85739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79388" y="1628775"/>
            <a:ext cx="86788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990000"/>
              </a:buClr>
              <a:buFont typeface="Wingdings" charset="0"/>
              <a:buNone/>
            </a:pPr>
            <a:r>
              <a:rPr lang="en-US" sz="2000" b="1" dirty="0">
                <a:solidFill>
                  <a:schemeClr val="bg1"/>
                </a:solidFill>
              </a:rPr>
              <a:t>About</a:t>
            </a:r>
            <a:r>
              <a:rPr lang="en-US" sz="2000" b="1" dirty="0"/>
              <a:t> </a:t>
            </a:r>
            <a:r>
              <a:rPr lang="en-US" sz="2000" b="1" dirty="0">
                <a:solidFill>
                  <a:srgbClr val="FF0000"/>
                </a:solidFill>
              </a:rPr>
              <a:t>500 000 </a:t>
            </a:r>
            <a:r>
              <a:rPr lang="en-US" sz="2000" b="1" dirty="0">
                <a:solidFill>
                  <a:schemeClr val="bg1"/>
                </a:solidFill>
              </a:rPr>
              <a:t>cases per year worldwide</a:t>
            </a:r>
            <a:r>
              <a:rPr lang="en-US" sz="2000" b="1" dirty="0"/>
              <a:t/>
            </a:r>
            <a:br>
              <a:rPr lang="en-US" sz="2000" b="1" dirty="0"/>
            </a:br>
            <a:r>
              <a:rPr lang="ru-RU" sz="1000" b="1" dirty="0"/>
              <a:t/>
            </a:r>
            <a:br>
              <a:rPr lang="ru-RU" sz="1000" b="1" dirty="0"/>
            </a:br>
            <a:r>
              <a:rPr lang="en-US" sz="2000" b="1" dirty="0">
                <a:solidFill>
                  <a:schemeClr val="bg1"/>
                </a:solidFill>
              </a:rPr>
              <a:t>About</a:t>
            </a:r>
            <a:r>
              <a:rPr lang="en-US" sz="2000" b="1" dirty="0"/>
              <a:t> </a:t>
            </a:r>
            <a:r>
              <a:rPr lang="en-US" sz="2000" b="1" dirty="0">
                <a:solidFill>
                  <a:srgbClr val="FF0000"/>
                </a:solidFill>
              </a:rPr>
              <a:t>25% </a:t>
            </a:r>
            <a:r>
              <a:rPr lang="en-US" sz="2000" b="1" dirty="0">
                <a:solidFill>
                  <a:schemeClr val="bg1"/>
                </a:solidFill>
              </a:rPr>
              <a:t>of postpartum hemorrhage</a:t>
            </a:r>
            <a:endParaRPr lang="ru-RU" sz="2000" b="1" dirty="0">
              <a:solidFill>
                <a:schemeClr val="bg1"/>
              </a:solidFill>
            </a:endParaRPr>
          </a:p>
        </p:txBody>
      </p:sp>
      <p:sp>
        <p:nvSpPr>
          <p:cNvPr id="230403" name="Rectangle 3"/>
          <p:cNvSpPr>
            <a:spLocks noChangeArrowheads="1"/>
          </p:cNvSpPr>
          <p:nvPr/>
        </p:nvSpPr>
        <p:spPr bwMode="auto">
          <a:xfrm>
            <a:off x="179389" y="620713"/>
            <a:ext cx="8674100" cy="4572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
                <a:rot lat="0" lon="0" rev="10800000"/>
              </a:lightRig>
            </a:scene3d>
            <a:sp3d>
              <a:bevelT w="27940" h="12700"/>
              <a:contourClr>
                <a:srgbClr val="DDDDDD"/>
              </a:contourClr>
            </a:sp3d>
          </a:bodyPr>
          <a:lstStyle/>
          <a:p>
            <a:pPr algn="ctr">
              <a:buClr>
                <a:srgbClr val="800000"/>
              </a:buClr>
              <a:buFont typeface="Wingdings" charset="0"/>
              <a:buNone/>
              <a:defRPr/>
            </a:pPr>
            <a:r>
              <a:rPr lang="en-US" b="1" spc="150" dirty="0">
                <a:ln w="11430"/>
                <a:solidFill>
                  <a:srgbClr val="F8F8F8"/>
                </a:solidFill>
                <a:effectLst>
                  <a:outerShdw blurRad="25400" algn="tl" rotWithShape="0">
                    <a:srgbClr val="000000">
                      <a:alpha val="43000"/>
                    </a:srgbClr>
                  </a:outerShdw>
                </a:effectLst>
                <a:cs typeface="+mn-cs"/>
              </a:rPr>
              <a:t>Maternal Mortality</a:t>
            </a:r>
            <a:endParaRPr lang="ru-RU" b="1" spc="150" dirty="0">
              <a:ln w="11430"/>
              <a:solidFill>
                <a:srgbClr val="F8F8F8"/>
              </a:solidFill>
              <a:effectLst>
                <a:outerShdw blurRad="25400" algn="tl" rotWithShape="0">
                  <a:srgbClr val="000000">
                    <a:alpha val="43000"/>
                  </a:srgbClr>
                </a:outerShdw>
              </a:effectLst>
              <a:cs typeface="+mn-cs"/>
            </a:endParaRPr>
          </a:p>
        </p:txBody>
      </p:sp>
      <p:pic>
        <p:nvPicPr>
          <p:cNvPr id="12291" name="Picture 1" descr="Снимок экрана 2015-01-18 в 22.50.11.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6325" y="2622550"/>
            <a:ext cx="6983413" cy="385445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9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230403"/>
                                        </p:tgtEl>
                                        <p:attrNameLst>
                                          <p:attrName>style.visibility</p:attrName>
                                        </p:attrNameLst>
                                      </p:cBhvr>
                                      <p:to>
                                        <p:strVal val="visible"/>
                                      </p:to>
                                    </p:set>
                                    <p:animEffect transition="in" filter="slide(fromTop)">
                                      <p:cBhvr>
                                        <p:cTn id="7" dur="500"/>
                                        <p:tgtEl>
                                          <p:spTgt spid="230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600"/>
          </a:p>
        </p:txBody>
      </p:sp>
      <p:sp>
        <p:nvSpPr>
          <p:cNvPr id="34819" name="Rectangle 3"/>
          <p:cNvSpPr>
            <a:spLocks noChangeArrowheads="1"/>
          </p:cNvSpPr>
          <p:nvPr/>
        </p:nvSpPr>
        <p:spPr bwMode="auto">
          <a:xfrm>
            <a:off x="533400" y="404813"/>
            <a:ext cx="7783513" cy="863600"/>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ru-RU" altLang="ru-RU" sz="2600">
                <a:solidFill>
                  <a:srgbClr val="FF9900"/>
                </a:solidFill>
              </a:rPr>
              <a:t>Аорто-кавальная компрессия.</a:t>
            </a:r>
          </a:p>
          <a:p>
            <a:pPr eaLnBrk="1" hangingPunct="1">
              <a:spcBef>
                <a:spcPct val="0"/>
              </a:spcBef>
              <a:buFontTx/>
              <a:buNone/>
            </a:pPr>
            <a:r>
              <a:rPr lang="ru-RU" altLang="ru-RU" sz="2600">
                <a:solidFill>
                  <a:srgbClr val="FF9900"/>
                </a:solidFill>
              </a:rPr>
              <a:t>Профилактика</a:t>
            </a:r>
          </a:p>
        </p:txBody>
      </p:sp>
      <p:grpSp>
        <p:nvGrpSpPr>
          <p:cNvPr id="34820" name="Group 10"/>
          <p:cNvGrpSpPr>
            <a:grpSpLocks/>
          </p:cNvGrpSpPr>
          <p:nvPr/>
        </p:nvGrpSpPr>
        <p:grpSpPr bwMode="auto">
          <a:xfrm>
            <a:off x="533400" y="1557338"/>
            <a:ext cx="7783513" cy="4752975"/>
            <a:chOff x="336" y="981"/>
            <a:chExt cx="4903" cy="2994"/>
          </a:xfrm>
        </p:grpSpPr>
        <p:sp>
          <p:nvSpPr>
            <p:cNvPr id="34822" name="Rectangle 4"/>
            <p:cNvSpPr>
              <a:spLocks noChangeArrowheads="1"/>
            </p:cNvSpPr>
            <p:nvPr/>
          </p:nvSpPr>
          <p:spPr bwMode="auto">
            <a:xfrm>
              <a:off x="336" y="1725"/>
              <a:ext cx="2544" cy="499"/>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30000"/>
                </a:spcBef>
                <a:buFontTx/>
                <a:buNone/>
              </a:pPr>
              <a:r>
                <a:rPr lang="ru-RU" altLang="ru-RU" sz="2000">
                  <a:solidFill>
                    <a:schemeClr val="bg1"/>
                  </a:solidFill>
                  <a:cs typeface="Times New Roman" pitchFamily="18" charset="0"/>
                </a:rPr>
                <a:t>Клинообразная подушка </a:t>
              </a:r>
              <a:br>
                <a:rPr lang="ru-RU" altLang="ru-RU" sz="2000">
                  <a:solidFill>
                    <a:schemeClr val="bg1"/>
                  </a:solidFill>
                  <a:cs typeface="Times New Roman" pitchFamily="18" charset="0"/>
                </a:rPr>
              </a:br>
              <a:r>
                <a:rPr lang="ru-RU" altLang="ru-RU" sz="2000">
                  <a:solidFill>
                    <a:schemeClr val="bg1"/>
                  </a:solidFill>
                  <a:cs typeface="Times New Roman" pitchFamily="18" charset="0"/>
                </a:rPr>
                <a:t>под область правого бедра</a:t>
              </a:r>
            </a:p>
          </p:txBody>
        </p:sp>
        <p:sp>
          <p:nvSpPr>
            <p:cNvPr id="34823" name="Rectangle 7"/>
            <p:cNvSpPr>
              <a:spLocks noChangeArrowheads="1"/>
            </p:cNvSpPr>
            <p:nvPr/>
          </p:nvSpPr>
          <p:spPr bwMode="auto">
            <a:xfrm>
              <a:off x="2880" y="3476"/>
              <a:ext cx="2359" cy="499"/>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30000"/>
                </a:spcBef>
                <a:buFontTx/>
                <a:buNone/>
              </a:pPr>
              <a:r>
                <a:rPr lang="ru-RU" altLang="ru-RU" sz="2000">
                  <a:solidFill>
                    <a:schemeClr val="bg1"/>
                  </a:solidFill>
                  <a:cs typeface="Times New Roman" pitchFamily="18" charset="0"/>
                </a:rPr>
                <a:t>Смещение матки влево или </a:t>
              </a:r>
              <a:r>
                <a:rPr lang="en-US" altLang="ru-RU" sz="2000">
                  <a:solidFill>
                    <a:schemeClr val="bg1"/>
                  </a:solidFill>
                  <a:cs typeface="Times New Roman" pitchFamily="18" charset="0"/>
                </a:rPr>
                <a:t/>
              </a:r>
              <a:br>
                <a:rPr lang="en-US" altLang="ru-RU" sz="2000">
                  <a:solidFill>
                    <a:schemeClr val="bg1"/>
                  </a:solidFill>
                  <a:cs typeface="Times New Roman" pitchFamily="18" charset="0"/>
                </a:rPr>
              </a:br>
              <a:r>
                <a:rPr lang="ru-RU" altLang="ru-RU" sz="2000">
                  <a:solidFill>
                    <a:schemeClr val="bg1"/>
                  </a:solidFill>
                  <a:cs typeface="Times New Roman" pitchFamily="18" charset="0"/>
                </a:rPr>
                <a:t>левое боковое положение</a:t>
              </a:r>
            </a:p>
          </p:txBody>
        </p:sp>
        <p:pic>
          <p:nvPicPr>
            <p:cNvPr id="348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 y="981"/>
              <a:ext cx="2519" cy="733"/>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 y="2395"/>
              <a:ext cx="2341" cy="1086"/>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grpSp>
      <p:sp>
        <p:nvSpPr>
          <p:cNvPr id="34821" name="Rectangle 11"/>
          <p:cNvSpPr>
            <a:spLocks noChangeArrowheads="1"/>
          </p:cNvSpPr>
          <p:nvPr/>
        </p:nvSpPr>
        <p:spPr bwMode="auto">
          <a:xfrm>
            <a:off x="539750" y="6597650"/>
            <a:ext cx="7777163" cy="2603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endParaRPr lang="en-US" altLang="ru-RU" sz="1400" b="1">
              <a:solidFill>
                <a:schemeClr val="bg1"/>
              </a:solidFill>
            </a:endParaRPr>
          </a:p>
        </p:txBody>
      </p:sp>
    </p:spTree>
    <p:extLst>
      <p:ext uri="{BB962C8B-B14F-4D97-AF65-F5344CB8AC3E}">
        <p14:creationId xmlns:p14="http://schemas.microsoft.com/office/powerpoint/2010/main" val="2426975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1"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3" name="Rectangle 5"/>
          <p:cNvSpPr>
            <a:spLocks noChangeArrowheads="1"/>
          </p:cNvSpPr>
          <p:nvPr/>
        </p:nvSpPr>
        <p:spPr bwMode="auto">
          <a:xfrm>
            <a:off x="533400" y="1268413"/>
            <a:ext cx="7783513" cy="864443"/>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spcAft>
                <a:spcPct val="20000"/>
              </a:spcAft>
              <a:buFont typeface="Wingdings" pitchFamily="2" charset="2"/>
              <a:buNone/>
            </a:pPr>
            <a:r>
              <a:rPr lang="ru-RU" altLang="zh-CN" sz="1800" b="1" dirty="0" smtClean="0">
                <a:solidFill>
                  <a:schemeClr val="bg1"/>
                </a:solidFill>
              </a:rPr>
              <a:t>Положение матери во время кесарева сечения: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с наклоном или с подкладыванием клина? </a:t>
            </a:r>
            <a:endParaRPr lang="ru-RU" altLang="zh-CN" sz="1800" b="1" dirty="0">
              <a:solidFill>
                <a:schemeClr val="bg1"/>
              </a:solidFill>
            </a:endParaRPr>
          </a:p>
        </p:txBody>
      </p:sp>
      <p:sp>
        <p:nvSpPr>
          <p:cNvPr id="2054" name="Rectangle 6"/>
          <p:cNvSpPr>
            <a:spLocks noChangeArrowheads="1"/>
          </p:cNvSpPr>
          <p:nvPr/>
        </p:nvSpPr>
        <p:spPr bwMode="auto">
          <a:xfrm>
            <a:off x="0" y="5805488"/>
            <a:ext cx="8316913" cy="1052512"/>
          </a:xfrm>
          <a:prstGeom prst="rect">
            <a:avLst/>
          </a:prstGeom>
          <a:solidFill>
            <a:srgbClr val="6633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r>
              <a:rPr lang="en-US" sz="1400" b="1" dirty="0" err="1" smtClean="0">
                <a:solidFill>
                  <a:schemeClr val="bg1"/>
                </a:solidFill>
              </a:rPr>
              <a:t>Shonfeld</a:t>
            </a:r>
            <a:r>
              <a:rPr lang="en-US" sz="1400" b="1" dirty="0" smtClean="0">
                <a:solidFill>
                  <a:schemeClr val="bg1"/>
                </a:solidFill>
              </a:rPr>
              <a:t> A.J., Mullins E., </a:t>
            </a:r>
            <a:r>
              <a:rPr lang="en-US" sz="1400" b="1" dirty="0" err="1" smtClean="0">
                <a:solidFill>
                  <a:schemeClr val="bg1"/>
                </a:solidFill>
              </a:rPr>
              <a:t>Malhotra</a:t>
            </a:r>
            <a:r>
              <a:rPr lang="en-US" sz="1400" b="1" dirty="0" smtClean="0">
                <a:solidFill>
                  <a:schemeClr val="bg1"/>
                </a:solidFill>
              </a:rPr>
              <a:t> S. Maternal position during Caesarean section: wedge or tilt?</a:t>
            </a:r>
          </a:p>
          <a:p>
            <a:pPr algn="r"/>
            <a:r>
              <a:rPr lang="en-US" sz="1400" b="1" dirty="0" smtClean="0">
                <a:solidFill>
                  <a:schemeClr val="bg1"/>
                </a:solidFill>
              </a:rPr>
              <a:t>Int. J. Obstet. </a:t>
            </a:r>
            <a:r>
              <a:rPr lang="en-US" sz="1400" b="1" dirty="0" err="1" smtClean="0">
                <a:solidFill>
                  <a:schemeClr val="bg1"/>
                </a:solidFill>
              </a:rPr>
              <a:t>Anesth</a:t>
            </a:r>
            <a:r>
              <a:rPr lang="en-US" sz="1400" b="1" dirty="0" smtClean="0">
                <a:solidFill>
                  <a:schemeClr val="bg1"/>
                </a:solidFill>
              </a:rPr>
              <a:t>. 2013; 22(51): 38.</a:t>
            </a:r>
            <a:endParaRPr lang="en-US" sz="1400" b="1" dirty="0">
              <a:solidFill>
                <a:schemeClr val="bg1"/>
              </a:solidFill>
            </a:endParaRPr>
          </a:p>
        </p:txBody>
      </p:sp>
      <p:sp>
        <p:nvSpPr>
          <p:cNvPr id="2056"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1" name="Picture 6" descr="Cov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325" y="5816131"/>
            <a:ext cx="819150" cy="10228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5"/>
          <p:cNvSpPr>
            <a:spLocks noChangeArrowheads="1"/>
          </p:cNvSpPr>
          <p:nvPr/>
        </p:nvSpPr>
        <p:spPr bwMode="auto">
          <a:xfrm>
            <a:off x="518914" y="3146077"/>
            <a:ext cx="7783513" cy="2665289"/>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spcAft>
                <a:spcPct val="20000"/>
              </a:spcAft>
              <a:buFont typeface="Wingdings" pitchFamily="2" charset="2"/>
              <a:buNone/>
            </a:pPr>
            <a:r>
              <a:rPr lang="ru-RU" altLang="zh-CN" sz="1800" b="1" dirty="0" smtClean="0">
                <a:solidFill>
                  <a:schemeClr val="bg1"/>
                </a:solidFill>
              </a:rPr>
              <a:t>Положение матери оказывает влияние на гемодинамику и воздействие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на исход для плода. Не было установлено значимых различий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в показателях сердечного выброса в положении матери с наклоном влево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на 15 градусов, с подкладываем клина и в левом латеральном. </a:t>
            </a:r>
            <a:r>
              <a:rPr lang="en-US" altLang="zh-CN" sz="1800" b="1" dirty="0" smtClean="0">
                <a:solidFill>
                  <a:schemeClr val="bg1"/>
                </a:solidFill>
              </a:rPr>
              <a:t/>
            </a:r>
            <a:br>
              <a:rPr lang="en-US" altLang="zh-CN" sz="1800" b="1" dirty="0" smtClean="0">
                <a:solidFill>
                  <a:schemeClr val="bg1"/>
                </a:solidFill>
              </a:rPr>
            </a:b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Однако меньший показатель артериального давления и меньшая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частота сердечных сокращений в левом латеральном положении может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указывать на более низкое сопротивление сердечно-сосудистой системы </a:t>
            </a:r>
            <a:r>
              <a:rPr lang="en-US" altLang="zh-CN" sz="1800" b="1" dirty="0" smtClean="0">
                <a:solidFill>
                  <a:schemeClr val="bg1"/>
                </a:solidFill>
              </a:rPr>
              <a:t/>
            </a:r>
            <a:br>
              <a:rPr lang="en-US" altLang="zh-CN" sz="1800" b="1" dirty="0" smtClean="0">
                <a:solidFill>
                  <a:schemeClr val="bg1"/>
                </a:solidFill>
              </a:rPr>
            </a:br>
            <a:r>
              <a:rPr lang="ru-RU" altLang="zh-CN" sz="1800" b="1" dirty="0" smtClean="0">
                <a:solidFill>
                  <a:schemeClr val="bg1"/>
                </a:solidFill>
              </a:rPr>
              <a:t>и усиливает важность латерального положения матери для плода в матке </a:t>
            </a:r>
            <a:endParaRPr lang="ru-RU" altLang="zh-CN" sz="1800" b="1" dirty="0">
              <a:solidFill>
                <a:schemeClr val="bg1"/>
              </a:solidFill>
            </a:endParaRP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032" y="1268413"/>
            <a:ext cx="1409293" cy="1877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99870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600"/>
          </a:p>
        </p:txBody>
      </p:sp>
      <p:sp>
        <p:nvSpPr>
          <p:cNvPr id="36867" name="Rectangle 6"/>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600"/>
          </a:p>
        </p:txBody>
      </p:sp>
      <p:sp>
        <p:nvSpPr>
          <p:cNvPr id="36868" name="Rectangle 10"/>
          <p:cNvSpPr>
            <a:spLocks noChangeArrowheads="1"/>
          </p:cNvSpPr>
          <p:nvPr/>
        </p:nvSpPr>
        <p:spPr bwMode="auto">
          <a:xfrm>
            <a:off x="0" y="6059488"/>
            <a:ext cx="8316913" cy="792162"/>
          </a:xfrm>
          <a:prstGeom prst="rect">
            <a:avLst/>
          </a:prstGeom>
          <a:solidFill>
            <a:srgbClr val="66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r" eaLnBrk="1" hangingPunct="1">
              <a:spcBef>
                <a:spcPct val="0"/>
              </a:spcBef>
              <a:buFontTx/>
              <a:buNone/>
            </a:pPr>
            <a:r>
              <a:rPr lang="en-US" altLang="ru-RU" sz="1400" b="1">
                <a:solidFill>
                  <a:schemeClr val="bg1"/>
                </a:solidFill>
              </a:rPr>
              <a:t>Morris S.,  Stacey M.  Resuscitation in pregnancy. BMJ. 2003; 327:1277;</a:t>
            </a:r>
          </a:p>
          <a:p>
            <a:pPr algn="r" eaLnBrk="1" hangingPunct="1">
              <a:spcBef>
                <a:spcPct val="0"/>
              </a:spcBef>
              <a:buFontTx/>
              <a:buNone/>
            </a:pPr>
            <a:r>
              <a:rPr lang="en-US" altLang="ru-RU" sz="1400" b="1">
                <a:solidFill>
                  <a:schemeClr val="bg1"/>
                </a:solidFill>
              </a:rPr>
              <a:t>Macafee B.,  BushbyD.,  Ip J., Yentis S.M. Left uterine displacement methods in maternal resuscitation </a:t>
            </a:r>
            <a:br>
              <a:rPr lang="en-US" altLang="ru-RU" sz="1400" b="1">
                <a:solidFill>
                  <a:schemeClr val="bg1"/>
                </a:solidFill>
              </a:rPr>
            </a:br>
            <a:r>
              <a:rPr lang="en-US" altLang="ru-RU" sz="1400" b="1">
                <a:solidFill>
                  <a:schemeClr val="bg1"/>
                </a:solidFill>
              </a:rPr>
              <a:t>– a national OAA approved survey of equipment and current practice. Int. J. Obstet. Anesth. 2012; 21:S12.</a:t>
            </a:r>
          </a:p>
        </p:txBody>
      </p:sp>
      <p:sp>
        <p:nvSpPr>
          <p:cNvPr id="36869" name="Rectangle 12"/>
          <p:cNvSpPr>
            <a:spLocks noChangeArrowheads="1"/>
          </p:cNvSpPr>
          <p:nvPr/>
        </p:nvSpPr>
        <p:spPr bwMode="auto">
          <a:xfrm>
            <a:off x="539750" y="3986213"/>
            <a:ext cx="7777163" cy="2073275"/>
          </a:xfrm>
          <a:prstGeom prst="rect">
            <a:avLst/>
          </a:prstGeom>
          <a:solidFill>
            <a:srgbClr val="6633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85725" indent="180975"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ru-RU" altLang="ru-RU" sz="2200">
                <a:solidFill>
                  <a:schemeClr val="bg1"/>
                </a:solidFill>
                <a:cs typeface="Times New Roman" pitchFamily="18" charset="0"/>
              </a:rPr>
              <a:t>Описано несколько методов выполнения левого латерального </a:t>
            </a:r>
            <a:r>
              <a:rPr lang="en-US" altLang="ru-RU" sz="2200">
                <a:solidFill>
                  <a:schemeClr val="bg1"/>
                </a:solidFill>
                <a:cs typeface="Times New Roman" pitchFamily="18" charset="0"/>
              </a:rPr>
              <a:t/>
            </a:r>
            <a:br>
              <a:rPr lang="en-US" altLang="ru-RU" sz="2200">
                <a:solidFill>
                  <a:schemeClr val="bg1"/>
                </a:solidFill>
                <a:cs typeface="Times New Roman" pitchFamily="18" charset="0"/>
              </a:rPr>
            </a:br>
            <a:r>
              <a:rPr lang="en-US" altLang="ru-RU" sz="2200">
                <a:solidFill>
                  <a:schemeClr val="bg1"/>
                </a:solidFill>
                <a:cs typeface="Times New Roman" pitchFamily="18" charset="0"/>
              </a:rPr>
              <a:t>   </a:t>
            </a:r>
            <a:r>
              <a:rPr lang="ru-RU" altLang="ru-RU" sz="2200">
                <a:solidFill>
                  <a:schemeClr val="bg1"/>
                </a:solidFill>
                <a:cs typeface="Times New Roman" pitchFamily="18" charset="0"/>
              </a:rPr>
              <a:t>уклона, но оптимальный метод не известен.</a:t>
            </a:r>
            <a:r>
              <a:rPr lang="en-US" altLang="ru-RU" sz="2200">
                <a:solidFill>
                  <a:schemeClr val="bg1"/>
                </a:solidFill>
                <a:cs typeface="Times New Roman" pitchFamily="18" charset="0"/>
              </a:rPr>
              <a:t/>
            </a:r>
            <a:br>
              <a:rPr lang="en-US" altLang="ru-RU" sz="2200">
                <a:solidFill>
                  <a:schemeClr val="bg1"/>
                </a:solidFill>
                <a:cs typeface="Times New Roman" pitchFamily="18" charset="0"/>
              </a:rPr>
            </a:br>
            <a:r>
              <a:rPr lang="en-US" altLang="ru-RU" sz="2200">
                <a:solidFill>
                  <a:schemeClr val="bg1"/>
                </a:solidFill>
                <a:cs typeface="Times New Roman" pitchFamily="18" charset="0"/>
              </a:rPr>
              <a:t>   </a:t>
            </a:r>
            <a:r>
              <a:rPr lang="ru-RU" altLang="ru-RU" sz="2200">
                <a:solidFill>
                  <a:schemeClr val="bg1"/>
                </a:solidFill>
                <a:cs typeface="Times New Roman" pitchFamily="18" charset="0"/>
              </a:rPr>
              <a:t>Большинство отделений в Великобритании используют </a:t>
            </a:r>
            <a:r>
              <a:rPr lang="en-US" altLang="ru-RU" sz="2200">
                <a:solidFill>
                  <a:schemeClr val="bg1"/>
                </a:solidFill>
                <a:cs typeface="Times New Roman" pitchFamily="18" charset="0"/>
              </a:rPr>
              <a:t/>
            </a:r>
            <a:br>
              <a:rPr lang="en-US" altLang="ru-RU" sz="2200">
                <a:solidFill>
                  <a:schemeClr val="bg1"/>
                </a:solidFill>
                <a:cs typeface="Times New Roman" pitchFamily="18" charset="0"/>
              </a:rPr>
            </a:br>
            <a:r>
              <a:rPr lang="en-US" altLang="ru-RU" sz="2200">
                <a:solidFill>
                  <a:schemeClr val="bg1"/>
                </a:solidFill>
                <a:cs typeface="Times New Roman" pitchFamily="18" charset="0"/>
              </a:rPr>
              <a:t>   </a:t>
            </a:r>
            <a:r>
              <a:rPr lang="ru-RU" altLang="ru-RU" sz="2200">
                <a:solidFill>
                  <a:schemeClr val="bg1"/>
                </a:solidFill>
                <a:cs typeface="Times New Roman" pitchFamily="18" charset="0"/>
              </a:rPr>
              <a:t>подушки и/или  помощь персонала при осуществлении </a:t>
            </a:r>
            <a:r>
              <a:rPr lang="en-US" altLang="ru-RU" sz="2200">
                <a:solidFill>
                  <a:schemeClr val="bg1"/>
                </a:solidFill>
                <a:cs typeface="Times New Roman" pitchFamily="18" charset="0"/>
              </a:rPr>
              <a:t/>
            </a:r>
            <a:br>
              <a:rPr lang="en-US" altLang="ru-RU" sz="2200">
                <a:solidFill>
                  <a:schemeClr val="bg1"/>
                </a:solidFill>
                <a:cs typeface="Times New Roman" pitchFamily="18" charset="0"/>
              </a:rPr>
            </a:br>
            <a:r>
              <a:rPr lang="en-US" altLang="ru-RU" sz="2200">
                <a:solidFill>
                  <a:schemeClr val="bg1"/>
                </a:solidFill>
                <a:cs typeface="Times New Roman" pitchFamily="18" charset="0"/>
              </a:rPr>
              <a:t>   </a:t>
            </a:r>
            <a:r>
              <a:rPr lang="ru-RU" altLang="ru-RU" sz="2200">
                <a:solidFill>
                  <a:schemeClr val="bg1"/>
                </a:solidFill>
                <a:cs typeface="Times New Roman" pitchFamily="18" charset="0"/>
              </a:rPr>
              <a:t>левого латерального наклона при сердечно-легочной </a:t>
            </a:r>
            <a:r>
              <a:rPr lang="en-US" altLang="ru-RU" sz="2200">
                <a:solidFill>
                  <a:schemeClr val="bg1"/>
                </a:solidFill>
                <a:cs typeface="Times New Roman" pitchFamily="18" charset="0"/>
              </a:rPr>
              <a:t/>
            </a:r>
            <a:br>
              <a:rPr lang="en-US" altLang="ru-RU" sz="2200">
                <a:solidFill>
                  <a:schemeClr val="bg1"/>
                </a:solidFill>
                <a:cs typeface="Times New Roman" pitchFamily="18" charset="0"/>
              </a:rPr>
            </a:br>
            <a:r>
              <a:rPr lang="en-US" altLang="ru-RU" sz="2200">
                <a:solidFill>
                  <a:schemeClr val="bg1"/>
                </a:solidFill>
                <a:cs typeface="Times New Roman" pitchFamily="18" charset="0"/>
              </a:rPr>
              <a:t>   </a:t>
            </a:r>
            <a:r>
              <a:rPr lang="ru-RU" altLang="ru-RU" sz="2200">
                <a:solidFill>
                  <a:schemeClr val="bg1"/>
                </a:solidFill>
                <a:cs typeface="Times New Roman" pitchFamily="18" charset="0"/>
              </a:rPr>
              <a:t>реанимации</a:t>
            </a:r>
          </a:p>
        </p:txBody>
      </p:sp>
      <p:pic>
        <p:nvPicPr>
          <p:cNvPr id="368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0638"/>
            <a:ext cx="777716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4" descr="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6059488"/>
            <a:ext cx="6000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334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9525"/>
            <a:ext cx="2714625"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600"/>
          </a:p>
        </p:txBody>
      </p:sp>
      <p:sp>
        <p:nvSpPr>
          <p:cNvPr id="37892" name="Rectangle 6"/>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ru-RU" altLang="ru-RU" sz="2600"/>
          </a:p>
        </p:txBody>
      </p:sp>
      <p:sp>
        <p:nvSpPr>
          <p:cNvPr id="37893" name="Rectangle 10"/>
          <p:cNvSpPr>
            <a:spLocks noChangeArrowheads="1"/>
          </p:cNvSpPr>
          <p:nvPr/>
        </p:nvSpPr>
        <p:spPr bwMode="auto">
          <a:xfrm>
            <a:off x="0" y="6059488"/>
            <a:ext cx="6410325" cy="792162"/>
          </a:xfrm>
          <a:prstGeom prst="rect">
            <a:avLst/>
          </a:prstGeom>
          <a:solidFill>
            <a:srgbClr val="66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62865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ru-RU" sz="1400" b="1">
                <a:solidFill>
                  <a:schemeClr val="bg1"/>
                </a:solidFill>
              </a:rPr>
              <a:t>Ip J.K., Campbell J.P., Bushby D., Yentis S.M. </a:t>
            </a:r>
            <a:br>
              <a:rPr lang="en-US" altLang="ru-RU" sz="1400" b="1">
                <a:solidFill>
                  <a:schemeClr val="bg1"/>
                </a:solidFill>
              </a:rPr>
            </a:br>
            <a:r>
              <a:rPr lang="en-US" altLang="ru-RU" sz="1400" b="1">
                <a:solidFill>
                  <a:schemeClr val="bg1"/>
                </a:solidFill>
              </a:rPr>
              <a:t>Evaluation of methods for producing lateral tilt for cardiopulmonary </a:t>
            </a:r>
            <a:r>
              <a:rPr lang="ru-RU" altLang="ru-RU" sz="1400" b="1">
                <a:solidFill>
                  <a:schemeClr val="bg1"/>
                </a:solidFill>
              </a:rPr>
              <a:t/>
            </a:r>
            <a:br>
              <a:rPr lang="ru-RU" altLang="ru-RU" sz="1400" b="1">
                <a:solidFill>
                  <a:schemeClr val="bg1"/>
                </a:solidFill>
              </a:rPr>
            </a:br>
            <a:r>
              <a:rPr lang="en-US" altLang="ru-RU" sz="1400" b="1">
                <a:solidFill>
                  <a:schemeClr val="bg1"/>
                </a:solidFill>
              </a:rPr>
              <a:t>resuscitation in pregnancy. </a:t>
            </a:r>
            <a:r>
              <a:rPr lang="ru-RU" altLang="ru-RU" sz="1400" b="1">
                <a:solidFill>
                  <a:schemeClr val="bg1"/>
                </a:solidFill>
              </a:rPr>
              <a:t> </a:t>
            </a:r>
            <a:r>
              <a:rPr lang="en-US" altLang="ru-RU" sz="1400" b="1">
                <a:solidFill>
                  <a:schemeClr val="bg1"/>
                </a:solidFill>
              </a:rPr>
              <a:t>Int.J.Obstet. Anesth. 2013; 22(51): 44.</a:t>
            </a:r>
          </a:p>
        </p:txBody>
      </p:sp>
      <p:sp>
        <p:nvSpPr>
          <p:cNvPr id="37894" name="Rectangle 12"/>
          <p:cNvSpPr>
            <a:spLocks noChangeArrowheads="1"/>
          </p:cNvSpPr>
          <p:nvPr/>
        </p:nvSpPr>
        <p:spPr bwMode="auto">
          <a:xfrm>
            <a:off x="539750" y="9525"/>
            <a:ext cx="5870575" cy="6049963"/>
          </a:xfrm>
          <a:prstGeom prst="rect">
            <a:avLst/>
          </a:prstGeom>
          <a:solidFill>
            <a:srgbClr val="6633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marL="85725" indent="180975"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ru-RU" altLang="ru-RU" sz="2600">
                <a:solidFill>
                  <a:srgbClr val="FF9900"/>
                </a:solidFill>
              </a:rPr>
              <a:t> Авторы</a:t>
            </a:r>
            <a:r>
              <a:rPr lang="ru-RU" altLang="ru-RU" sz="2200">
                <a:solidFill>
                  <a:schemeClr val="bg1"/>
                </a:solidFill>
                <a:cs typeface="Times New Roman" pitchFamily="18" charset="0"/>
              </a:rPr>
              <a:t> </a:t>
            </a:r>
            <a:r>
              <a:rPr lang="ru-RU" altLang="ru-RU" sz="2600">
                <a:solidFill>
                  <a:srgbClr val="FF9900"/>
                </a:solidFill>
              </a:rPr>
              <a:t>считают, </a:t>
            </a:r>
            <a:r>
              <a:rPr lang="en-US" altLang="ru-RU" sz="2600">
                <a:solidFill>
                  <a:srgbClr val="FF9900"/>
                </a:solidFill>
              </a:rPr>
              <a:t/>
            </a:r>
            <a:br>
              <a:rPr lang="en-US" altLang="ru-RU" sz="2600">
                <a:solidFill>
                  <a:srgbClr val="FF9900"/>
                </a:solidFill>
              </a:rPr>
            </a:br>
            <a:r>
              <a:rPr lang="en-US" altLang="ru-RU" sz="2600">
                <a:solidFill>
                  <a:srgbClr val="FF9900"/>
                </a:solidFill>
              </a:rPr>
              <a:t>   </a:t>
            </a:r>
            <a:r>
              <a:rPr lang="ru-RU" altLang="ru-RU" sz="2600">
                <a:solidFill>
                  <a:srgbClr val="FF9900"/>
                </a:solidFill>
              </a:rPr>
              <a:t>что эффективнее </a:t>
            </a:r>
            <a:r>
              <a:rPr lang="en-US" altLang="ru-RU" sz="2600">
                <a:solidFill>
                  <a:srgbClr val="FF9900"/>
                </a:solidFill>
              </a:rPr>
              <a:t/>
            </a:r>
            <a:br>
              <a:rPr lang="en-US" altLang="ru-RU" sz="2600">
                <a:solidFill>
                  <a:srgbClr val="FF9900"/>
                </a:solidFill>
              </a:rPr>
            </a:br>
            <a:r>
              <a:rPr lang="en-US" altLang="ru-RU" sz="2600">
                <a:solidFill>
                  <a:srgbClr val="FF9900"/>
                </a:solidFill>
              </a:rPr>
              <a:t>   </a:t>
            </a:r>
            <a:r>
              <a:rPr lang="ru-RU" altLang="ru-RU" sz="2600">
                <a:solidFill>
                  <a:srgbClr val="FF9900"/>
                </a:solidFill>
              </a:rPr>
              <a:t>использование клина </a:t>
            </a:r>
          </a:p>
        </p:txBody>
      </p:sp>
      <p:pic>
        <p:nvPicPr>
          <p:cNvPr id="37895" name="Picture 4" descr="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6056313"/>
            <a:ext cx="6000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95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33400" y="404813"/>
            <a:ext cx="7783513"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ru-RU" b="1" dirty="0">
                <a:solidFill>
                  <a:schemeClr val="bg1"/>
                </a:solidFill>
              </a:rPr>
              <a:t>Среди всех случаев материнской смертности аспирационный синдром составляет 2% случаев</a:t>
            </a:r>
          </a:p>
          <a:p>
            <a:pPr eaLnBrk="1" hangingPunct="1"/>
            <a:endParaRPr lang="ru-RU" altLang="ru-RU" sz="800" b="1" dirty="0">
              <a:solidFill>
                <a:schemeClr val="bg1"/>
              </a:solidFill>
            </a:endParaRPr>
          </a:p>
          <a:p>
            <a:pPr eaLnBrk="1" hangingPunct="1"/>
            <a:r>
              <a:rPr lang="ru-RU" altLang="ru-RU" b="1" dirty="0">
                <a:solidFill>
                  <a:schemeClr val="bg1"/>
                </a:solidFill>
              </a:rPr>
              <a:t>При использовании общей анестезии для оперативного </a:t>
            </a:r>
            <a:r>
              <a:rPr lang="ru-RU" altLang="ru-RU" b="1" dirty="0" err="1">
                <a:solidFill>
                  <a:schemeClr val="bg1"/>
                </a:solidFill>
              </a:rPr>
              <a:t>родоразрешения</a:t>
            </a:r>
            <a:r>
              <a:rPr lang="ru-RU" altLang="ru-RU" b="1" dirty="0">
                <a:solidFill>
                  <a:schemeClr val="bg1"/>
                </a:solidFill>
              </a:rPr>
              <a:t>, удельный вес аспирационного синдрома в структуре причин смерти занимает от 15 до 52%</a:t>
            </a: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3429000"/>
            <a:ext cx="5476875" cy="1817688"/>
          </a:xfrm>
          <a:prstGeom prst="rect">
            <a:avLst/>
          </a:prstGeom>
          <a:noFill/>
          <a:ln w="12700">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16388" name="Rectangle 4"/>
          <p:cNvSpPr>
            <a:spLocks noChangeArrowheads="1"/>
          </p:cNvSpPr>
          <p:nvPr/>
        </p:nvSpPr>
        <p:spPr bwMode="auto">
          <a:xfrm>
            <a:off x="0" y="5940425"/>
            <a:ext cx="8316913" cy="9080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ru-RU" altLang="ru-RU" sz="1400" b="1">
                <a:solidFill>
                  <a:schemeClr val="bg1"/>
                </a:solidFill>
              </a:rPr>
              <a:t>Гайдуль К. В., Лещенко И. В., Муконин А. А. </a:t>
            </a:r>
            <a:br>
              <a:rPr lang="ru-RU" altLang="ru-RU" sz="1400" b="1">
                <a:solidFill>
                  <a:schemeClr val="bg1"/>
                </a:solidFill>
              </a:rPr>
            </a:br>
            <a:r>
              <a:rPr lang="ru-RU" altLang="ru-RU" sz="1400" b="1">
                <a:solidFill>
                  <a:schemeClr val="bg1"/>
                </a:solidFill>
              </a:rPr>
              <a:t>Аспирационная пневмония: некоторые аспекты этиологии, патогенеза, </a:t>
            </a:r>
            <a:br>
              <a:rPr lang="ru-RU" altLang="ru-RU" sz="1400" b="1">
                <a:solidFill>
                  <a:schemeClr val="bg1"/>
                </a:solidFill>
              </a:rPr>
            </a:br>
            <a:r>
              <a:rPr lang="ru-RU" altLang="ru-RU" sz="1400" b="1">
                <a:solidFill>
                  <a:schemeClr val="bg1"/>
                </a:solidFill>
              </a:rPr>
              <a:t>диагностики и проблемы рациональной антибактериальной терапии  // </a:t>
            </a:r>
            <a:br>
              <a:rPr lang="ru-RU" altLang="ru-RU" sz="1400" b="1">
                <a:solidFill>
                  <a:schemeClr val="bg1"/>
                </a:solidFill>
              </a:rPr>
            </a:br>
            <a:r>
              <a:rPr lang="ru-RU" altLang="ru-RU" sz="1400" b="1">
                <a:solidFill>
                  <a:schemeClr val="bg1"/>
                </a:solidFill>
              </a:rPr>
              <a:t>Интенсивная терапия. 2005. №3 (3), C. 169–175. </a:t>
            </a:r>
          </a:p>
        </p:txBody>
      </p:sp>
      <p:sp>
        <p:nvSpPr>
          <p:cNvPr id="16389" name="Rectangle 7"/>
          <p:cNvSpPr>
            <a:spLocks noChangeArrowheads="1"/>
          </p:cNvSpPr>
          <p:nvPr/>
        </p:nvSpPr>
        <p:spPr bwMode="auto">
          <a:xfrm flipV="1">
            <a:off x="1588" y="5876925"/>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16390" name="Picture 8" descr="boo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650733"/>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684213" y="44450"/>
            <a:ext cx="74882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pPr>
            <a:r>
              <a:rPr lang="ru-RU" altLang="ru-RU" sz="2800" dirty="0">
                <a:solidFill>
                  <a:schemeClr val="bg1"/>
                </a:solidFill>
                <a:cs typeface="Times New Roman" pitchFamily="18" charset="0"/>
              </a:rPr>
              <a:t>Скандинавские правила </a:t>
            </a:r>
            <a:r>
              <a:rPr lang="en-US" altLang="ru-RU" sz="2800" dirty="0">
                <a:solidFill>
                  <a:schemeClr val="bg1"/>
                </a:solidFill>
                <a:cs typeface="Times New Roman" pitchFamily="18" charset="0"/>
              </a:rPr>
              <a:t/>
            </a:r>
            <a:br>
              <a:rPr lang="en-US" altLang="ru-RU" sz="2800" dirty="0">
                <a:solidFill>
                  <a:schemeClr val="bg1"/>
                </a:solidFill>
                <a:cs typeface="Times New Roman" pitchFamily="18" charset="0"/>
              </a:rPr>
            </a:br>
            <a:r>
              <a:rPr lang="ru-RU" altLang="ru-RU" sz="2800" dirty="0">
                <a:solidFill>
                  <a:schemeClr val="bg1"/>
                </a:solidFill>
                <a:cs typeface="Times New Roman" pitchFamily="18" charset="0"/>
              </a:rPr>
              <a:t>предоперационной подготовки</a:t>
            </a:r>
            <a:endParaRPr lang="en-US" altLang="ru-RU" sz="2800" dirty="0">
              <a:solidFill>
                <a:schemeClr val="bg1"/>
              </a:solidFill>
              <a:cs typeface="Times New Roman" pitchFamily="18" charset="0"/>
            </a:endParaRPr>
          </a:p>
        </p:txBody>
      </p:sp>
      <p:sp>
        <p:nvSpPr>
          <p:cNvPr id="50179" name="Rectangle 3"/>
          <p:cNvSpPr>
            <a:spLocks noChangeArrowheads="1"/>
          </p:cNvSpPr>
          <p:nvPr/>
        </p:nvSpPr>
        <p:spPr bwMode="auto">
          <a:xfrm>
            <a:off x="673100" y="1258888"/>
            <a:ext cx="835342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90000"/>
              </a:lnSpc>
              <a:buClr>
                <a:srgbClr val="FF3300"/>
              </a:buClr>
              <a:buFont typeface="Wingdings" pitchFamily="2" charset="2"/>
              <a:buChar char="§"/>
            </a:pPr>
            <a:r>
              <a:rPr lang="en-US" altLang="ru-RU" sz="2000" dirty="0"/>
              <a:t>   </a:t>
            </a:r>
            <a:r>
              <a:rPr lang="ru-RU" altLang="ru-RU" sz="2000" dirty="0">
                <a:solidFill>
                  <a:schemeClr val="bg1"/>
                </a:solidFill>
              </a:rPr>
              <a:t>Пациенты ( как взрослые, так и дети) могут принимать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чистую жидкость не менее,  чем за 2 часа до общей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или местной анестезии.</a:t>
            </a:r>
            <a:br>
              <a:rPr lang="ru-RU" altLang="ru-RU" sz="2000" dirty="0">
                <a:solidFill>
                  <a:schemeClr val="bg1"/>
                </a:solidFill>
              </a:rPr>
            </a:br>
            <a:endParaRPr lang="en-US" altLang="ru-RU" sz="800" dirty="0">
              <a:solidFill>
                <a:schemeClr val="bg1"/>
              </a:solidFill>
            </a:endParaRPr>
          </a:p>
          <a:p>
            <a:pPr>
              <a:lnSpc>
                <a:spcPct val="90000"/>
              </a:lnSpc>
              <a:buClr>
                <a:srgbClr val="FF3300"/>
              </a:buClr>
              <a:buFont typeface="Wingdings" pitchFamily="2" charset="2"/>
              <a:buChar char="§"/>
            </a:pPr>
            <a:r>
              <a:rPr lang="ru-RU" altLang="ru-RU" sz="2000" dirty="0">
                <a:solidFill>
                  <a:schemeClr val="bg1"/>
                </a:solidFill>
              </a:rPr>
              <a:t>  </a:t>
            </a:r>
            <a:r>
              <a:rPr lang="en-US" altLang="ru-RU" sz="2000" dirty="0">
                <a:solidFill>
                  <a:schemeClr val="bg1"/>
                </a:solidFill>
              </a:rPr>
              <a:t> </a:t>
            </a:r>
            <a:r>
              <a:rPr lang="ru-RU" altLang="ru-RU" sz="2000" dirty="0">
                <a:solidFill>
                  <a:schemeClr val="bg1"/>
                </a:solidFill>
              </a:rPr>
              <a:t>Пациенту не следует принимать твёрдую пищу за 6 часов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перед введением в наркоз</a:t>
            </a:r>
            <a:br>
              <a:rPr lang="ru-RU" altLang="ru-RU" sz="2000" dirty="0">
                <a:solidFill>
                  <a:schemeClr val="bg1"/>
                </a:solidFill>
              </a:rPr>
            </a:br>
            <a:endParaRPr lang="en-US" altLang="ru-RU" sz="800" dirty="0">
              <a:solidFill>
                <a:schemeClr val="bg1"/>
              </a:solidFill>
            </a:endParaRPr>
          </a:p>
          <a:p>
            <a:pPr>
              <a:lnSpc>
                <a:spcPct val="90000"/>
              </a:lnSpc>
              <a:buClr>
                <a:srgbClr val="FF3300"/>
              </a:buClr>
              <a:buFont typeface="Wingdings" pitchFamily="2" charset="2"/>
              <a:buChar char="§"/>
            </a:pPr>
            <a:r>
              <a:rPr lang="ru-RU" altLang="ru-RU" sz="2000" dirty="0">
                <a:solidFill>
                  <a:schemeClr val="bg1"/>
                </a:solidFill>
              </a:rPr>
              <a:t>  </a:t>
            </a:r>
            <a:r>
              <a:rPr lang="en-US" altLang="ru-RU" sz="2000" dirty="0">
                <a:solidFill>
                  <a:schemeClr val="bg1"/>
                </a:solidFill>
              </a:rPr>
              <a:t> </a:t>
            </a:r>
            <a:r>
              <a:rPr lang="ru-RU" altLang="ru-RU" sz="2000" dirty="0">
                <a:solidFill>
                  <a:schemeClr val="bg1"/>
                </a:solidFill>
              </a:rPr>
              <a:t>Кормление грудью следует прекратить за 4 часа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перед введением в наркоз. То же самое касается молочных смесей</a:t>
            </a:r>
            <a:br>
              <a:rPr lang="ru-RU" altLang="ru-RU" sz="2000" dirty="0">
                <a:solidFill>
                  <a:schemeClr val="bg1"/>
                </a:solidFill>
              </a:rPr>
            </a:br>
            <a:endParaRPr lang="en-US" altLang="ru-RU" sz="800" dirty="0">
              <a:solidFill>
                <a:schemeClr val="bg1"/>
              </a:solidFill>
            </a:endParaRPr>
          </a:p>
          <a:p>
            <a:pPr>
              <a:lnSpc>
                <a:spcPct val="90000"/>
              </a:lnSpc>
              <a:buClr>
                <a:srgbClr val="FF3300"/>
              </a:buClr>
              <a:buFont typeface="Wingdings" pitchFamily="2" charset="2"/>
              <a:buChar char="§"/>
            </a:pPr>
            <a:r>
              <a:rPr lang="ru-RU" altLang="ru-RU" sz="2000" dirty="0">
                <a:solidFill>
                  <a:schemeClr val="bg1"/>
                </a:solidFill>
              </a:rPr>
              <a:t>   Взрослые могут принять до 150 мл воды с пероральной </a:t>
            </a:r>
            <a:r>
              <a:rPr lang="ru-RU" altLang="ru-RU" sz="2000" dirty="0" err="1">
                <a:solidFill>
                  <a:schemeClr val="bg1"/>
                </a:solidFill>
              </a:rPr>
              <a:t>премедикацией</a:t>
            </a:r>
            <a:r>
              <a:rPr lang="ru-RU" altLang="ru-RU" sz="2000" dirty="0">
                <a:solidFill>
                  <a:schemeClr val="bg1"/>
                </a:solidFill>
              </a:rPr>
              <a:t>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не менее, чем за 1 час до введения в наркоз, дети – до 75 мл</a:t>
            </a:r>
            <a:br>
              <a:rPr lang="ru-RU" altLang="ru-RU" sz="2000" dirty="0">
                <a:solidFill>
                  <a:schemeClr val="bg1"/>
                </a:solidFill>
              </a:rPr>
            </a:br>
            <a:endParaRPr lang="en-US" altLang="ru-RU" sz="800" dirty="0">
              <a:solidFill>
                <a:schemeClr val="bg1"/>
              </a:solidFill>
            </a:endParaRPr>
          </a:p>
          <a:p>
            <a:pPr>
              <a:lnSpc>
                <a:spcPct val="90000"/>
              </a:lnSpc>
              <a:buClr>
                <a:srgbClr val="FF3300"/>
              </a:buClr>
              <a:buFont typeface="Wingdings" pitchFamily="2" charset="2"/>
              <a:buChar char="§"/>
            </a:pPr>
            <a:r>
              <a:rPr lang="ru-RU" altLang="ru-RU" sz="2000" dirty="0">
                <a:solidFill>
                  <a:schemeClr val="bg1"/>
                </a:solidFill>
              </a:rPr>
              <a:t>   Использование жевательной резинки или табака в любой форме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следует отменить в течение последних 2 часов перед введением </a:t>
            </a:r>
            <a:r>
              <a:rPr lang="en-US" altLang="ru-RU" sz="2000" dirty="0">
                <a:solidFill>
                  <a:schemeClr val="bg1"/>
                </a:solidFill>
              </a:rPr>
              <a:t/>
            </a:r>
            <a:br>
              <a:rPr lang="en-US" altLang="ru-RU" sz="2000" dirty="0">
                <a:solidFill>
                  <a:schemeClr val="bg1"/>
                </a:solidFill>
              </a:rPr>
            </a:br>
            <a:r>
              <a:rPr lang="en-US" altLang="ru-RU" sz="2000" dirty="0">
                <a:solidFill>
                  <a:schemeClr val="bg1"/>
                </a:solidFill>
              </a:rPr>
              <a:t>     </a:t>
            </a:r>
            <a:r>
              <a:rPr lang="ru-RU" altLang="ru-RU" sz="2000" dirty="0">
                <a:solidFill>
                  <a:schemeClr val="bg1"/>
                </a:solidFill>
              </a:rPr>
              <a:t>в наркоз</a:t>
            </a:r>
            <a:endParaRPr lang="en-US" altLang="ru-RU" sz="2000" dirty="0">
              <a:solidFill>
                <a:schemeClr val="bg1"/>
              </a:solidFill>
            </a:endParaRPr>
          </a:p>
        </p:txBody>
      </p:sp>
      <p:sp>
        <p:nvSpPr>
          <p:cNvPr id="50180" name="Rectangle 4"/>
          <p:cNvSpPr>
            <a:spLocks noChangeArrowheads="1"/>
          </p:cNvSpPr>
          <p:nvPr/>
        </p:nvSpPr>
        <p:spPr bwMode="auto">
          <a:xfrm>
            <a:off x="684213" y="5445125"/>
            <a:ext cx="8280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nSpc>
                <a:spcPct val="90000"/>
              </a:lnSpc>
              <a:buFont typeface="Arial" panose="020B0604020202020204" pitchFamily="34" charset="0"/>
              <a:buChar char="•"/>
            </a:pPr>
            <a:r>
              <a:rPr lang="ru-RU" altLang="ru-RU" sz="2000" b="1" u="sng" dirty="0">
                <a:solidFill>
                  <a:schemeClr val="bg1"/>
                </a:solidFill>
              </a:rPr>
              <a:t>Эти правила также применимы для плановых операций кесарева сечения. </a:t>
            </a:r>
            <a:endParaRPr lang="en-US" altLang="ru-RU" sz="2000" b="1" u="sng" dirty="0">
              <a:solidFill>
                <a:schemeClr val="bg1"/>
              </a:solidFill>
            </a:endParaRPr>
          </a:p>
        </p:txBody>
      </p:sp>
      <p:pic>
        <p:nvPicPr>
          <p:cNvPr id="5018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421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479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8195"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8196"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8197" name="Rectangle 5"/>
          <p:cNvSpPr>
            <a:spLocks noChangeArrowheads="1"/>
          </p:cNvSpPr>
          <p:nvPr/>
        </p:nvSpPr>
        <p:spPr bwMode="auto">
          <a:xfrm>
            <a:off x="533400" y="1268413"/>
            <a:ext cx="7783513" cy="1303337"/>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spcBef>
                <a:spcPct val="20000"/>
              </a:spcBef>
              <a:spcAft>
                <a:spcPct val="20000"/>
              </a:spcAft>
              <a:buFont typeface="Wingdings" pitchFamily="2" charset="2"/>
              <a:buNone/>
            </a:pPr>
            <a:r>
              <a:rPr lang="ru-RU" altLang="zh-CN" sz="1800" b="1" dirty="0">
                <a:solidFill>
                  <a:schemeClr val="bg1"/>
                </a:solidFill>
              </a:rPr>
              <a:t>Действующие </a:t>
            </a:r>
            <a:r>
              <a:rPr lang="ru-RU" altLang="zh-CN" sz="1800" b="1" dirty="0" err="1" smtClean="0">
                <a:solidFill>
                  <a:schemeClr val="bg1"/>
                </a:solidFill>
              </a:rPr>
              <a:t>меэдународные</a:t>
            </a:r>
            <a:r>
              <a:rPr lang="ru-RU" altLang="zh-CN" sz="1800" b="1" dirty="0" smtClean="0">
                <a:solidFill>
                  <a:schemeClr val="bg1"/>
                </a:solidFill>
              </a:rPr>
              <a:t> клинические </a:t>
            </a:r>
            <a:r>
              <a:rPr lang="ru-RU" altLang="zh-CN" sz="1800" b="1" dirty="0">
                <a:solidFill>
                  <a:schemeClr val="bg1"/>
                </a:solidFill>
              </a:rPr>
              <a:t>рекомендации </a:t>
            </a:r>
            <a:r>
              <a:rPr lang="ru-RU" altLang="zh-CN" sz="1800" b="1" dirty="0" smtClean="0">
                <a:solidFill>
                  <a:schemeClr val="bg1"/>
                </a:solidFill>
              </a:rPr>
              <a:t> акушеров при </a:t>
            </a:r>
          </a:p>
          <a:p>
            <a:pPr eaLnBrk="1" hangingPunct="1">
              <a:spcBef>
                <a:spcPct val="20000"/>
              </a:spcBef>
              <a:spcAft>
                <a:spcPct val="20000"/>
              </a:spcAft>
              <a:buFont typeface="Wingdings" pitchFamily="2" charset="2"/>
              <a:buNone/>
            </a:pPr>
            <a:r>
              <a:rPr lang="ru-RU" altLang="zh-CN" sz="1800" b="1" dirty="0" err="1" smtClean="0">
                <a:solidFill>
                  <a:schemeClr val="bg1"/>
                </a:solidFill>
              </a:rPr>
              <a:t>родоразрешении</a:t>
            </a:r>
            <a:r>
              <a:rPr lang="ru-RU" altLang="zh-CN" sz="1800" b="1" dirty="0" smtClean="0">
                <a:solidFill>
                  <a:schemeClr val="bg1"/>
                </a:solidFill>
              </a:rPr>
              <a:t> </a:t>
            </a:r>
            <a:r>
              <a:rPr lang="ru-RU" altLang="zh-CN" sz="1800" b="1" dirty="0">
                <a:solidFill>
                  <a:schemeClr val="bg1"/>
                </a:solidFill>
              </a:rPr>
              <a:t>путем кесарева </a:t>
            </a:r>
            <a:r>
              <a:rPr lang="ru-RU" altLang="zh-CN" sz="1800" b="1" dirty="0" smtClean="0">
                <a:solidFill>
                  <a:schemeClr val="bg1"/>
                </a:solidFill>
              </a:rPr>
              <a:t>сечения рекомендуют </a:t>
            </a:r>
          </a:p>
          <a:p>
            <a:pPr eaLnBrk="1" hangingPunct="1">
              <a:spcBef>
                <a:spcPct val="20000"/>
              </a:spcBef>
              <a:spcAft>
                <a:spcPct val="20000"/>
              </a:spcAft>
              <a:buFont typeface="Wingdings" pitchFamily="2" charset="2"/>
              <a:buNone/>
            </a:pPr>
            <a:r>
              <a:rPr lang="ru-RU" altLang="zh-CN" sz="1800" b="1" dirty="0" smtClean="0">
                <a:solidFill>
                  <a:schemeClr val="bg1"/>
                </a:solidFill>
              </a:rPr>
              <a:t>антибиотикопрофилактику </a:t>
            </a:r>
            <a:r>
              <a:rPr lang="ru-RU" altLang="zh-CN" sz="1800" b="1" dirty="0">
                <a:solidFill>
                  <a:schemeClr val="bg1"/>
                </a:solidFill>
              </a:rPr>
              <a:t>непосредственно перед разрезом</a:t>
            </a:r>
          </a:p>
        </p:txBody>
      </p:sp>
      <p:sp>
        <p:nvSpPr>
          <p:cNvPr id="8198" name="Rectangle 6"/>
          <p:cNvSpPr>
            <a:spLocks noChangeArrowheads="1"/>
          </p:cNvSpPr>
          <p:nvPr/>
        </p:nvSpPr>
        <p:spPr bwMode="auto">
          <a:xfrm>
            <a:off x="0" y="5805488"/>
            <a:ext cx="8316913" cy="1052512"/>
          </a:xfrm>
          <a:prstGeom prst="rect">
            <a:avLst/>
          </a:prstGeom>
          <a:solidFill>
            <a:srgbClr val="6633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Raghunathan K., Connely N., Friderici J. et al. </a:t>
            </a:r>
            <a:br>
              <a:rPr lang="en-US" altLang="ru-RU" sz="1400" b="1">
                <a:solidFill>
                  <a:schemeClr val="bg1"/>
                </a:solidFill>
              </a:rPr>
            </a:br>
            <a:r>
              <a:rPr lang="en-US" altLang="ru-RU" sz="1400" b="1">
                <a:solidFill>
                  <a:schemeClr val="bg1"/>
                </a:solidFill>
              </a:rPr>
              <a:t>Unwarranted variability in antibiotic prophylaxis for cesarean section delivery: </a:t>
            </a:r>
            <a:br>
              <a:rPr lang="en-US" altLang="ru-RU" sz="1400" b="1">
                <a:solidFill>
                  <a:schemeClr val="bg1"/>
                </a:solidFill>
              </a:rPr>
            </a:br>
            <a:r>
              <a:rPr lang="en-US" altLang="ru-RU" sz="1400" b="1">
                <a:solidFill>
                  <a:schemeClr val="bg1"/>
                </a:solidFill>
              </a:rPr>
              <a:t>a national survey of anesthesiologists. Anesth. Analg. 2013. Vol. 116 (3). P. 664–648.</a:t>
            </a:r>
          </a:p>
        </p:txBody>
      </p:sp>
      <p:pic>
        <p:nvPicPr>
          <p:cNvPr id="8199" name="Picture 7" descr="bo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063" y="6335713"/>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82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581275"/>
            <a:ext cx="4805363" cy="3233738"/>
          </a:xfrm>
          <a:prstGeom prst="rect">
            <a:avLst/>
          </a:prstGeom>
          <a:noFill/>
          <a:ln w="9525">
            <a:solidFill>
              <a:srgbClr val="9966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67313"/>
            <a:ext cx="1271588" cy="1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617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569838" y="1268413"/>
            <a:ext cx="7758113" cy="504403"/>
          </a:xfrm>
          <a:prstGeom prst="rect">
            <a:avLst/>
          </a:prstGeom>
          <a:solidFill>
            <a:srgbClr val="730C00">
              <a:alpha val="79999"/>
            </a:srgbClr>
          </a:solidFill>
          <a:ln>
            <a:noFill/>
          </a:ln>
          <a:effectLst/>
          <a:extLst/>
        </p:spPr>
        <p:txBody>
          <a:bodyPr wrap="none" anchor="t"/>
          <a:lstStyle/>
          <a:p>
            <a:r>
              <a:rPr lang="ru-RU" sz="2400" b="1" dirty="0">
                <a:solidFill>
                  <a:schemeClr val="bg1"/>
                </a:solidFill>
              </a:rPr>
              <a:t>Почему не </a:t>
            </a:r>
            <a:r>
              <a:rPr lang="ru-RU" sz="2400" b="1" dirty="0" err="1">
                <a:solidFill>
                  <a:schemeClr val="bg1"/>
                </a:solidFill>
              </a:rPr>
              <a:t>пропофол</a:t>
            </a:r>
            <a:r>
              <a:rPr lang="ru-RU" sz="2400" b="1" dirty="0">
                <a:solidFill>
                  <a:schemeClr val="bg1"/>
                </a:solidFill>
              </a:rPr>
              <a:t>?</a:t>
            </a:r>
          </a:p>
        </p:txBody>
      </p:sp>
      <p:sp>
        <p:nvSpPr>
          <p:cNvPr id="2" name="TextBox 1"/>
          <p:cNvSpPr txBox="1"/>
          <p:nvPr/>
        </p:nvSpPr>
        <p:spPr>
          <a:xfrm>
            <a:off x="3563888" y="6289575"/>
            <a:ext cx="4753025" cy="307777"/>
          </a:xfrm>
          <a:prstGeom prst="rect">
            <a:avLst/>
          </a:prstGeom>
          <a:noFill/>
        </p:spPr>
        <p:txBody>
          <a:bodyPr wrap="square" rtlCol="0">
            <a:spAutoFit/>
          </a:bodyPr>
          <a:lstStyle/>
          <a:p>
            <a:pPr algn="r"/>
            <a:r>
              <a:rPr lang="en-US" sz="1400" b="1" i="1" dirty="0" err="1">
                <a:solidFill>
                  <a:schemeClr val="bg1"/>
                </a:solidFill>
              </a:rPr>
              <a:t>Capogna</a:t>
            </a:r>
            <a:r>
              <a:rPr lang="en-US" sz="1400" b="1" i="1" dirty="0">
                <a:solidFill>
                  <a:schemeClr val="bg1"/>
                </a:solidFill>
              </a:rPr>
              <a:t> et al. IJOA 1991; </a:t>
            </a:r>
            <a:r>
              <a:rPr lang="en-US" sz="1400" b="1" i="1" dirty="0" err="1">
                <a:solidFill>
                  <a:schemeClr val="bg1"/>
                </a:solidFill>
              </a:rPr>
              <a:t>Celleno</a:t>
            </a:r>
            <a:r>
              <a:rPr lang="en-US" sz="1400" b="1" i="1" dirty="0">
                <a:solidFill>
                  <a:schemeClr val="bg1"/>
                </a:solidFill>
              </a:rPr>
              <a:t> et al. J. </a:t>
            </a:r>
            <a:r>
              <a:rPr lang="en-US" sz="1400" b="1" i="1" dirty="0" err="1">
                <a:solidFill>
                  <a:schemeClr val="bg1"/>
                </a:solidFill>
              </a:rPr>
              <a:t>Clin</a:t>
            </a:r>
            <a:r>
              <a:rPr lang="en-US" sz="1400" b="1" i="1" dirty="0">
                <a:solidFill>
                  <a:schemeClr val="bg1"/>
                </a:solidFill>
              </a:rPr>
              <a:t>. </a:t>
            </a:r>
            <a:r>
              <a:rPr lang="en-US" sz="1400" b="1" i="1" dirty="0" err="1">
                <a:solidFill>
                  <a:schemeClr val="bg1"/>
                </a:solidFill>
              </a:rPr>
              <a:t>Anesth</a:t>
            </a:r>
            <a:r>
              <a:rPr lang="en-US" sz="1400" b="1" i="1" dirty="0">
                <a:solidFill>
                  <a:schemeClr val="bg1"/>
                </a:solidFill>
              </a:rPr>
              <a:t>. 1993</a:t>
            </a:r>
            <a:endParaRPr lang="ru-RU" sz="1400" b="1" i="1" dirty="0">
              <a:solidFill>
                <a:schemeClr val="bg1"/>
              </a:solidFill>
            </a:endParaRPr>
          </a:p>
        </p:txBody>
      </p:sp>
      <p:sp>
        <p:nvSpPr>
          <p:cNvPr id="15" name="Rectangle 5"/>
          <p:cNvSpPr>
            <a:spLocks noChangeArrowheads="1"/>
          </p:cNvSpPr>
          <p:nvPr/>
        </p:nvSpPr>
        <p:spPr bwMode="auto">
          <a:xfrm>
            <a:off x="533400" y="2977207"/>
            <a:ext cx="7783513" cy="451793"/>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a:solidFill>
                  <a:schemeClr val="bg1"/>
                </a:solidFill>
              </a:rPr>
              <a:t>Брадикардия у матери при комбинации с </a:t>
            </a:r>
            <a:r>
              <a:rPr lang="ru-RU" sz="1800" b="1" dirty="0" err="1">
                <a:solidFill>
                  <a:schemeClr val="bg1"/>
                </a:solidFill>
              </a:rPr>
              <a:t>сукцинилхолином</a:t>
            </a:r>
            <a:endParaRPr lang="ru-RU" sz="1800" b="1" dirty="0">
              <a:solidFill>
                <a:schemeClr val="bg1"/>
              </a:solidFill>
            </a:endParaRPr>
          </a:p>
        </p:txBody>
      </p:sp>
      <p:sp>
        <p:nvSpPr>
          <p:cNvPr id="16" name="Rectangle 5"/>
          <p:cNvSpPr>
            <a:spLocks noChangeArrowheads="1"/>
          </p:cNvSpPr>
          <p:nvPr/>
        </p:nvSpPr>
        <p:spPr bwMode="auto">
          <a:xfrm>
            <a:off x="539750" y="4436629"/>
            <a:ext cx="7783513" cy="432531"/>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a:solidFill>
                  <a:schemeClr val="bg1"/>
                </a:solidFill>
              </a:rPr>
              <a:t>У преобладающего числа </a:t>
            </a:r>
            <a:r>
              <a:rPr lang="en-US" sz="1800" b="1" dirty="0" smtClean="0">
                <a:solidFill>
                  <a:schemeClr val="bg1"/>
                </a:solidFill>
              </a:rPr>
              <a:t>–</a:t>
            </a:r>
            <a:r>
              <a:rPr lang="ru-RU" sz="1800" b="1" dirty="0" smtClean="0">
                <a:solidFill>
                  <a:schemeClr val="bg1"/>
                </a:solidFill>
              </a:rPr>
              <a:t> </a:t>
            </a:r>
            <a:r>
              <a:rPr lang="ru-RU" sz="1800" b="1" dirty="0">
                <a:solidFill>
                  <a:schemeClr val="bg1"/>
                </a:solidFill>
              </a:rPr>
              <a:t>опыт "легких" анестезий в анамнезе</a:t>
            </a:r>
          </a:p>
        </p:txBody>
      </p:sp>
      <p:sp>
        <p:nvSpPr>
          <p:cNvPr id="17" name="Rectangle 5"/>
          <p:cNvSpPr>
            <a:spLocks noChangeArrowheads="1"/>
          </p:cNvSpPr>
          <p:nvPr/>
        </p:nvSpPr>
        <p:spPr bwMode="auto">
          <a:xfrm>
            <a:off x="571450" y="5789769"/>
            <a:ext cx="7745464" cy="447543"/>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a:solidFill>
                  <a:schemeClr val="bg1"/>
                </a:solidFill>
              </a:rPr>
              <a:t>Показатели по </a:t>
            </a:r>
            <a:r>
              <a:rPr lang="ru-RU" sz="1800" b="1" dirty="0" err="1">
                <a:solidFill>
                  <a:schemeClr val="bg1"/>
                </a:solidFill>
              </a:rPr>
              <a:t>Апгар</a:t>
            </a:r>
            <a:r>
              <a:rPr lang="ru-RU" sz="1800" b="1" dirty="0">
                <a:solidFill>
                  <a:schemeClr val="bg1"/>
                </a:solidFill>
              </a:rPr>
              <a:t> ниже на 1 минуту</a:t>
            </a:r>
          </a:p>
        </p:txBody>
      </p:sp>
      <p:sp>
        <p:nvSpPr>
          <p:cNvPr id="9" name="TextBox 8"/>
          <p:cNvSpPr txBox="1"/>
          <p:nvPr/>
        </p:nvSpPr>
        <p:spPr>
          <a:xfrm>
            <a:off x="4572000" y="3429000"/>
            <a:ext cx="3768274" cy="307777"/>
          </a:xfrm>
          <a:prstGeom prst="rect">
            <a:avLst/>
          </a:prstGeom>
          <a:noFill/>
        </p:spPr>
        <p:txBody>
          <a:bodyPr wrap="square" rtlCol="0">
            <a:spAutoFit/>
          </a:bodyPr>
          <a:lstStyle/>
          <a:p>
            <a:pPr algn="r"/>
            <a:r>
              <a:rPr lang="en-US" sz="1400" b="1" i="1" dirty="0">
                <a:solidFill>
                  <a:schemeClr val="bg1"/>
                </a:solidFill>
              </a:rPr>
              <a:t>Shin et al. Anesthesiology 1993</a:t>
            </a:r>
            <a:endParaRPr lang="ru-RU" sz="1400" b="1" i="1" dirty="0">
              <a:solidFill>
                <a:schemeClr val="bg1"/>
              </a:solidFill>
            </a:endParaRPr>
          </a:p>
        </p:txBody>
      </p:sp>
      <p:sp>
        <p:nvSpPr>
          <p:cNvPr id="10" name="TextBox 9"/>
          <p:cNvSpPr txBox="1"/>
          <p:nvPr/>
        </p:nvSpPr>
        <p:spPr>
          <a:xfrm>
            <a:off x="3491880" y="4869160"/>
            <a:ext cx="4816695" cy="307777"/>
          </a:xfrm>
          <a:prstGeom prst="rect">
            <a:avLst/>
          </a:prstGeom>
          <a:noFill/>
        </p:spPr>
        <p:txBody>
          <a:bodyPr wrap="square" rtlCol="0">
            <a:spAutoFit/>
          </a:bodyPr>
          <a:lstStyle/>
          <a:p>
            <a:pPr algn="r"/>
            <a:r>
              <a:rPr lang="en-US" sz="1400" b="1" i="1" dirty="0" err="1">
                <a:solidFill>
                  <a:schemeClr val="bg1"/>
                </a:solidFill>
              </a:rPr>
              <a:t>Capogna</a:t>
            </a:r>
            <a:r>
              <a:rPr lang="en-US" sz="1400" b="1" i="1" dirty="0">
                <a:solidFill>
                  <a:schemeClr val="bg1"/>
                </a:solidFill>
              </a:rPr>
              <a:t> et al. IJOA: 1991, </a:t>
            </a:r>
            <a:r>
              <a:rPr lang="en-US" sz="1400" b="1" i="1" dirty="0" err="1">
                <a:solidFill>
                  <a:schemeClr val="bg1"/>
                </a:solidFill>
              </a:rPr>
              <a:t>Celleno</a:t>
            </a:r>
            <a:r>
              <a:rPr lang="en-US" sz="1400" b="1" i="1" dirty="0">
                <a:solidFill>
                  <a:schemeClr val="bg1"/>
                </a:solidFill>
              </a:rPr>
              <a:t> et al. J. </a:t>
            </a:r>
            <a:r>
              <a:rPr lang="en-US" sz="1400" b="1" i="1" dirty="0" err="1">
                <a:solidFill>
                  <a:schemeClr val="bg1"/>
                </a:solidFill>
              </a:rPr>
              <a:t>Clin</a:t>
            </a:r>
            <a:r>
              <a:rPr lang="en-US" sz="1400" b="1" i="1" dirty="0">
                <a:solidFill>
                  <a:schemeClr val="bg1"/>
                </a:solidFill>
              </a:rPr>
              <a:t>. </a:t>
            </a:r>
            <a:r>
              <a:rPr lang="en-US" sz="1400" b="1" i="1" dirty="0" err="1">
                <a:solidFill>
                  <a:schemeClr val="bg1"/>
                </a:solidFill>
              </a:rPr>
              <a:t>Anesth</a:t>
            </a:r>
            <a:r>
              <a:rPr lang="en-US" sz="1400" b="1" i="1" dirty="0">
                <a:solidFill>
                  <a:schemeClr val="bg1"/>
                </a:solidFill>
              </a:rPr>
              <a:t>. 1993</a:t>
            </a:r>
            <a:endParaRPr lang="ru-RU" sz="1400" b="1" i="1" dirty="0">
              <a:solidFill>
                <a:schemeClr val="bg1"/>
              </a:solidFill>
            </a:endParaRPr>
          </a:p>
        </p:txBody>
      </p:sp>
      <p:pic>
        <p:nvPicPr>
          <p:cNvPr id="5" name="Изображение 4"/>
          <p:cNvPicPr>
            <a:picLocks noChangeAspect="1"/>
          </p:cNvPicPr>
          <p:nvPr/>
        </p:nvPicPr>
        <p:blipFill>
          <a:blip r:embed="rId2"/>
          <a:stretch>
            <a:fillRect/>
          </a:stretch>
        </p:blipFill>
        <p:spPr>
          <a:xfrm>
            <a:off x="8172400" y="-936"/>
            <a:ext cx="971600" cy="1269349"/>
          </a:xfrm>
          <a:prstGeom prst="rect">
            <a:avLst/>
          </a:prstGeom>
        </p:spPr>
      </p:pic>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50" y="11751"/>
            <a:ext cx="4074364" cy="1256662"/>
          </a:xfrm>
          <a:prstGeom prst="rect">
            <a:avLst/>
          </a:prstGeom>
        </p:spPr>
      </p:pic>
    </p:spTree>
    <p:extLst>
      <p:ext uri="{BB962C8B-B14F-4D97-AF65-F5344CB8AC3E}">
        <p14:creationId xmlns:p14="http://schemas.microsoft.com/office/powerpoint/2010/main" val="353665466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33400" y="1268413"/>
            <a:ext cx="7783513" cy="431800"/>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r>
              <a:rPr lang="ru-RU" altLang="zh-CN" sz="2600">
                <a:solidFill>
                  <a:schemeClr val="bg1"/>
                </a:solidFill>
                <a:latin typeface="Arial" pitchFamily="34" charset="0"/>
                <a:cs typeface="Arial" pitchFamily="34" charset="0"/>
              </a:rPr>
              <a:t>Премедикации нет…</a:t>
            </a:r>
            <a:r>
              <a:rPr lang="ru-RU" altLang="ru-RU" sz="2600">
                <a:solidFill>
                  <a:srgbClr val="777777"/>
                </a:solidFill>
                <a:latin typeface="Arial" pitchFamily="34" charset="0"/>
                <a:ea typeface="宋体" pitchFamily="2" charset="-122"/>
                <a:cs typeface="Arial" pitchFamily="34" charset="0"/>
              </a:rPr>
              <a:t> </a:t>
            </a:r>
          </a:p>
        </p:txBody>
      </p:sp>
      <p:sp>
        <p:nvSpPr>
          <p:cNvPr id="18435" name="Text Box 3"/>
          <p:cNvSpPr txBox="1">
            <a:spLocks noChangeArrowheads="1"/>
          </p:cNvSpPr>
          <p:nvPr/>
        </p:nvSpPr>
        <p:spPr bwMode="auto">
          <a:xfrm>
            <a:off x="6011863" y="2133600"/>
            <a:ext cx="31321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Clr>
                <a:srgbClr val="FF0000"/>
              </a:buClr>
              <a:buFont typeface="Wingdings" pitchFamily="2" charset="2"/>
              <a:buNone/>
            </a:pPr>
            <a:r>
              <a:rPr lang="ru-RU" altLang="zh-CN">
                <a:solidFill>
                  <a:schemeClr val="bg1"/>
                </a:solidFill>
                <a:latin typeface="Arial" pitchFamily="34" charset="0"/>
                <a:cs typeface="Arial" pitchFamily="34" charset="0"/>
              </a:rPr>
              <a:t>«пожалуйста, расслабьтесь» </a:t>
            </a:r>
            <a:endParaRPr lang="ru-RU" altLang="ru-RU">
              <a:solidFill>
                <a:schemeClr val="bg1"/>
              </a:solidFill>
              <a:latin typeface="Arial" pitchFamily="34" charset="0"/>
              <a:ea typeface="宋体" pitchFamily="2" charset="-122"/>
              <a:cs typeface="Arial" pitchFamily="34" charset="0"/>
            </a:endParaRPr>
          </a:p>
        </p:txBody>
      </p:sp>
      <p:sp>
        <p:nvSpPr>
          <p:cNvPr id="18436" name="Rectangle 4"/>
          <p:cNvSpPr>
            <a:spLocks noChangeArrowheads="1"/>
          </p:cNvSpPr>
          <p:nvPr/>
        </p:nvSpPr>
        <p:spPr bwMode="auto">
          <a:xfrm>
            <a:off x="0" y="6192838"/>
            <a:ext cx="8316913" cy="6921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algn="r" eaLnBrk="1" hangingPunct="1">
              <a:spcBef>
                <a:spcPct val="0"/>
              </a:spcBef>
              <a:buFontTx/>
              <a:buNone/>
            </a:pPr>
            <a:endParaRPr lang="ru-RU" altLang="ru-RU" sz="1400" b="1">
              <a:solidFill>
                <a:schemeClr val="bg1"/>
              </a:solidFill>
              <a:latin typeface="Arial" pitchFamily="34" charset="0"/>
              <a:cs typeface="Arial" pitchFamily="34" charset="0"/>
            </a:endParaRPr>
          </a:p>
        </p:txBody>
      </p:sp>
      <p:sp>
        <p:nvSpPr>
          <p:cNvPr id="18437" name="Rectangle 5"/>
          <p:cNvSpPr>
            <a:spLocks noChangeArrowheads="1"/>
          </p:cNvSpPr>
          <p:nvPr/>
        </p:nvSpPr>
        <p:spPr bwMode="auto">
          <a:xfrm flipH="1">
            <a:off x="8904288" y="6597650"/>
            <a:ext cx="85725" cy="2413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ru-RU" altLang="ru-RU" sz="2000" b="1">
              <a:solidFill>
                <a:srgbClr val="777777"/>
              </a:solidFill>
              <a:latin typeface="Arial" pitchFamily="34" charset="0"/>
              <a:cs typeface="Arial" pitchFamily="34" charset="0"/>
            </a:endParaRPr>
          </a:p>
        </p:txBody>
      </p:sp>
      <p:sp>
        <p:nvSpPr>
          <p:cNvPr id="18438" name="Rectangle 6"/>
          <p:cNvSpPr>
            <a:spLocks noChangeArrowheads="1"/>
          </p:cNvSpPr>
          <p:nvPr/>
        </p:nvSpPr>
        <p:spPr bwMode="auto">
          <a:xfrm>
            <a:off x="1588" y="6130925"/>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ru-RU" altLang="ru-RU" sz="2000" b="1">
              <a:solidFill>
                <a:srgbClr val="777777"/>
              </a:solidFill>
              <a:latin typeface="Arial" pitchFamily="34" charset="0"/>
              <a:cs typeface="Arial" pitchFamily="34" charset="0"/>
            </a:endParaRPr>
          </a:p>
        </p:txBody>
      </p:sp>
      <p:sp>
        <p:nvSpPr>
          <p:cNvPr id="18439" name="Rectangle 7"/>
          <p:cNvSpPr>
            <a:spLocks noChangeArrowheads="1"/>
          </p:cNvSpPr>
          <p:nvPr/>
        </p:nvSpPr>
        <p:spPr bwMode="auto">
          <a:xfrm>
            <a:off x="8905875" y="22225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ru-RU" altLang="ru-RU" sz="1800"/>
          </a:p>
        </p:txBody>
      </p:sp>
      <p:pic>
        <p:nvPicPr>
          <p:cNvPr id="119816" name="Picture 8" descr="sl"/>
          <p:cNvPicPr>
            <a:picLocks noChangeAspect="1" noChangeArrowheads="1"/>
          </p:cNvPicPr>
          <p:nvPr/>
        </p:nvPicPr>
        <p:blipFill>
          <a:blip r:embed="rId2"/>
          <a:srcRect/>
          <a:stretch>
            <a:fillRect/>
          </a:stretch>
        </p:blipFill>
        <p:spPr bwMode="auto">
          <a:xfrm>
            <a:off x="539750" y="2133600"/>
            <a:ext cx="5318125" cy="3992563"/>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2108537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2051" name="Rectangle 3"/>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b="1">
              <a:solidFill>
                <a:srgbClr val="663300"/>
              </a:solidFill>
            </a:endParaRPr>
          </a:p>
        </p:txBody>
      </p:sp>
      <p:sp>
        <p:nvSpPr>
          <p:cNvPr id="2052" name="Rectangle 4"/>
          <p:cNvSpPr>
            <a:spLocks noChangeArrowheads="1"/>
          </p:cNvSpPr>
          <p:nvPr/>
        </p:nvSpPr>
        <p:spPr bwMode="auto">
          <a:xfrm>
            <a:off x="0" y="5300663"/>
            <a:ext cx="8316913" cy="1557337"/>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Kovac A. L. Controlling the hemodynamic response to laryngoscopy and endotracheal intubation. </a:t>
            </a:r>
            <a:br>
              <a:rPr lang="en-US" altLang="ru-RU" sz="1400" b="1">
                <a:solidFill>
                  <a:schemeClr val="bg1"/>
                </a:solidFill>
              </a:rPr>
            </a:br>
            <a:r>
              <a:rPr lang="en-US" altLang="ru-RU" sz="1400" b="1">
                <a:solidFill>
                  <a:schemeClr val="bg1"/>
                </a:solidFill>
              </a:rPr>
              <a:t>J. Clin.  Anesth. 1996; 8: 63–79.</a:t>
            </a:r>
          </a:p>
          <a:p>
            <a:pPr algn="r" eaLnBrk="1" hangingPunct="1"/>
            <a:r>
              <a:rPr lang="en-US" altLang="ru-RU" sz="1400" b="1">
                <a:solidFill>
                  <a:schemeClr val="bg1"/>
                </a:solidFill>
              </a:rPr>
              <a:t>Kissin I. Preemptive analgesia: why its effect is not always obvious. </a:t>
            </a:r>
            <a:br>
              <a:rPr lang="en-US" altLang="ru-RU" sz="1400" b="1">
                <a:solidFill>
                  <a:schemeClr val="bg1"/>
                </a:solidFill>
              </a:rPr>
            </a:br>
            <a:r>
              <a:rPr lang="en-US" altLang="ru-RU" sz="1400" b="1">
                <a:solidFill>
                  <a:schemeClr val="bg1"/>
                </a:solidFill>
              </a:rPr>
              <a:t>Anesthesiology. 1996; 84: 1015–1019.</a:t>
            </a:r>
          </a:p>
          <a:p>
            <a:pPr algn="r" eaLnBrk="1" hangingPunct="1"/>
            <a:r>
              <a:rPr lang="en-US" altLang="ru-RU" sz="1400" b="1">
                <a:solidFill>
                  <a:schemeClr val="bg1"/>
                </a:solidFill>
              </a:rPr>
              <a:t>Krishna B.R., Zakowski M.I., Grant G. J. </a:t>
            </a:r>
            <a:br>
              <a:rPr lang="en-US" altLang="ru-RU" sz="1400" b="1">
                <a:solidFill>
                  <a:schemeClr val="bg1"/>
                </a:solidFill>
              </a:rPr>
            </a:br>
            <a:r>
              <a:rPr lang="en-US" altLang="ru-RU" sz="1400" b="1">
                <a:solidFill>
                  <a:schemeClr val="bg1"/>
                </a:solidFill>
              </a:rPr>
              <a:t>Sufentanil transfer in the human placenta during in vitro perfusion. </a:t>
            </a:r>
            <a:br>
              <a:rPr lang="en-US" altLang="ru-RU" sz="1400" b="1">
                <a:solidFill>
                  <a:schemeClr val="bg1"/>
                </a:solidFill>
              </a:rPr>
            </a:br>
            <a:r>
              <a:rPr lang="en-US" altLang="ru-RU" sz="1400" b="1">
                <a:solidFill>
                  <a:schemeClr val="bg1"/>
                </a:solidFill>
              </a:rPr>
              <a:t>Can. J. Anaesth. 1997; 44: 996–1001.</a:t>
            </a:r>
          </a:p>
        </p:txBody>
      </p:sp>
      <p:sp>
        <p:nvSpPr>
          <p:cNvPr id="506885" name="Rectangle 5"/>
          <p:cNvSpPr>
            <a:spLocks noChangeArrowheads="1"/>
          </p:cNvSpPr>
          <p:nvPr/>
        </p:nvSpPr>
        <p:spPr bwMode="auto">
          <a:xfrm>
            <a:off x="8915400" y="38100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p>
            <a:pPr>
              <a:defRPr/>
            </a:pPr>
            <a:endParaRPr lang="ru-RU"/>
          </a:p>
        </p:txBody>
      </p:sp>
      <p:sp>
        <p:nvSpPr>
          <p:cNvPr id="2054" name="Rectangle 6"/>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2055" name="Rectangle 7"/>
          <p:cNvSpPr>
            <a:spLocks noChangeArrowheads="1"/>
          </p:cNvSpPr>
          <p:nvPr/>
        </p:nvSpPr>
        <p:spPr bwMode="auto">
          <a:xfrm>
            <a:off x="1588" y="5287963"/>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2056" name="Picture 8" descr="bo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Rectangle 9"/>
          <p:cNvSpPr>
            <a:spLocks noChangeArrowheads="1"/>
          </p:cNvSpPr>
          <p:nvPr/>
        </p:nvSpPr>
        <p:spPr bwMode="auto">
          <a:xfrm>
            <a:off x="533400" y="1268413"/>
            <a:ext cx="7783513" cy="3313112"/>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ru-RU" dirty="0" err="1">
                <a:solidFill>
                  <a:schemeClr val="bg1"/>
                </a:solidFill>
                <a:cs typeface="Times New Roman" pitchFamily="18" charset="0"/>
              </a:rPr>
              <a:t>Опиоиды</a:t>
            </a:r>
            <a:r>
              <a:rPr lang="ru-RU" altLang="ru-RU" dirty="0">
                <a:solidFill>
                  <a:schemeClr val="bg1"/>
                </a:solidFill>
                <a:cs typeface="Times New Roman" pitchFamily="18" charset="0"/>
              </a:rPr>
              <a:t> гасят гемодинамический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и </a:t>
            </a:r>
            <a:r>
              <a:rPr lang="ru-RU" altLang="ru-RU" dirty="0" err="1">
                <a:solidFill>
                  <a:schemeClr val="bg1"/>
                </a:solidFill>
                <a:cs typeface="Times New Roman" pitchFamily="18" charset="0"/>
              </a:rPr>
              <a:t>катехоламиновый</a:t>
            </a:r>
            <a:r>
              <a:rPr lang="ru-RU" altLang="ru-RU" dirty="0">
                <a:solidFill>
                  <a:schemeClr val="bg1"/>
                </a:solidFill>
                <a:cs typeface="Times New Roman" pitchFamily="18" charset="0"/>
              </a:rPr>
              <a:t> ответ на </a:t>
            </a:r>
            <a:r>
              <a:rPr lang="ru-RU" altLang="ru-RU" dirty="0" err="1">
                <a:solidFill>
                  <a:schemeClr val="bg1"/>
                </a:solidFill>
                <a:cs typeface="Times New Roman" pitchFamily="18" charset="0"/>
              </a:rPr>
              <a:t>эндотрахеальную</a:t>
            </a:r>
            <a:r>
              <a:rPr lang="ru-RU" altLang="ru-RU" dirty="0">
                <a:solidFill>
                  <a:schemeClr val="bg1"/>
                </a:solidFill>
                <a:cs typeface="Times New Roman" pitchFamily="18" charset="0"/>
              </a:rPr>
              <a:t>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интубацию и хирургическое вмешательство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и обеспечивают упреждающую анальгезию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для уменьшения послеоперационной боли,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однако их введение матери перед родами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представляет риск развития побочных эффектов </a:t>
            </a:r>
            <a:r>
              <a:rPr lang="en-US" altLang="ru-RU" dirty="0">
                <a:solidFill>
                  <a:schemeClr val="bg1"/>
                </a:solidFill>
                <a:cs typeface="Times New Roman" pitchFamily="18" charset="0"/>
              </a:rPr>
              <a:t/>
            </a:r>
            <a:br>
              <a:rPr lang="en-US" altLang="ru-RU" dirty="0">
                <a:solidFill>
                  <a:schemeClr val="bg1"/>
                </a:solidFill>
                <a:cs typeface="Times New Roman" pitchFamily="18" charset="0"/>
              </a:rPr>
            </a:br>
            <a:r>
              <a:rPr lang="ru-RU" altLang="ru-RU" dirty="0">
                <a:solidFill>
                  <a:schemeClr val="bg1"/>
                </a:solidFill>
                <a:cs typeface="Times New Roman" pitchFamily="18" charset="0"/>
              </a:rPr>
              <a:t>со стороны плода</a:t>
            </a:r>
          </a:p>
        </p:txBody>
      </p:sp>
    </p:spTree>
    <p:extLst>
      <p:ext uri="{BB962C8B-B14F-4D97-AF65-F5344CB8AC3E}">
        <p14:creationId xmlns:p14="http://schemas.microsoft.com/office/powerpoint/2010/main" val="1856921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1"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3" name="Rectangle 5"/>
          <p:cNvSpPr>
            <a:spLocks noChangeArrowheads="1"/>
          </p:cNvSpPr>
          <p:nvPr/>
        </p:nvSpPr>
        <p:spPr bwMode="auto">
          <a:xfrm>
            <a:off x="533400" y="1268413"/>
            <a:ext cx="7783513" cy="864443"/>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spcAft>
                <a:spcPct val="20000"/>
              </a:spcAft>
              <a:buFont typeface="Wingdings" pitchFamily="2" charset="2"/>
              <a:buNone/>
            </a:pPr>
            <a:r>
              <a:rPr lang="ru-RU" altLang="zh-CN" sz="2800" b="1" dirty="0" smtClean="0">
                <a:solidFill>
                  <a:schemeClr val="bg1"/>
                </a:solidFill>
              </a:rPr>
              <a:t>Возраст матери</a:t>
            </a:r>
            <a:endParaRPr lang="ru-RU" altLang="zh-CN" sz="2800" b="1" dirty="0">
              <a:solidFill>
                <a:schemeClr val="bg1"/>
              </a:solidFill>
            </a:endParaRPr>
          </a:p>
        </p:txBody>
      </p:sp>
      <p:sp>
        <p:nvSpPr>
          <p:cNvPr id="2056"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cxnSp>
        <p:nvCxnSpPr>
          <p:cNvPr id="3" name="Прямая соединительная линия 2"/>
          <p:cNvCxnSpPr/>
          <p:nvPr/>
        </p:nvCxnSpPr>
        <p:spPr>
          <a:xfrm>
            <a:off x="1763688" y="2492896"/>
            <a:ext cx="0" cy="25202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1979712" y="5175498"/>
            <a:ext cx="44644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1763688" y="2492896"/>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1763688" y="2996952"/>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763688" y="5013176"/>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1763688" y="3501008"/>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763688" y="4005064"/>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1763688" y="450912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6372200"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5627871"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rot="5400000">
            <a:off x="4883540"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rot="5400000">
            <a:off x="4139209"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rot="5400000">
            <a:off x="3394878"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5400000">
            <a:off x="1906216"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rot="5400000">
            <a:off x="2650547" y="5103490"/>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43125" y="2368499"/>
            <a:ext cx="360040" cy="276999"/>
          </a:xfrm>
          <a:prstGeom prst="rect">
            <a:avLst/>
          </a:prstGeom>
          <a:noFill/>
        </p:spPr>
        <p:txBody>
          <a:bodyPr wrap="square" rtlCol="0">
            <a:spAutoFit/>
          </a:bodyPr>
          <a:lstStyle/>
          <a:p>
            <a:r>
              <a:rPr lang="ru-RU" sz="1200" dirty="0" smtClean="0"/>
              <a:t>35</a:t>
            </a:r>
            <a:endParaRPr lang="ru-RU" sz="1200" dirty="0"/>
          </a:p>
        </p:txBody>
      </p:sp>
      <p:sp>
        <p:nvSpPr>
          <p:cNvPr id="40" name="TextBox 39"/>
          <p:cNvSpPr txBox="1"/>
          <p:nvPr/>
        </p:nvSpPr>
        <p:spPr>
          <a:xfrm>
            <a:off x="1443125" y="3351695"/>
            <a:ext cx="360040" cy="276999"/>
          </a:xfrm>
          <a:prstGeom prst="rect">
            <a:avLst/>
          </a:prstGeom>
          <a:noFill/>
        </p:spPr>
        <p:txBody>
          <a:bodyPr wrap="square" rtlCol="0">
            <a:spAutoFit/>
          </a:bodyPr>
          <a:lstStyle/>
          <a:p>
            <a:r>
              <a:rPr lang="ru-RU" sz="1200" dirty="0"/>
              <a:t>2</a:t>
            </a:r>
            <a:r>
              <a:rPr lang="ru-RU" sz="1200" dirty="0" smtClean="0"/>
              <a:t>5</a:t>
            </a:r>
            <a:endParaRPr lang="ru-RU" sz="1200" dirty="0"/>
          </a:p>
        </p:txBody>
      </p:sp>
      <p:sp>
        <p:nvSpPr>
          <p:cNvPr id="41" name="TextBox 40"/>
          <p:cNvSpPr txBox="1"/>
          <p:nvPr/>
        </p:nvSpPr>
        <p:spPr>
          <a:xfrm>
            <a:off x="1443125" y="3843293"/>
            <a:ext cx="360040" cy="276999"/>
          </a:xfrm>
          <a:prstGeom prst="rect">
            <a:avLst/>
          </a:prstGeom>
          <a:noFill/>
        </p:spPr>
        <p:txBody>
          <a:bodyPr wrap="square" rtlCol="0">
            <a:spAutoFit/>
          </a:bodyPr>
          <a:lstStyle/>
          <a:p>
            <a:r>
              <a:rPr lang="ru-RU" sz="1200" dirty="0" smtClean="0"/>
              <a:t>20</a:t>
            </a:r>
            <a:endParaRPr lang="ru-RU" sz="1200" dirty="0"/>
          </a:p>
        </p:txBody>
      </p:sp>
      <p:sp>
        <p:nvSpPr>
          <p:cNvPr id="42" name="TextBox 41"/>
          <p:cNvSpPr txBox="1"/>
          <p:nvPr/>
        </p:nvSpPr>
        <p:spPr>
          <a:xfrm>
            <a:off x="1443125" y="4334891"/>
            <a:ext cx="360040" cy="276999"/>
          </a:xfrm>
          <a:prstGeom prst="rect">
            <a:avLst/>
          </a:prstGeom>
          <a:noFill/>
        </p:spPr>
        <p:txBody>
          <a:bodyPr wrap="square" rtlCol="0">
            <a:spAutoFit/>
          </a:bodyPr>
          <a:lstStyle/>
          <a:p>
            <a:r>
              <a:rPr lang="ru-RU" sz="1200" dirty="0"/>
              <a:t>1</a:t>
            </a:r>
            <a:r>
              <a:rPr lang="ru-RU" sz="1200" dirty="0" smtClean="0"/>
              <a:t>5</a:t>
            </a:r>
            <a:endParaRPr lang="ru-RU" sz="1200" dirty="0"/>
          </a:p>
        </p:txBody>
      </p:sp>
      <p:sp>
        <p:nvSpPr>
          <p:cNvPr id="43" name="TextBox 42"/>
          <p:cNvSpPr txBox="1"/>
          <p:nvPr/>
        </p:nvSpPr>
        <p:spPr>
          <a:xfrm>
            <a:off x="1443125" y="4826491"/>
            <a:ext cx="360040" cy="276999"/>
          </a:xfrm>
          <a:prstGeom prst="rect">
            <a:avLst/>
          </a:prstGeom>
          <a:noFill/>
        </p:spPr>
        <p:txBody>
          <a:bodyPr wrap="square" rtlCol="0">
            <a:spAutoFit/>
          </a:bodyPr>
          <a:lstStyle/>
          <a:p>
            <a:r>
              <a:rPr lang="ru-RU" sz="1200" dirty="0" smtClean="0"/>
              <a:t>10</a:t>
            </a:r>
            <a:endParaRPr lang="ru-RU" sz="1200" dirty="0"/>
          </a:p>
        </p:txBody>
      </p:sp>
      <p:sp>
        <p:nvSpPr>
          <p:cNvPr id="45" name="TextBox 44"/>
          <p:cNvSpPr txBox="1"/>
          <p:nvPr/>
        </p:nvSpPr>
        <p:spPr>
          <a:xfrm>
            <a:off x="1443125" y="2860097"/>
            <a:ext cx="360040" cy="276999"/>
          </a:xfrm>
          <a:prstGeom prst="rect">
            <a:avLst/>
          </a:prstGeom>
          <a:noFill/>
        </p:spPr>
        <p:txBody>
          <a:bodyPr wrap="square" rtlCol="0">
            <a:spAutoFit/>
          </a:bodyPr>
          <a:lstStyle/>
          <a:p>
            <a:r>
              <a:rPr lang="ru-RU" sz="1200" dirty="0" smtClean="0"/>
              <a:t>30</a:t>
            </a:r>
            <a:endParaRPr lang="ru-RU" sz="1200" dirty="0"/>
          </a:p>
        </p:txBody>
      </p:sp>
      <p:sp>
        <p:nvSpPr>
          <p:cNvPr id="46" name="TextBox 45"/>
          <p:cNvSpPr txBox="1"/>
          <p:nvPr/>
        </p:nvSpPr>
        <p:spPr>
          <a:xfrm>
            <a:off x="2555776" y="5240233"/>
            <a:ext cx="360040" cy="276999"/>
          </a:xfrm>
          <a:prstGeom prst="rect">
            <a:avLst/>
          </a:prstGeom>
          <a:noFill/>
        </p:spPr>
        <p:txBody>
          <a:bodyPr wrap="square" rtlCol="0">
            <a:spAutoFit/>
          </a:bodyPr>
          <a:lstStyle/>
          <a:p>
            <a:r>
              <a:rPr lang="ru-RU" sz="1200" dirty="0" smtClean="0"/>
              <a:t>20</a:t>
            </a:r>
            <a:endParaRPr lang="ru-RU" sz="1200" dirty="0"/>
          </a:p>
        </p:txBody>
      </p:sp>
      <p:sp>
        <p:nvSpPr>
          <p:cNvPr id="47" name="TextBox 46"/>
          <p:cNvSpPr txBox="1"/>
          <p:nvPr/>
        </p:nvSpPr>
        <p:spPr>
          <a:xfrm>
            <a:off x="1776389" y="5240233"/>
            <a:ext cx="360040" cy="276999"/>
          </a:xfrm>
          <a:prstGeom prst="rect">
            <a:avLst/>
          </a:prstGeom>
          <a:noFill/>
        </p:spPr>
        <p:txBody>
          <a:bodyPr wrap="square" rtlCol="0">
            <a:spAutoFit/>
          </a:bodyPr>
          <a:lstStyle/>
          <a:p>
            <a:r>
              <a:rPr lang="ru-RU" sz="1200" dirty="0" smtClean="0"/>
              <a:t>10</a:t>
            </a:r>
            <a:endParaRPr lang="ru-RU" sz="1200" dirty="0"/>
          </a:p>
        </p:txBody>
      </p:sp>
      <p:sp>
        <p:nvSpPr>
          <p:cNvPr id="48" name="TextBox 47"/>
          <p:cNvSpPr txBox="1"/>
          <p:nvPr/>
        </p:nvSpPr>
        <p:spPr>
          <a:xfrm>
            <a:off x="4020290" y="5240233"/>
            <a:ext cx="360040" cy="276999"/>
          </a:xfrm>
          <a:prstGeom prst="rect">
            <a:avLst/>
          </a:prstGeom>
          <a:noFill/>
        </p:spPr>
        <p:txBody>
          <a:bodyPr wrap="square" rtlCol="0">
            <a:spAutoFit/>
          </a:bodyPr>
          <a:lstStyle/>
          <a:p>
            <a:r>
              <a:rPr lang="ru-RU" sz="1200" dirty="0" smtClean="0"/>
              <a:t>30</a:t>
            </a:r>
            <a:endParaRPr lang="ru-RU" sz="1200" dirty="0"/>
          </a:p>
        </p:txBody>
      </p:sp>
      <p:sp>
        <p:nvSpPr>
          <p:cNvPr id="49" name="TextBox 48"/>
          <p:cNvSpPr txBox="1"/>
          <p:nvPr/>
        </p:nvSpPr>
        <p:spPr>
          <a:xfrm>
            <a:off x="5516224" y="5240233"/>
            <a:ext cx="360040" cy="276999"/>
          </a:xfrm>
          <a:prstGeom prst="rect">
            <a:avLst/>
          </a:prstGeom>
          <a:noFill/>
        </p:spPr>
        <p:txBody>
          <a:bodyPr wrap="square" rtlCol="0">
            <a:spAutoFit/>
          </a:bodyPr>
          <a:lstStyle/>
          <a:p>
            <a:r>
              <a:rPr lang="ru-RU" sz="1200" dirty="0"/>
              <a:t>4</a:t>
            </a:r>
            <a:r>
              <a:rPr lang="ru-RU" sz="1200" dirty="0" smtClean="0"/>
              <a:t>0</a:t>
            </a:r>
            <a:endParaRPr lang="ru-RU" sz="1200" dirty="0"/>
          </a:p>
        </p:txBody>
      </p:sp>
      <p:sp>
        <p:nvSpPr>
          <p:cNvPr id="50" name="TextBox 49"/>
          <p:cNvSpPr txBox="1"/>
          <p:nvPr/>
        </p:nvSpPr>
        <p:spPr>
          <a:xfrm>
            <a:off x="4768257" y="5240233"/>
            <a:ext cx="360040" cy="276999"/>
          </a:xfrm>
          <a:prstGeom prst="rect">
            <a:avLst/>
          </a:prstGeom>
          <a:noFill/>
        </p:spPr>
        <p:txBody>
          <a:bodyPr wrap="square" rtlCol="0">
            <a:spAutoFit/>
          </a:bodyPr>
          <a:lstStyle/>
          <a:p>
            <a:r>
              <a:rPr lang="ru-RU" sz="1200" dirty="0" smtClean="0"/>
              <a:t>35</a:t>
            </a:r>
            <a:endParaRPr lang="ru-RU" sz="1200" dirty="0"/>
          </a:p>
        </p:txBody>
      </p:sp>
      <p:sp>
        <p:nvSpPr>
          <p:cNvPr id="51" name="TextBox 50"/>
          <p:cNvSpPr txBox="1"/>
          <p:nvPr/>
        </p:nvSpPr>
        <p:spPr>
          <a:xfrm>
            <a:off x="6264188" y="5240233"/>
            <a:ext cx="360040" cy="276999"/>
          </a:xfrm>
          <a:prstGeom prst="rect">
            <a:avLst/>
          </a:prstGeom>
          <a:noFill/>
        </p:spPr>
        <p:txBody>
          <a:bodyPr wrap="square" rtlCol="0">
            <a:spAutoFit/>
          </a:bodyPr>
          <a:lstStyle/>
          <a:p>
            <a:r>
              <a:rPr lang="ru-RU" sz="1200" dirty="0" smtClean="0"/>
              <a:t>45</a:t>
            </a:r>
            <a:endParaRPr lang="ru-RU" sz="1200" dirty="0"/>
          </a:p>
        </p:txBody>
      </p:sp>
      <p:sp>
        <p:nvSpPr>
          <p:cNvPr id="53" name="TextBox 52"/>
          <p:cNvSpPr txBox="1"/>
          <p:nvPr/>
        </p:nvSpPr>
        <p:spPr>
          <a:xfrm>
            <a:off x="3272323" y="5240233"/>
            <a:ext cx="360040" cy="276999"/>
          </a:xfrm>
          <a:prstGeom prst="rect">
            <a:avLst/>
          </a:prstGeom>
          <a:noFill/>
        </p:spPr>
        <p:txBody>
          <a:bodyPr wrap="square" rtlCol="0">
            <a:spAutoFit/>
          </a:bodyPr>
          <a:lstStyle/>
          <a:p>
            <a:r>
              <a:rPr lang="ru-RU" sz="1200" dirty="0"/>
              <a:t>2</a:t>
            </a:r>
            <a:r>
              <a:rPr lang="ru-RU" sz="1200" dirty="0" smtClean="0"/>
              <a:t>5</a:t>
            </a:r>
            <a:endParaRPr lang="ru-RU" sz="1200" dirty="0"/>
          </a:p>
        </p:txBody>
      </p:sp>
      <p:sp>
        <p:nvSpPr>
          <p:cNvPr id="23581" name="Полилиния 23580"/>
          <p:cNvSpPr/>
          <p:nvPr/>
        </p:nvSpPr>
        <p:spPr>
          <a:xfrm>
            <a:off x="2689845" y="2492896"/>
            <a:ext cx="2962275" cy="2175892"/>
          </a:xfrm>
          <a:custGeom>
            <a:avLst/>
            <a:gdLst>
              <a:gd name="connsiteX0" fmla="*/ 0 w 2962275"/>
              <a:gd name="connsiteY0" fmla="*/ 2247900 h 2247900"/>
              <a:gd name="connsiteX1" fmla="*/ 180975 w 2962275"/>
              <a:gd name="connsiteY1" fmla="*/ 2047875 h 2247900"/>
              <a:gd name="connsiteX2" fmla="*/ 304800 w 2962275"/>
              <a:gd name="connsiteY2" fmla="*/ 2057400 h 2247900"/>
              <a:gd name="connsiteX3" fmla="*/ 466725 w 2962275"/>
              <a:gd name="connsiteY3" fmla="*/ 1914525 h 2247900"/>
              <a:gd name="connsiteX4" fmla="*/ 581025 w 2962275"/>
              <a:gd name="connsiteY4" fmla="*/ 2105025 h 2247900"/>
              <a:gd name="connsiteX5" fmla="*/ 876300 w 2962275"/>
              <a:gd name="connsiteY5" fmla="*/ 1676400 h 2247900"/>
              <a:gd name="connsiteX6" fmla="*/ 1009650 w 2962275"/>
              <a:gd name="connsiteY6" fmla="*/ 1619250 h 2247900"/>
              <a:gd name="connsiteX7" fmla="*/ 1171575 w 2962275"/>
              <a:gd name="connsiteY7" fmla="*/ 1390650 h 2247900"/>
              <a:gd name="connsiteX8" fmla="*/ 1457325 w 2962275"/>
              <a:gd name="connsiteY8" fmla="*/ 1419225 h 2247900"/>
              <a:gd name="connsiteX9" fmla="*/ 1762125 w 2962275"/>
              <a:gd name="connsiteY9" fmla="*/ 1076325 h 2247900"/>
              <a:gd name="connsiteX10" fmla="*/ 1885950 w 2962275"/>
              <a:gd name="connsiteY10" fmla="*/ 1085850 h 2247900"/>
              <a:gd name="connsiteX11" fmla="*/ 2228850 w 2962275"/>
              <a:gd name="connsiteY11" fmla="*/ 781050 h 2247900"/>
              <a:gd name="connsiteX12" fmla="*/ 2371725 w 2962275"/>
              <a:gd name="connsiteY12" fmla="*/ 809625 h 2247900"/>
              <a:gd name="connsiteX13" fmla="*/ 2514600 w 2962275"/>
              <a:gd name="connsiteY13" fmla="*/ 581025 h 2247900"/>
              <a:gd name="connsiteX14" fmla="*/ 2705100 w 2962275"/>
              <a:gd name="connsiteY14" fmla="*/ 647700 h 2247900"/>
              <a:gd name="connsiteX15" fmla="*/ 2876550 w 2962275"/>
              <a:gd name="connsiteY15" fmla="*/ 409575 h 2247900"/>
              <a:gd name="connsiteX16" fmla="*/ 2962275 w 2962275"/>
              <a:gd name="connsiteY16"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2275" h="2247900">
                <a:moveTo>
                  <a:pt x="0" y="2247900"/>
                </a:moveTo>
                <a:lnTo>
                  <a:pt x="180975" y="2047875"/>
                </a:lnTo>
                <a:lnTo>
                  <a:pt x="304800" y="2057400"/>
                </a:lnTo>
                <a:lnTo>
                  <a:pt x="466725" y="1914525"/>
                </a:lnTo>
                <a:lnTo>
                  <a:pt x="581025" y="2105025"/>
                </a:lnTo>
                <a:lnTo>
                  <a:pt x="876300" y="1676400"/>
                </a:lnTo>
                <a:lnTo>
                  <a:pt x="1009650" y="1619250"/>
                </a:lnTo>
                <a:lnTo>
                  <a:pt x="1171575" y="1390650"/>
                </a:lnTo>
                <a:lnTo>
                  <a:pt x="1457325" y="1419225"/>
                </a:lnTo>
                <a:lnTo>
                  <a:pt x="1762125" y="1076325"/>
                </a:lnTo>
                <a:lnTo>
                  <a:pt x="1885950" y="1085850"/>
                </a:lnTo>
                <a:lnTo>
                  <a:pt x="2228850" y="781050"/>
                </a:lnTo>
                <a:lnTo>
                  <a:pt x="2371725" y="809625"/>
                </a:lnTo>
                <a:lnTo>
                  <a:pt x="2514600" y="581025"/>
                </a:lnTo>
                <a:lnTo>
                  <a:pt x="2705100" y="647700"/>
                </a:lnTo>
                <a:lnTo>
                  <a:pt x="2876550" y="409575"/>
                </a:lnTo>
                <a:lnTo>
                  <a:pt x="2962275" y="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Box 83"/>
          <p:cNvSpPr txBox="1"/>
          <p:nvPr/>
        </p:nvSpPr>
        <p:spPr>
          <a:xfrm rot="16200000">
            <a:off x="195169" y="3573225"/>
            <a:ext cx="2180991" cy="325538"/>
          </a:xfrm>
          <a:prstGeom prst="rect">
            <a:avLst/>
          </a:prstGeom>
          <a:noFill/>
        </p:spPr>
        <p:txBody>
          <a:bodyPr wrap="square" rtlCol="0">
            <a:spAutoFit/>
          </a:bodyPr>
          <a:lstStyle/>
          <a:p>
            <a:pPr>
              <a:lnSpc>
                <a:spcPct val="115000"/>
              </a:lnSpc>
              <a:spcAft>
                <a:spcPts val="1000"/>
              </a:spcAft>
            </a:pPr>
            <a:r>
              <a:rPr lang="ru-RU" sz="1400" b="1" dirty="0" smtClean="0">
                <a:solidFill>
                  <a:schemeClr val="bg1"/>
                </a:solidFill>
                <a:latin typeface="Calibri"/>
                <a:ea typeface="Calibri"/>
                <a:cs typeface="Times New Roman"/>
              </a:rPr>
              <a:t>Частота кесарева сечения</a:t>
            </a:r>
            <a:endParaRPr lang="ru-RU" sz="1400" b="1" dirty="0">
              <a:solidFill>
                <a:schemeClr val="bg1"/>
              </a:solidFill>
              <a:effectLst/>
              <a:latin typeface="Calibri"/>
              <a:ea typeface="Calibri"/>
              <a:cs typeface="Times New Roman"/>
            </a:endParaRPr>
          </a:p>
        </p:txBody>
      </p:sp>
      <p:sp>
        <p:nvSpPr>
          <p:cNvPr id="85" name="TextBox 84"/>
          <p:cNvSpPr txBox="1"/>
          <p:nvPr/>
        </p:nvSpPr>
        <p:spPr>
          <a:xfrm>
            <a:off x="3308412" y="5465171"/>
            <a:ext cx="1479612" cy="325538"/>
          </a:xfrm>
          <a:prstGeom prst="rect">
            <a:avLst/>
          </a:prstGeom>
          <a:noFill/>
        </p:spPr>
        <p:txBody>
          <a:bodyPr wrap="square" rtlCol="0">
            <a:spAutoFit/>
          </a:bodyPr>
          <a:lstStyle/>
          <a:p>
            <a:pPr>
              <a:lnSpc>
                <a:spcPct val="115000"/>
              </a:lnSpc>
              <a:spcAft>
                <a:spcPts val="1000"/>
              </a:spcAft>
            </a:pPr>
            <a:r>
              <a:rPr lang="ru-RU" sz="1400" b="1" dirty="0">
                <a:solidFill>
                  <a:schemeClr val="bg1"/>
                </a:solidFill>
                <a:latin typeface="Calibri"/>
                <a:ea typeface="Calibri"/>
                <a:cs typeface="Times New Roman"/>
              </a:rPr>
              <a:t>Возраст матери</a:t>
            </a:r>
            <a:endParaRPr lang="ru-RU" sz="1400" b="1" dirty="0">
              <a:solidFill>
                <a:schemeClr val="bg1"/>
              </a:solidFill>
              <a:effectLst/>
              <a:latin typeface="Calibri"/>
              <a:ea typeface="Calibri"/>
              <a:cs typeface="Times New Roman"/>
            </a:endParaRPr>
          </a:p>
        </p:txBody>
      </p:sp>
      <p:pic>
        <p:nvPicPr>
          <p:cNvPr id="1026" name="Picture 2" descr="http://pupsmir.ru/img_artical/old_rodi_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935" y="1281958"/>
            <a:ext cx="2629906" cy="17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9824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p>
            <a:endParaRPr lang="ru-RU"/>
          </a:p>
        </p:txBody>
      </p:sp>
      <p:sp>
        <p:nvSpPr>
          <p:cNvPr id="577539" name="Rectangle 3"/>
          <p:cNvSpPr>
            <a:spLocks noChangeArrowheads="1"/>
          </p:cNvSpPr>
          <p:nvPr/>
        </p:nvSpPr>
        <p:spPr bwMode="auto">
          <a:xfrm flipH="1">
            <a:off x="8893175" y="6381750"/>
            <a:ext cx="98425" cy="457200"/>
          </a:xfrm>
          <a:prstGeom prst="rect">
            <a:avLst/>
          </a:prstGeom>
          <a:gradFill rotWithShape="1">
            <a:gsLst>
              <a:gs pos="0">
                <a:srgbClr val="663300">
                  <a:gamma/>
                  <a:tint val="24314"/>
                  <a:invGamma/>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77540" name="Rectangle 4"/>
          <p:cNvSpPr>
            <a:spLocks noChangeArrowheads="1"/>
          </p:cNvSpPr>
          <p:nvPr/>
        </p:nvSpPr>
        <p:spPr bwMode="auto">
          <a:xfrm>
            <a:off x="533400" y="1268413"/>
            <a:ext cx="7783513" cy="1800225"/>
          </a:xfrm>
          <a:prstGeom prst="rect">
            <a:avLst/>
          </a:prstGeom>
          <a:solidFill>
            <a:srgbClr val="6633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266700" indent="-266700">
              <a:tabLst>
                <a:tab pos="1343025" algn="l"/>
              </a:tabLst>
              <a:defRPr sz="2400">
                <a:solidFill>
                  <a:schemeClr val="tx1"/>
                </a:solidFill>
                <a:latin typeface="Times New Roman" pitchFamily="18" charset="0"/>
              </a:defRPr>
            </a:lvl1pPr>
            <a:lvl2pPr marL="895350" indent="-354013">
              <a:tabLst>
                <a:tab pos="1343025" algn="l"/>
              </a:tabLst>
              <a:defRPr sz="2400">
                <a:solidFill>
                  <a:schemeClr val="tx1"/>
                </a:solidFill>
                <a:latin typeface="Times New Roman" pitchFamily="18" charset="0"/>
              </a:defRPr>
            </a:lvl2pPr>
            <a:lvl3pPr marL="1343025" indent="361950">
              <a:tabLst>
                <a:tab pos="1343025" algn="l"/>
              </a:tabLst>
              <a:defRPr sz="2400">
                <a:solidFill>
                  <a:schemeClr val="tx1"/>
                </a:solidFill>
                <a:latin typeface="Times New Roman" pitchFamily="18" charset="0"/>
              </a:defRPr>
            </a:lvl3pPr>
            <a:lvl4pPr marL="2246313">
              <a:tabLst>
                <a:tab pos="1343025" algn="l"/>
              </a:tabLst>
              <a:defRPr sz="2400">
                <a:solidFill>
                  <a:schemeClr val="tx1"/>
                </a:solidFill>
                <a:latin typeface="Times New Roman" pitchFamily="18" charset="0"/>
              </a:defRPr>
            </a:lvl4pPr>
            <a:lvl5pPr marL="2425700">
              <a:tabLst>
                <a:tab pos="1343025" algn="l"/>
              </a:tabLst>
              <a:defRPr sz="2400">
                <a:solidFill>
                  <a:schemeClr val="tx1"/>
                </a:solidFill>
                <a:latin typeface="Times New Roman" pitchFamily="18" charset="0"/>
              </a:defRPr>
            </a:lvl5pPr>
            <a:lvl6pPr marL="2882900" fontAlgn="base">
              <a:spcBef>
                <a:spcPct val="0"/>
              </a:spcBef>
              <a:spcAft>
                <a:spcPct val="0"/>
              </a:spcAft>
              <a:tabLst>
                <a:tab pos="1343025" algn="l"/>
              </a:tabLst>
              <a:defRPr sz="2400">
                <a:solidFill>
                  <a:schemeClr val="tx1"/>
                </a:solidFill>
                <a:latin typeface="Times New Roman" pitchFamily="18" charset="0"/>
              </a:defRPr>
            </a:lvl6pPr>
            <a:lvl7pPr marL="3340100" fontAlgn="base">
              <a:spcBef>
                <a:spcPct val="0"/>
              </a:spcBef>
              <a:spcAft>
                <a:spcPct val="0"/>
              </a:spcAft>
              <a:tabLst>
                <a:tab pos="1343025" algn="l"/>
              </a:tabLst>
              <a:defRPr sz="2400">
                <a:solidFill>
                  <a:schemeClr val="tx1"/>
                </a:solidFill>
                <a:latin typeface="Times New Roman" pitchFamily="18" charset="0"/>
              </a:defRPr>
            </a:lvl7pPr>
            <a:lvl8pPr marL="3797300" fontAlgn="base">
              <a:spcBef>
                <a:spcPct val="0"/>
              </a:spcBef>
              <a:spcAft>
                <a:spcPct val="0"/>
              </a:spcAft>
              <a:tabLst>
                <a:tab pos="1343025" algn="l"/>
              </a:tabLst>
              <a:defRPr sz="2400">
                <a:solidFill>
                  <a:schemeClr val="tx1"/>
                </a:solidFill>
                <a:latin typeface="Times New Roman" pitchFamily="18" charset="0"/>
              </a:defRPr>
            </a:lvl8pPr>
            <a:lvl9pPr marL="4254500" fontAlgn="base">
              <a:spcBef>
                <a:spcPct val="0"/>
              </a:spcBef>
              <a:spcAft>
                <a:spcPct val="0"/>
              </a:spcAft>
              <a:tabLst>
                <a:tab pos="1343025" algn="l"/>
              </a:tabLst>
              <a:defRPr sz="2400">
                <a:solidFill>
                  <a:schemeClr val="tx1"/>
                </a:solidFill>
                <a:latin typeface="Times New Roman" pitchFamily="18" charset="0"/>
              </a:defRPr>
            </a:lvl9pPr>
          </a:lstStyle>
          <a:p>
            <a:pPr>
              <a:lnSpc>
                <a:spcPct val="90000"/>
              </a:lnSpc>
              <a:buClr>
                <a:srgbClr val="FF9900"/>
              </a:buClr>
              <a:buFont typeface="Wingdings" pitchFamily="2" charset="2"/>
              <a:buChar char="§"/>
            </a:pPr>
            <a:r>
              <a:rPr lang="ru-RU" altLang="ru-RU" sz="2200">
                <a:solidFill>
                  <a:schemeClr val="bg1"/>
                </a:solidFill>
              </a:rPr>
              <a:t>Угнетение дыхания матери</a:t>
            </a:r>
            <a:r>
              <a:rPr lang="en-US" altLang="ru-RU" sz="2200">
                <a:solidFill>
                  <a:schemeClr val="bg1"/>
                </a:solidFill>
              </a:rPr>
              <a:t/>
            </a:r>
            <a:br>
              <a:rPr lang="en-US" altLang="ru-RU" sz="2200">
                <a:solidFill>
                  <a:schemeClr val="bg1"/>
                </a:solidFill>
              </a:rPr>
            </a:br>
            <a:endParaRPr lang="ru-RU" altLang="ru-RU" sz="2200">
              <a:solidFill>
                <a:schemeClr val="bg1"/>
              </a:solidFill>
            </a:endParaRPr>
          </a:p>
          <a:p>
            <a:pPr>
              <a:lnSpc>
                <a:spcPct val="90000"/>
              </a:lnSpc>
              <a:buClr>
                <a:srgbClr val="FF9900"/>
              </a:buClr>
              <a:buFont typeface="Wingdings" pitchFamily="2" charset="2"/>
              <a:buChar char="§"/>
            </a:pPr>
            <a:r>
              <a:rPr lang="ru-RU" altLang="ru-RU" sz="2200">
                <a:solidFill>
                  <a:schemeClr val="bg1"/>
                </a:solidFill>
              </a:rPr>
              <a:t>Угнетение дыхания новорожденного</a:t>
            </a:r>
            <a:r>
              <a:rPr lang="en-US" altLang="ru-RU" sz="2200">
                <a:solidFill>
                  <a:schemeClr val="bg1"/>
                </a:solidFill>
              </a:rPr>
              <a:t/>
            </a:r>
            <a:br>
              <a:rPr lang="en-US" altLang="ru-RU" sz="2200">
                <a:solidFill>
                  <a:schemeClr val="bg1"/>
                </a:solidFill>
              </a:rPr>
            </a:br>
            <a:endParaRPr lang="ru-RU" altLang="ru-RU" sz="2200">
              <a:solidFill>
                <a:schemeClr val="bg1"/>
              </a:solidFill>
            </a:endParaRPr>
          </a:p>
          <a:p>
            <a:pPr>
              <a:lnSpc>
                <a:spcPct val="90000"/>
              </a:lnSpc>
              <a:buClr>
                <a:srgbClr val="FF9900"/>
              </a:buClr>
              <a:buFont typeface="Wingdings" pitchFamily="2" charset="2"/>
              <a:buChar char="§"/>
            </a:pPr>
            <a:r>
              <a:rPr lang="ru-RU" altLang="ru-RU" sz="2200">
                <a:solidFill>
                  <a:schemeClr val="bg1"/>
                </a:solidFill>
              </a:rPr>
              <a:t>Длительная неонатальная депрессия </a:t>
            </a:r>
          </a:p>
        </p:txBody>
      </p:sp>
      <p:sp>
        <p:nvSpPr>
          <p:cNvPr id="577541" name="Rectangle 5"/>
          <p:cNvSpPr>
            <a:spLocks noChangeArrowheads="1"/>
          </p:cNvSpPr>
          <p:nvPr/>
        </p:nvSpPr>
        <p:spPr bwMode="auto">
          <a:xfrm>
            <a:off x="1588" y="6311900"/>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77542" name="Rectangle 6"/>
          <p:cNvSpPr>
            <a:spLocks noChangeArrowheads="1"/>
          </p:cNvSpPr>
          <p:nvPr/>
        </p:nvSpPr>
        <p:spPr bwMode="auto">
          <a:xfrm>
            <a:off x="0" y="6380163"/>
            <a:ext cx="8316913" cy="504825"/>
          </a:xfrm>
          <a:prstGeom prst="rect">
            <a:avLst/>
          </a:prstGeom>
          <a:solidFill>
            <a:srgbClr val="663300">
              <a:alpha val="5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r"/>
            <a:endParaRPr lang="en-US" altLang="ru-RU" sz="1400" b="1">
              <a:solidFill>
                <a:schemeClr val="bg1"/>
              </a:solidFill>
            </a:endParaRPr>
          </a:p>
        </p:txBody>
      </p:sp>
      <p:pic>
        <p:nvPicPr>
          <p:cNvPr id="577543" name="Picture 7" descr="book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 y="6624638"/>
            <a:ext cx="466725" cy="188912"/>
          </a:xfrm>
          <a:prstGeom prst="rect">
            <a:avLst/>
          </a:prstGeom>
          <a:noFill/>
          <a:extLst>
            <a:ext uri="{909E8E84-426E-40DD-AFC4-6F175D3DCCD1}">
              <a14:hiddenFill xmlns:a14="http://schemas.microsoft.com/office/drawing/2010/main">
                <a:solidFill>
                  <a:srgbClr val="FFFFFF"/>
                </a:solidFill>
              </a14:hiddenFill>
            </a:ext>
          </a:extLst>
        </p:spPr>
      </p:pic>
      <p:sp>
        <p:nvSpPr>
          <p:cNvPr id="577544" name="Rectangle 8"/>
          <p:cNvSpPr>
            <a:spLocks noChangeArrowheads="1"/>
          </p:cNvSpPr>
          <p:nvPr/>
        </p:nvSpPr>
        <p:spPr bwMode="auto">
          <a:xfrm>
            <a:off x="1588" y="6315075"/>
            <a:ext cx="8296275" cy="69850"/>
          </a:xfrm>
          <a:prstGeom prst="rect">
            <a:avLst/>
          </a:prstGeom>
          <a:gradFill rotWithShape="1">
            <a:gsLst>
              <a:gs pos="0">
                <a:srgbClr val="663300">
                  <a:alpha val="50000"/>
                </a:srgbClr>
              </a:gs>
              <a:gs pos="100000">
                <a:srgbClr val="663300">
                  <a:gamma/>
                  <a:tint val="24314"/>
                  <a:invGamma/>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77545" name="Rectangle 9"/>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77547" name="Rectangle 11"/>
          <p:cNvSpPr>
            <a:spLocks noChangeArrowheads="1"/>
          </p:cNvSpPr>
          <p:nvPr/>
        </p:nvSpPr>
        <p:spPr bwMode="auto">
          <a:xfrm>
            <a:off x="533400" y="549275"/>
            <a:ext cx="7783513" cy="504825"/>
          </a:xfrm>
          <a:prstGeom prst="rect">
            <a:avLst/>
          </a:prstGeom>
          <a:solidFill>
            <a:srgbClr val="6633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61950" indent="-361950">
              <a:tabLst>
                <a:tab pos="1343025" algn="l"/>
              </a:tabLst>
              <a:defRPr sz="2400">
                <a:solidFill>
                  <a:schemeClr val="tx1"/>
                </a:solidFill>
                <a:latin typeface="Times New Roman" pitchFamily="18" charset="0"/>
              </a:defRPr>
            </a:lvl1pPr>
            <a:lvl2pPr marL="895350" indent="-354013">
              <a:tabLst>
                <a:tab pos="1343025" algn="l"/>
              </a:tabLst>
              <a:defRPr sz="2400">
                <a:solidFill>
                  <a:schemeClr val="tx1"/>
                </a:solidFill>
                <a:latin typeface="Times New Roman" pitchFamily="18" charset="0"/>
              </a:defRPr>
            </a:lvl2pPr>
            <a:lvl3pPr marL="1343025" indent="361950">
              <a:tabLst>
                <a:tab pos="1343025" algn="l"/>
              </a:tabLst>
              <a:defRPr sz="2400">
                <a:solidFill>
                  <a:schemeClr val="tx1"/>
                </a:solidFill>
                <a:latin typeface="Times New Roman" pitchFamily="18" charset="0"/>
              </a:defRPr>
            </a:lvl3pPr>
            <a:lvl4pPr marL="2246313">
              <a:tabLst>
                <a:tab pos="1343025" algn="l"/>
              </a:tabLst>
              <a:defRPr sz="2400">
                <a:solidFill>
                  <a:schemeClr val="tx1"/>
                </a:solidFill>
                <a:latin typeface="Times New Roman" pitchFamily="18" charset="0"/>
              </a:defRPr>
            </a:lvl4pPr>
            <a:lvl5pPr marL="2425700">
              <a:tabLst>
                <a:tab pos="1343025" algn="l"/>
              </a:tabLst>
              <a:defRPr sz="2400">
                <a:solidFill>
                  <a:schemeClr val="tx1"/>
                </a:solidFill>
                <a:latin typeface="Times New Roman" pitchFamily="18" charset="0"/>
              </a:defRPr>
            </a:lvl5pPr>
            <a:lvl6pPr marL="2882900" fontAlgn="base">
              <a:spcBef>
                <a:spcPct val="0"/>
              </a:spcBef>
              <a:spcAft>
                <a:spcPct val="0"/>
              </a:spcAft>
              <a:tabLst>
                <a:tab pos="1343025" algn="l"/>
              </a:tabLst>
              <a:defRPr sz="2400">
                <a:solidFill>
                  <a:schemeClr val="tx1"/>
                </a:solidFill>
                <a:latin typeface="Times New Roman" pitchFamily="18" charset="0"/>
              </a:defRPr>
            </a:lvl6pPr>
            <a:lvl7pPr marL="3340100" fontAlgn="base">
              <a:spcBef>
                <a:spcPct val="0"/>
              </a:spcBef>
              <a:spcAft>
                <a:spcPct val="0"/>
              </a:spcAft>
              <a:tabLst>
                <a:tab pos="1343025" algn="l"/>
              </a:tabLst>
              <a:defRPr sz="2400">
                <a:solidFill>
                  <a:schemeClr val="tx1"/>
                </a:solidFill>
                <a:latin typeface="Times New Roman" pitchFamily="18" charset="0"/>
              </a:defRPr>
            </a:lvl7pPr>
            <a:lvl8pPr marL="3797300" fontAlgn="base">
              <a:spcBef>
                <a:spcPct val="0"/>
              </a:spcBef>
              <a:spcAft>
                <a:spcPct val="0"/>
              </a:spcAft>
              <a:tabLst>
                <a:tab pos="1343025" algn="l"/>
              </a:tabLst>
              <a:defRPr sz="2400">
                <a:solidFill>
                  <a:schemeClr val="tx1"/>
                </a:solidFill>
                <a:latin typeface="Times New Roman" pitchFamily="18" charset="0"/>
              </a:defRPr>
            </a:lvl8pPr>
            <a:lvl9pPr marL="4254500" fontAlgn="base">
              <a:spcBef>
                <a:spcPct val="0"/>
              </a:spcBef>
              <a:spcAft>
                <a:spcPct val="0"/>
              </a:spcAft>
              <a:tabLst>
                <a:tab pos="1343025" algn="l"/>
              </a:tabLst>
              <a:defRPr sz="2400">
                <a:solidFill>
                  <a:schemeClr val="tx1"/>
                </a:solidFill>
                <a:latin typeface="Times New Roman" pitchFamily="18" charset="0"/>
              </a:defRPr>
            </a:lvl9pPr>
          </a:lstStyle>
          <a:p>
            <a:pPr>
              <a:lnSpc>
                <a:spcPct val="90000"/>
              </a:lnSpc>
              <a:buClr>
                <a:srgbClr val="FF9900"/>
              </a:buClr>
              <a:buFont typeface="Wingdings" pitchFamily="2" charset="2"/>
              <a:buNone/>
            </a:pPr>
            <a:r>
              <a:rPr lang="ru-RU" altLang="ru-RU" b="1">
                <a:solidFill>
                  <a:srgbClr val="FF9900"/>
                </a:solidFill>
              </a:rPr>
              <a:t>Риск введения опиоидов до родов</a:t>
            </a:r>
          </a:p>
        </p:txBody>
      </p:sp>
      <p:pic>
        <p:nvPicPr>
          <p:cNvPr id="5775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84538"/>
            <a:ext cx="4751388"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36788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0"/>
            <a:ext cx="9144000" cy="1412875"/>
          </a:xfrm>
        </p:spPr>
        <p:txBody>
          <a:bodyPr/>
          <a:lstStyle/>
          <a:p>
            <a:r>
              <a:rPr lang="ru-RU" altLang="ru-RU" sz="3600" smtClean="0"/>
              <a:t>  </a:t>
            </a:r>
            <a:r>
              <a:rPr lang="en-US" altLang="ru-RU" sz="3600" smtClean="0"/>
              <a:t>Acupan</a:t>
            </a:r>
            <a:r>
              <a:rPr lang="en-US" altLang="ru-RU" sz="3600" baseline="30000" smtClean="0"/>
              <a:t>®</a:t>
            </a:r>
            <a:r>
              <a:rPr lang="en-US" altLang="ru-RU" sz="3600" smtClean="0"/>
              <a:t> </a:t>
            </a:r>
            <a:r>
              <a:rPr lang="ru-RU" altLang="ru-RU" sz="3600" smtClean="0"/>
              <a:t>показания</a:t>
            </a:r>
            <a:endParaRPr lang="en-US" altLang="ru-RU" sz="3600" smtClean="0"/>
          </a:p>
        </p:txBody>
      </p:sp>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12875"/>
            <a:ext cx="684212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88" y="3573463"/>
            <a:ext cx="892651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488931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2"/>
          <p:cNvSpPr txBox="1">
            <a:spLocks noChangeArrowheads="1"/>
          </p:cNvSpPr>
          <p:nvPr/>
        </p:nvSpPr>
        <p:spPr bwMode="auto">
          <a:xfrm>
            <a:off x="1643063" y="0"/>
            <a:ext cx="6899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algn="ctr">
              <a:spcBef>
                <a:spcPct val="50000"/>
              </a:spcBef>
              <a:buFontTx/>
              <a:buNone/>
            </a:pPr>
            <a:r>
              <a:rPr lang="ru-RU" altLang="ru-RU" sz="2400" b="1">
                <a:solidFill>
                  <a:schemeClr val="bg1"/>
                </a:solidFill>
                <a:latin typeface="Calibri" pitchFamily="34" charset="0"/>
                <a:cs typeface="Arial" pitchFamily="34" charset="0"/>
              </a:rPr>
              <a:t>Пример практического протокола для внутривенного введения</a:t>
            </a:r>
            <a:endParaRPr lang="fr-FR" altLang="ru-RU" sz="2400" b="1">
              <a:solidFill>
                <a:schemeClr val="bg1"/>
              </a:solidFill>
              <a:latin typeface="Calibri" pitchFamily="34" charset="0"/>
              <a:cs typeface="Arial" pitchFamily="34" charset="0"/>
            </a:endParaRPr>
          </a:p>
        </p:txBody>
      </p:sp>
      <p:grpSp>
        <p:nvGrpSpPr>
          <p:cNvPr id="21507" name="Group 34"/>
          <p:cNvGrpSpPr>
            <a:grpSpLocks/>
          </p:cNvGrpSpPr>
          <p:nvPr/>
        </p:nvGrpSpPr>
        <p:grpSpPr bwMode="auto">
          <a:xfrm>
            <a:off x="1187450" y="1166813"/>
            <a:ext cx="7080250" cy="5691187"/>
            <a:chOff x="1066" y="662"/>
            <a:chExt cx="4460" cy="3585"/>
          </a:xfrm>
        </p:grpSpPr>
        <p:pic>
          <p:nvPicPr>
            <p:cNvPr id="21509" name="Picture 16"/>
            <p:cNvPicPr>
              <a:picLocks noChangeAspect="1" noChangeArrowheads="1"/>
            </p:cNvPicPr>
            <p:nvPr/>
          </p:nvPicPr>
          <p:blipFill>
            <a:blip r:embed="rId3">
              <a:extLst>
                <a:ext uri="{28A0092B-C50C-407E-A947-70E740481C1C}">
                  <a14:useLocalDpi xmlns:a14="http://schemas.microsoft.com/office/drawing/2010/main" val="0"/>
                </a:ext>
              </a:extLst>
            </a:blip>
            <a:srcRect l="5206" t="16328" r="3053" b="17097"/>
            <a:stretch>
              <a:fillRect/>
            </a:stretch>
          </p:blipFill>
          <p:spPr bwMode="auto">
            <a:xfrm>
              <a:off x="1066" y="671"/>
              <a:ext cx="4263" cy="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7"/>
            <p:cNvSpPr txBox="1">
              <a:spLocks noChangeArrowheads="1"/>
            </p:cNvSpPr>
            <p:nvPr/>
          </p:nvSpPr>
          <p:spPr bwMode="auto">
            <a:xfrm>
              <a:off x="1156" y="662"/>
              <a:ext cx="1342" cy="215"/>
            </a:xfrm>
            <a:prstGeom prst="rect">
              <a:avLst/>
            </a:prstGeom>
            <a:solidFill>
              <a:srgbClr val="EF112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lnSpc>
                  <a:spcPct val="90000"/>
                </a:lnSpc>
                <a:spcBef>
                  <a:spcPct val="0"/>
                </a:spcBef>
                <a:buFontTx/>
                <a:buNone/>
              </a:pPr>
              <a:r>
                <a:rPr lang="ru-RU" altLang="ru-RU" sz="2000" b="1">
                  <a:solidFill>
                    <a:schemeClr val="bg1"/>
                  </a:solidFill>
                  <a:latin typeface="Calibri" pitchFamily="34" charset="0"/>
                  <a:cs typeface="Arial" pitchFamily="34" charset="0"/>
                </a:rPr>
                <a:t>Интраоперационно</a:t>
              </a:r>
              <a:endParaRPr lang="en-US" altLang="ru-RU" sz="2000" b="1">
                <a:solidFill>
                  <a:schemeClr val="bg1"/>
                </a:solidFill>
                <a:latin typeface="Calibri" pitchFamily="34" charset="0"/>
                <a:cs typeface="Arial" pitchFamily="34" charset="0"/>
              </a:endParaRPr>
            </a:p>
          </p:txBody>
        </p:sp>
        <p:sp>
          <p:nvSpPr>
            <p:cNvPr id="21511" name="Text Box 18"/>
            <p:cNvSpPr txBox="1">
              <a:spLocks noChangeArrowheads="1"/>
            </p:cNvSpPr>
            <p:nvPr/>
          </p:nvSpPr>
          <p:spPr bwMode="auto">
            <a:xfrm>
              <a:off x="2866" y="662"/>
              <a:ext cx="1342" cy="214"/>
            </a:xfrm>
            <a:prstGeom prst="rect">
              <a:avLst/>
            </a:prstGeom>
            <a:solidFill>
              <a:srgbClr val="4684C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lnSpc>
                  <a:spcPct val="90000"/>
                </a:lnSpc>
                <a:spcBef>
                  <a:spcPct val="0"/>
                </a:spcBef>
                <a:buFontTx/>
                <a:buNone/>
              </a:pPr>
              <a:r>
                <a:rPr lang="ru-RU" altLang="ru-RU" sz="2000" b="1">
                  <a:solidFill>
                    <a:schemeClr val="bg1"/>
                  </a:solidFill>
                  <a:latin typeface="Calibri" pitchFamily="34" charset="0"/>
                  <a:cs typeface="Arial" pitchFamily="34" charset="0"/>
                </a:rPr>
                <a:t>После операции</a:t>
              </a:r>
              <a:endParaRPr lang="en-US" altLang="ru-RU" sz="2000" b="1">
                <a:solidFill>
                  <a:schemeClr val="bg1"/>
                </a:solidFill>
                <a:latin typeface="Calibri" pitchFamily="34" charset="0"/>
                <a:cs typeface="Arial" pitchFamily="34" charset="0"/>
              </a:endParaRPr>
            </a:p>
          </p:txBody>
        </p:sp>
        <p:sp>
          <p:nvSpPr>
            <p:cNvPr id="21512" name="Text Box 19"/>
            <p:cNvSpPr txBox="1">
              <a:spLocks noChangeArrowheads="1"/>
            </p:cNvSpPr>
            <p:nvPr/>
          </p:nvSpPr>
          <p:spPr bwMode="auto">
            <a:xfrm>
              <a:off x="1066" y="1112"/>
              <a:ext cx="1845" cy="388"/>
            </a:xfrm>
            <a:prstGeom prst="rect">
              <a:avLst/>
            </a:prstGeom>
            <a:solidFill>
              <a:srgbClr val="FED8C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r>
                <a:rPr lang="ru-RU" altLang="ru-RU" sz="2000" b="1">
                  <a:solidFill>
                    <a:srgbClr val="002060"/>
                  </a:solidFill>
                  <a:latin typeface="Arial" pitchFamily="34" charset="0"/>
                  <a:cs typeface="Arial" pitchFamily="34" charset="0"/>
                </a:rPr>
                <a:t>Медленная инфузия</a:t>
              </a:r>
              <a:r>
                <a:rPr lang="en-US" altLang="ru-RU" sz="2000" b="1" baseline="30000">
                  <a:solidFill>
                    <a:srgbClr val="002060"/>
                  </a:solidFill>
                  <a:latin typeface="Arial" pitchFamily="34" charset="0"/>
                  <a:cs typeface="Arial" pitchFamily="34" charset="0"/>
                </a:rPr>
                <a:t>1</a:t>
              </a:r>
            </a:p>
            <a:p>
              <a:pPr eaLnBrk="1" hangingPunct="1">
                <a:spcBef>
                  <a:spcPct val="0"/>
                </a:spcBef>
                <a:buFontTx/>
                <a:buNone/>
              </a:pPr>
              <a:r>
                <a:rPr lang="en-US" altLang="ru-RU" sz="1400" b="1">
                  <a:solidFill>
                    <a:srgbClr val="002060"/>
                  </a:solidFill>
                  <a:latin typeface="Arial" pitchFamily="34" charset="0"/>
                  <a:cs typeface="Arial" pitchFamily="34" charset="0"/>
                </a:rPr>
                <a:t>1 </a:t>
              </a:r>
              <a:r>
                <a:rPr lang="ru-RU" altLang="ru-RU" sz="1400" b="1">
                  <a:solidFill>
                    <a:srgbClr val="002060"/>
                  </a:solidFill>
                  <a:latin typeface="Arial" pitchFamily="34" charset="0"/>
                  <a:cs typeface="Arial" pitchFamily="34" charset="0"/>
                </a:rPr>
                <a:t>ампула в теч. 30 мин</a:t>
              </a:r>
              <a:endParaRPr lang="en-US" altLang="ru-RU" sz="1400" b="1">
                <a:solidFill>
                  <a:srgbClr val="002060"/>
                </a:solidFill>
                <a:latin typeface="Arial" pitchFamily="34" charset="0"/>
                <a:cs typeface="Arial" pitchFamily="34" charset="0"/>
              </a:endParaRPr>
            </a:p>
          </p:txBody>
        </p:sp>
        <p:sp>
          <p:nvSpPr>
            <p:cNvPr id="21513" name="Text Box 20"/>
            <p:cNvSpPr txBox="1">
              <a:spLocks noChangeArrowheads="1"/>
            </p:cNvSpPr>
            <p:nvPr/>
          </p:nvSpPr>
          <p:spPr bwMode="auto">
            <a:xfrm>
              <a:off x="2866" y="1112"/>
              <a:ext cx="2077" cy="388"/>
            </a:xfrm>
            <a:prstGeom prst="rect">
              <a:avLst/>
            </a:prstGeom>
            <a:solidFill>
              <a:srgbClr val="DFEA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r>
                <a:rPr lang="ru-RU" altLang="ru-RU" sz="2000" b="1">
                  <a:solidFill>
                    <a:schemeClr val="accent2"/>
                  </a:solidFill>
                  <a:latin typeface="Arial" pitchFamily="34" charset="0"/>
                  <a:cs typeface="Arial" pitchFamily="34" charset="0"/>
                </a:rPr>
                <a:t>Непрерывная инфузия</a:t>
              </a:r>
              <a:r>
                <a:rPr lang="en-US" altLang="ru-RU" sz="2000" b="1" baseline="30000">
                  <a:solidFill>
                    <a:schemeClr val="accent2"/>
                  </a:solidFill>
                  <a:latin typeface="Arial" pitchFamily="34" charset="0"/>
                  <a:cs typeface="Arial" pitchFamily="34" charset="0"/>
                </a:rPr>
                <a:t>2</a:t>
              </a:r>
            </a:p>
            <a:p>
              <a:pPr eaLnBrk="1" hangingPunct="1">
                <a:spcBef>
                  <a:spcPct val="0"/>
                </a:spcBef>
                <a:buFontTx/>
                <a:buNone/>
              </a:pPr>
              <a:r>
                <a:rPr lang="en-US" altLang="ru-RU" sz="1400" b="1">
                  <a:solidFill>
                    <a:srgbClr val="002060"/>
                  </a:solidFill>
                  <a:latin typeface="Arial" pitchFamily="34" charset="0"/>
                  <a:cs typeface="Arial" pitchFamily="34" charset="0"/>
                </a:rPr>
                <a:t>4</a:t>
              </a:r>
              <a:r>
                <a:rPr lang="ru-RU" altLang="ru-RU" sz="1400" b="1">
                  <a:solidFill>
                    <a:srgbClr val="002060"/>
                  </a:solidFill>
                  <a:latin typeface="Arial" pitchFamily="34" charset="0"/>
                  <a:cs typeface="Arial" pitchFamily="34" charset="0"/>
                </a:rPr>
                <a:t>-6 ампул в теч. 24 ч</a:t>
              </a:r>
              <a:endParaRPr lang="en-US" altLang="ru-RU" sz="1400" b="1">
                <a:solidFill>
                  <a:srgbClr val="002060"/>
                </a:solidFill>
                <a:latin typeface="Arial" pitchFamily="34" charset="0"/>
                <a:cs typeface="Arial" pitchFamily="34" charset="0"/>
              </a:endParaRPr>
            </a:p>
          </p:txBody>
        </p:sp>
        <p:sp>
          <p:nvSpPr>
            <p:cNvPr id="21514" name="Text Box 21"/>
            <p:cNvSpPr txBox="1">
              <a:spLocks noChangeArrowheads="1"/>
            </p:cNvSpPr>
            <p:nvPr/>
          </p:nvSpPr>
          <p:spPr bwMode="auto">
            <a:xfrm>
              <a:off x="2821" y="2432"/>
              <a:ext cx="2430" cy="717"/>
            </a:xfrm>
            <a:prstGeom prst="rect">
              <a:avLst/>
            </a:prstGeom>
            <a:solidFill>
              <a:srgbClr val="DFEAF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algn="ctr" eaLnBrk="1" hangingPunct="1">
                <a:spcBef>
                  <a:spcPct val="0"/>
                </a:spcBef>
                <a:buFontTx/>
                <a:buNone/>
              </a:pPr>
              <a:r>
                <a:rPr lang="ru-RU" altLang="ru-RU" sz="2000" b="1">
                  <a:solidFill>
                    <a:schemeClr val="accent2"/>
                  </a:solidFill>
                  <a:latin typeface="Arial" pitchFamily="34" charset="0"/>
                  <a:cs typeface="Arial" pitchFamily="34" charset="0"/>
                </a:rPr>
                <a:t>Медленные инфузии с перерывами</a:t>
              </a:r>
              <a:r>
                <a:rPr lang="en-US" altLang="ru-RU" sz="2000" b="1" baseline="30000">
                  <a:solidFill>
                    <a:schemeClr val="accent2"/>
                  </a:solidFill>
                  <a:latin typeface="Arial" pitchFamily="34" charset="0"/>
                  <a:cs typeface="Arial" pitchFamily="34" charset="0"/>
                </a:rPr>
                <a:t>1</a:t>
              </a:r>
            </a:p>
            <a:p>
              <a:pPr algn="ctr" eaLnBrk="1" hangingPunct="1">
                <a:spcBef>
                  <a:spcPct val="0"/>
                </a:spcBef>
                <a:buFontTx/>
                <a:buNone/>
              </a:pPr>
              <a:r>
                <a:rPr lang="en-US" altLang="ru-RU" sz="1400" b="1">
                  <a:solidFill>
                    <a:srgbClr val="002060"/>
                  </a:solidFill>
                  <a:latin typeface="Arial" pitchFamily="34" charset="0"/>
                  <a:cs typeface="Arial" pitchFamily="34" charset="0"/>
                </a:rPr>
                <a:t>1 </a:t>
              </a:r>
              <a:r>
                <a:rPr lang="ru-RU" altLang="ru-RU" sz="1400" b="1">
                  <a:solidFill>
                    <a:srgbClr val="002060"/>
                  </a:solidFill>
                  <a:latin typeface="Arial" pitchFamily="34" charset="0"/>
                  <a:cs typeface="Arial" pitchFamily="34" charset="0"/>
                </a:rPr>
                <a:t>ампула в теч. 30-60 мин</a:t>
              </a:r>
              <a:endParaRPr lang="en-US" altLang="ru-RU" sz="1400" b="1">
                <a:solidFill>
                  <a:srgbClr val="002060"/>
                </a:solidFill>
                <a:latin typeface="Arial" pitchFamily="34" charset="0"/>
                <a:cs typeface="Arial" pitchFamily="34" charset="0"/>
              </a:endParaRPr>
            </a:p>
            <a:p>
              <a:pPr algn="ctr" eaLnBrk="1" hangingPunct="1">
                <a:spcBef>
                  <a:spcPct val="0"/>
                </a:spcBef>
                <a:buFontTx/>
                <a:buNone/>
              </a:pPr>
              <a:r>
                <a:rPr lang="ru-RU" altLang="ru-RU" sz="1400" b="1">
                  <a:solidFill>
                    <a:srgbClr val="002060"/>
                  </a:solidFill>
                  <a:latin typeface="Arial" pitchFamily="34" charset="0"/>
                  <a:cs typeface="Arial" pitchFamily="34" charset="0"/>
                </a:rPr>
                <a:t>Повторять каждые 4 часа</a:t>
              </a:r>
              <a:endParaRPr lang="en-US" altLang="ru-RU" sz="1400" b="1">
                <a:solidFill>
                  <a:srgbClr val="002060"/>
                </a:solidFill>
                <a:latin typeface="Arial" pitchFamily="34" charset="0"/>
                <a:cs typeface="Arial" pitchFamily="34" charset="0"/>
              </a:endParaRPr>
            </a:p>
          </p:txBody>
        </p:sp>
        <p:sp>
          <p:nvSpPr>
            <p:cNvPr id="21515" name="Text Box 22"/>
            <p:cNvSpPr txBox="1">
              <a:spLocks noChangeArrowheads="1"/>
            </p:cNvSpPr>
            <p:nvPr/>
          </p:nvSpPr>
          <p:spPr bwMode="auto">
            <a:xfrm>
              <a:off x="2828" y="2240"/>
              <a:ext cx="443" cy="194"/>
            </a:xfrm>
            <a:prstGeom prst="rect">
              <a:avLst/>
            </a:prstGeom>
            <a:solidFill>
              <a:srgbClr val="E5EEF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r>
                <a:rPr lang="ru-RU" altLang="ru-RU" sz="1400" b="1">
                  <a:solidFill>
                    <a:srgbClr val="002060"/>
                  </a:solidFill>
                  <a:latin typeface="Arial" pitchFamily="34" charset="0"/>
                  <a:cs typeface="Arial" pitchFamily="34" charset="0"/>
                </a:rPr>
                <a:t>или</a:t>
              </a:r>
              <a:endParaRPr lang="en-US" altLang="ru-RU" sz="1400" b="1">
                <a:solidFill>
                  <a:srgbClr val="002060"/>
                </a:solidFill>
                <a:latin typeface="Arial" pitchFamily="34" charset="0"/>
                <a:cs typeface="Arial" pitchFamily="34" charset="0"/>
              </a:endParaRPr>
            </a:p>
          </p:txBody>
        </p:sp>
        <p:grpSp>
          <p:nvGrpSpPr>
            <p:cNvPr id="21516" name="Group 26"/>
            <p:cNvGrpSpPr>
              <a:grpSpLocks/>
            </p:cNvGrpSpPr>
            <p:nvPr/>
          </p:nvGrpSpPr>
          <p:grpSpPr bwMode="auto">
            <a:xfrm>
              <a:off x="3316" y="3902"/>
              <a:ext cx="695" cy="227"/>
              <a:chOff x="3267" y="3902"/>
              <a:chExt cx="680" cy="227"/>
            </a:xfrm>
          </p:grpSpPr>
          <p:sp>
            <p:nvSpPr>
              <p:cNvPr id="21523" name="AutoShape 24"/>
              <p:cNvSpPr>
                <a:spLocks noChangeArrowheads="1"/>
              </p:cNvSpPr>
              <p:nvPr/>
            </p:nvSpPr>
            <p:spPr bwMode="auto">
              <a:xfrm>
                <a:off x="3267" y="3902"/>
                <a:ext cx="680" cy="227"/>
              </a:xfrm>
              <a:prstGeom prst="rightArrow">
                <a:avLst>
                  <a:gd name="adj1" fmla="val 50000"/>
                  <a:gd name="adj2" fmla="val 7489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fr-FR" altLang="ru-RU" sz="2000" b="1">
                  <a:solidFill>
                    <a:srgbClr val="777777"/>
                  </a:solidFill>
                  <a:latin typeface="Arial" pitchFamily="34" charset="0"/>
                  <a:cs typeface="Arial" pitchFamily="34" charset="0"/>
                </a:endParaRPr>
              </a:p>
            </p:txBody>
          </p:sp>
          <p:sp>
            <p:nvSpPr>
              <p:cNvPr id="21524" name="Text Box 25"/>
              <p:cNvSpPr txBox="1">
                <a:spLocks noChangeArrowheads="1"/>
              </p:cNvSpPr>
              <p:nvPr/>
            </p:nvSpPr>
            <p:spPr bwMode="auto">
              <a:xfrm>
                <a:off x="3267" y="3947"/>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50000"/>
                  </a:spcBef>
                  <a:buFontTx/>
                  <a:buNone/>
                </a:pPr>
                <a:r>
                  <a:rPr lang="en-US" altLang="ru-RU" sz="1200" b="1">
                    <a:solidFill>
                      <a:srgbClr val="002060"/>
                    </a:solidFill>
                    <a:latin typeface="Arial" pitchFamily="34" charset="0"/>
                    <a:cs typeface="Arial" pitchFamily="34" charset="0"/>
                  </a:rPr>
                  <a:t>4 </a:t>
                </a:r>
                <a:r>
                  <a:rPr lang="ru-RU" altLang="ru-RU" sz="1200" b="1">
                    <a:solidFill>
                      <a:srgbClr val="002060"/>
                    </a:solidFill>
                    <a:latin typeface="Arial" pitchFamily="34" charset="0"/>
                    <a:cs typeface="Arial" pitchFamily="34" charset="0"/>
                  </a:rPr>
                  <a:t>часа</a:t>
                </a:r>
                <a:endParaRPr lang="en-US" altLang="ru-RU" sz="1200" b="1">
                  <a:solidFill>
                    <a:srgbClr val="002060"/>
                  </a:solidFill>
                  <a:latin typeface="Arial" pitchFamily="34" charset="0"/>
                  <a:cs typeface="Arial" pitchFamily="34" charset="0"/>
                </a:endParaRPr>
              </a:p>
            </p:txBody>
          </p:sp>
        </p:grpSp>
        <p:grpSp>
          <p:nvGrpSpPr>
            <p:cNvPr id="21517" name="Group 27"/>
            <p:cNvGrpSpPr>
              <a:grpSpLocks/>
            </p:cNvGrpSpPr>
            <p:nvPr/>
          </p:nvGrpSpPr>
          <p:grpSpPr bwMode="auto">
            <a:xfrm>
              <a:off x="4081" y="3902"/>
              <a:ext cx="695" cy="227"/>
              <a:chOff x="3246" y="3902"/>
              <a:chExt cx="680" cy="227"/>
            </a:xfrm>
          </p:grpSpPr>
          <p:sp>
            <p:nvSpPr>
              <p:cNvPr id="21521" name="AutoShape 28"/>
              <p:cNvSpPr>
                <a:spLocks noChangeArrowheads="1"/>
              </p:cNvSpPr>
              <p:nvPr/>
            </p:nvSpPr>
            <p:spPr bwMode="auto">
              <a:xfrm>
                <a:off x="3246" y="3902"/>
                <a:ext cx="680" cy="227"/>
              </a:xfrm>
              <a:prstGeom prst="rightArrow">
                <a:avLst>
                  <a:gd name="adj1" fmla="val 50000"/>
                  <a:gd name="adj2" fmla="val 7489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fr-FR" altLang="ru-RU" sz="2000" b="1">
                  <a:solidFill>
                    <a:srgbClr val="777777"/>
                  </a:solidFill>
                  <a:latin typeface="Arial" pitchFamily="34" charset="0"/>
                  <a:cs typeface="Arial" pitchFamily="34" charset="0"/>
                </a:endParaRPr>
              </a:p>
            </p:txBody>
          </p:sp>
          <p:sp>
            <p:nvSpPr>
              <p:cNvPr id="21522" name="Text Box 29"/>
              <p:cNvSpPr txBox="1">
                <a:spLocks noChangeArrowheads="1"/>
              </p:cNvSpPr>
              <p:nvPr/>
            </p:nvSpPr>
            <p:spPr bwMode="auto">
              <a:xfrm>
                <a:off x="3246" y="3947"/>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50000"/>
                  </a:spcBef>
                  <a:buFontTx/>
                  <a:buNone/>
                </a:pPr>
                <a:r>
                  <a:rPr lang="ru-RU" altLang="ru-RU" sz="1200" b="1">
                    <a:solidFill>
                      <a:srgbClr val="002060"/>
                    </a:solidFill>
                    <a:latin typeface="Arial" pitchFamily="34" charset="0"/>
                    <a:cs typeface="Arial" pitchFamily="34" charset="0"/>
                  </a:rPr>
                  <a:t>4 часа</a:t>
                </a:r>
                <a:endParaRPr lang="en-US" altLang="ru-RU" sz="1200" b="1">
                  <a:solidFill>
                    <a:srgbClr val="002060"/>
                  </a:solidFill>
                  <a:latin typeface="Arial" pitchFamily="34" charset="0"/>
                  <a:cs typeface="Arial" pitchFamily="34" charset="0"/>
                </a:endParaRPr>
              </a:p>
            </p:txBody>
          </p:sp>
        </p:grpSp>
        <p:grpSp>
          <p:nvGrpSpPr>
            <p:cNvPr id="21518" name="Group 30"/>
            <p:cNvGrpSpPr>
              <a:grpSpLocks/>
            </p:cNvGrpSpPr>
            <p:nvPr/>
          </p:nvGrpSpPr>
          <p:grpSpPr bwMode="auto">
            <a:xfrm>
              <a:off x="4846" y="3902"/>
              <a:ext cx="680" cy="227"/>
              <a:chOff x="3304" y="3902"/>
              <a:chExt cx="680" cy="227"/>
            </a:xfrm>
          </p:grpSpPr>
          <p:sp>
            <p:nvSpPr>
              <p:cNvPr id="21519" name="AutoShape 31"/>
              <p:cNvSpPr>
                <a:spLocks noChangeArrowheads="1"/>
              </p:cNvSpPr>
              <p:nvPr/>
            </p:nvSpPr>
            <p:spPr bwMode="auto">
              <a:xfrm>
                <a:off x="3304" y="3902"/>
                <a:ext cx="680" cy="227"/>
              </a:xfrm>
              <a:prstGeom prst="rightArrow">
                <a:avLst>
                  <a:gd name="adj1" fmla="val 50000"/>
                  <a:gd name="adj2" fmla="val 7489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0"/>
                  </a:spcBef>
                  <a:buFontTx/>
                  <a:buNone/>
                </a:pPr>
                <a:endParaRPr lang="fr-FR" altLang="ru-RU" sz="2000" b="1">
                  <a:solidFill>
                    <a:srgbClr val="777777"/>
                  </a:solidFill>
                  <a:latin typeface="Arial" pitchFamily="34" charset="0"/>
                  <a:cs typeface="Arial" pitchFamily="34" charset="0"/>
                </a:endParaRPr>
              </a:p>
            </p:txBody>
          </p:sp>
          <p:sp>
            <p:nvSpPr>
              <p:cNvPr id="21520" name="Text Box 32"/>
              <p:cNvSpPr txBox="1">
                <a:spLocks noChangeArrowheads="1"/>
              </p:cNvSpPr>
              <p:nvPr/>
            </p:nvSpPr>
            <p:spPr bwMode="auto">
              <a:xfrm>
                <a:off x="3304" y="3947"/>
                <a:ext cx="5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Times New Roman" pitchFamily="18" charset="0"/>
                  <a:buChar char="•"/>
                  <a:defRPr sz="3200">
                    <a:solidFill>
                      <a:schemeClr val="tx1"/>
                    </a:solidFill>
                    <a:latin typeface="Times New Roman" pitchFamily="18" charset="0"/>
                  </a:defRPr>
                </a:lvl1pPr>
                <a:lvl2pPr marL="742950" indent="-285750" eaLnBrk="0" hangingPunct="0">
                  <a:spcBef>
                    <a:spcPct val="20000"/>
                  </a:spcBef>
                  <a:buFont typeface="Times New Roman" pitchFamily="18" charset="0"/>
                  <a:buChar char="–"/>
                  <a:defRPr sz="2800">
                    <a:solidFill>
                      <a:schemeClr val="tx1"/>
                    </a:solidFill>
                    <a:latin typeface="Times New Roman" pitchFamily="18" charset="0"/>
                  </a:defRPr>
                </a:lvl2pPr>
                <a:lvl3pPr marL="1143000" indent="-228600" eaLnBrk="0" hangingPunct="0">
                  <a:spcBef>
                    <a:spcPct val="20000"/>
                  </a:spcBef>
                  <a:buFont typeface="Times New Roman" pitchFamily="18" charset="0"/>
                  <a:buChar char="•"/>
                  <a:defRPr sz="2400">
                    <a:solidFill>
                      <a:schemeClr val="tx1"/>
                    </a:solidFill>
                    <a:latin typeface="Times New Roman" pitchFamily="18" charset="0"/>
                  </a:defRPr>
                </a:lvl3pPr>
                <a:lvl4pPr marL="1600200" indent="-228600" eaLnBrk="0" hangingPunct="0">
                  <a:spcBef>
                    <a:spcPct val="20000"/>
                  </a:spcBef>
                  <a:buFont typeface="Times New Roman" pitchFamily="18" charset="0"/>
                  <a:buChar char="–"/>
                  <a:defRPr sz="2000">
                    <a:solidFill>
                      <a:schemeClr val="tx1"/>
                    </a:solidFill>
                    <a:latin typeface="Times New Roman" pitchFamily="18" charset="0"/>
                  </a:defRPr>
                </a:lvl4pPr>
                <a:lvl5pPr marL="2057400" indent="-228600" eaLnBrk="0" hangingPunct="0">
                  <a:spcBef>
                    <a:spcPct val="20000"/>
                  </a:spcBef>
                  <a:buFont typeface="Times New Roman" pitchFamily="18"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Times New Roman" pitchFamily="18" charset="0"/>
                  <a:buChar char="»"/>
                  <a:defRPr sz="2000">
                    <a:solidFill>
                      <a:schemeClr val="tx1"/>
                    </a:solidFill>
                    <a:latin typeface="Times New Roman" pitchFamily="18" charset="0"/>
                  </a:defRPr>
                </a:lvl9pPr>
              </a:lstStyle>
              <a:p>
                <a:pPr eaLnBrk="1" hangingPunct="1">
                  <a:spcBef>
                    <a:spcPct val="50000"/>
                  </a:spcBef>
                  <a:buFontTx/>
                  <a:buNone/>
                </a:pPr>
                <a:r>
                  <a:rPr lang="en-US" altLang="ru-RU" sz="1200" b="1">
                    <a:solidFill>
                      <a:srgbClr val="002060"/>
                    </a:solidFill>
                    <a:latin typeface="Arial" pitchFamily="34" charset="0"/>
                    <a:cs typeface="Arial" pitchFamily="34" charset="0"/>
                  </a:rPr>
                  <a:t>4 </a:t>
                </a:r>
                <a:r>
                  <a:rPr lang="ru-RU" altLang="ru-RU" sz="1200" b="1">
                    <a:solidFill>
                      <a:srgbClr val="002060"/>
                    </a:solidFill>
                    <a:latin typeface="Arial" pitchFamily="34" charset="0"/>
                    <a:cs typeface="Arial" pitchFamily="34" charset="0"/>
                  </a:rPr>
                  <a:t> часа</a:t>
                </a:r>
                <a:endParaRPr lang="en-US" altLang="ru-RU" sz="1200" b="1">
                  <a:solidFill>
                    <a:srgbClr val="002060"/>
                  </a:solidFill>
                  <a:latin typeface="Arial" pitchFamily="34" charset="0"/>
                  <a:cs typeface="Arial" pitchFamily="34" charset="0"/>
                </a:endParaRPr>
              </a:p>
            </p:txBody>
          </p:sp>
        </p:grpSp>
      </p:grpSp>
      <p:pic>
        <p:nvPicPr>
          <p:cNvPr id="215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765175"/>
            <a:ext cx="71421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432073"/>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7" name="Rectangle 13"/>
          <p:cNvSpPr>
            <a:spLocks noChangeArrowheads="1"/>
          </p:cNvSpPr>
          <p:nvPr/>
        </p:nvSpPr>
        <p:spPr bwMode="auto">
          <a:xfrm>
            <a:off x="23813" y="-46038"/>
            <a:ext cx="9144000" cy="0"/>
          </a:xfrm>
          <a:prstGeom prst="rect">
            <a:avLst/>
          </a:prstGeom>
          <a:solidFill>
            <a:srgbClr val="333333"/>
          </a:solidFill>
          <a:ln w="9525">
            <a:noFill/>
            <a:miter lim="800000"/>
            <a:headEnd/>
            <a:tailEnd/>
          </a:ln>
          <a:effectLst/>
        </p:spPr>
        <p:txBody>
          <a:bodyPr>
            <a:spAutoFit/>
          </a:bodyPr>
          <a:lstStyle/>
          <a:p>
            <a:endParaRPr lang="ru-RU"/>
          </a:p>
        </p:txBody>
      </p:sp>
      <p:sp>
        <p:nvSpPr>
          <p:cNvPr id="41998" name="Rectangle 14"/>
          <p:cNvSpPr>
            <a:spLocks noChangeArrowheads="1"/>
          </p:cNvSpPr>
          <p:nvPr/>
        </p:nvSpPr>
        <p:spPr bwMode="auto">
          <a:xfrm>
            <a:off x="23813" y="-46038"/>
            <a:ext cx="5000625" cy="0"/>
          </a:xfrm>
          <a:prstGeom prst="rect">
            <a:avLst/>
          </a:prstGeom>
          <a:solidFill>
            <a:srgbClr val="666666"/>
          </a:solidFill>
          <a:ln w="9525">
            <a:noFill/>
            <a:miter lim="800000"/>
            <a:headEnd/>
            <a:tailEnd/>
          </a:ln>
          <a:effectLst/>
        </p:spPr>
        <p:txBody>
          <a:bodyPr>
            <a:spAutoFit/>
          </a:bodyPr>
          <a:lstStyle/>
          <a:p>
            <a:endParaRPr lang="ru-RU"/>
          </a:p>
        </p:txBody>
      </p:sp>
      <p:sp>
        <p:nvSpPr>
          <p:cNvPr id="41999" name="Rectangle 15"/>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p:spPr>
        <p:txBody>
          <a:bodyPr wrap="none" anchor="ctr"/>
          <a:lstStyle/>
          <a:p>
            <a:endParaRPr lang="ru-RU"/>
          </a:p>
        </p:txBody>
      </p:sp>
      <p:sp>
        <p:nvSpPr>
          <p:cNvPr id="42000" name="Rectangle 16"/>
          <p:cNvSpPr>
            <a:spLocks noChangeArrowheads="1"/>
          </p:cNvSpPr>
          <p:nvPr/>
        </p:nvSpPr>
        <p:spPr bwMode="auto">
          <a:xfrm>
            <a:off x="381000" y="1697038"/>
            <a:ext cx="8610600" cy="3332162"/>
          </a:xfrm>
          <a:prstGeom prst="rect">
            <a:avLst/>
          </a:prstGeom>
          <a:noFill/>
          <a:ln w="9525">
            <a:noFill/>
            <a:miter lim="800000"/>
            <a:headEnd/>
            <a:tailEnd/>
          </a:ln>
          <a:effectLst/>
        </p:spPr>
        <p:txBody>
          <a:bodyPr>
            <a:spAutoFit/>
          </a:bodyPr>
          <a:lstStyle/>
          <a:p>
            <a:pPr defTabSz="192088" eaLnBrk="0" hangingPunct="0">
              <a:lnSpc>
                <a:spcPct val="95000"/>
              </a:lnSpc>
              <a:spcBef>
                <a:spcPct val="50000"/>
              </a:spcBef>
              <a:buClr>
                <a:srgbClr val="FF3300"/>
              </a:buClr>
            </a:pPr>
            <a:r>
              <a:rPr lang="en-US" sz="2600" dirty="0">
                <a:solidFill>
                  <a:srgbClr val="FF3300"/>
                </a:solidFill>
                <a:cs typeface="Times New Roman" pitchFamily="18" charset="0"/>
              </a:rPr>
              <a:t>I</a:t>
            </a:r>
            <a:r>
              <a:rPr lang="ru-RU" sz="2600" dirty="0">
                <a:solidFill>
                  <a:srgbClr val="462300"/>
                </a:solidFill>
              </a:rPr>
              <a:t>    </a:t>
            </a:r>
            <a:r>
              <a:rPr lang="ru-RU" sz="2600" dirty="0">
                <a:solidFill>
                  <a:srgbClr val="663300"/>
                </a:solidFill>
                <a:cs typeface="Times New Roman" pitchFamily="18" charset="0"/>
              </a:rPr>
              <a:t> </a:t>
            </a:r>
            <a:r>
              <a:rPr lang="ru-RU" sz="2600" dirty="0">
                <a:solidFill>
                  <a:srgbClr val="663300"/>
                </a:solidFill>
              </a:rPr>
              <a:t> </a:t>
            </a:r>
            <a:r>
              <a:rPr lang="ru-RU" sz="2600" dirty="0">
                <a:solidFill>
                  <a:schemeClr val="bg1"/>
                </a:solidFill>
                <a:cs typeface="Times New Roman" pitchFamily="18" charset="0"/>
              </a:rPr>
              <a:t>при   осмотре   видны   занавески  мягкого  неба,</a:t>
            </a:r>
            <a:r>
              <a:rPr lang="ru-RU" sz="2600" dirty="0">
                <a:solidFill>
                  <a:schemeClr val="bg1"/>
                </a:solidFill>
              </a:rPr>
              <a:t> </a:t>
            </a:r>
            <a:r>
              <a:rPr lang="en-US" sz="2600" dirty="0">
                <a:solidFill>
                  <a:schemeClr val="bg1"/>
                </a:solidFill>
              </a:rPr>
              <a:t/>
            </a:r>
            <a:br>
              <a:rPr lang="en-US" sz="2600" dirty="0">
                <a:solidFill>
                  <a:schemeClr val="bg1"/>
                </a:solidFill>
              </a:rPr>
            </a:br>
            <a:r>
              <a:rPr lang="en-US" sz="2600" dirty="0">
                <a:solidFill>
                  <a:schemeClr val="bg1"/>
                </a:solidFill>
              </a:rPr>
              <a:t>	     </a:t>
            </a:r>
            <a:r>
              <a:rPr lang="ru-RU" sz="2600" dirty="0">
                <a:solidFill>
                  <a:schemeClr val="bg1"/>
                </a:solidFill>
                <a:cs typeface="Times New Roman" pitchFamily="18" charset="0"/>
              </a:rPr>
              <a:t>язычок,</a:t>
            </a:r>
            <a:r>
              <a:rPr lang="en-US" sz="2600" dirty="0">
                <a:solidFill>
                  <a:schemeClr val="bg1"/>
                </a:solidFill>
              </a:rPr>
              <a:t> </a:t>
            </a:r>
            <a:r>
              <a:rPr lang="ru-RU" sz="2600" dirty="0">
                <a:solidFill>
                  <a:schemeClr val="bg1"/>
                </a:solidFill>
                <a:cs typeface="Times New Roman" pitchFamily="18" charset="0"/>
              </a:rPr>
              <a:t>передние и задние дужки миндалин,</a:t>
            </a:r>
          </a:p>
          <a:p>
            <a:pPr defTabSz="192088" eaLnBrk="0" hangingPunct="0">
              <a:lnSpc>
                <a:spcPct val="95000"/>
              </a:lnSpc>
              <a:spcBef>
                <a:spcPct val="50000"/>
              </a:spcBef>
              <a:buClr>
                <a:srgbClr val="FF3300"/>
              </a:buClr>
            </a:pPr>
            <a:r>
              <a:rPr lang="en-US" sz="2600" dirty="0">
                <a:solidFill>
                  <a:schemeClr val="bg1"/>
                </a:solidFill>
                <a:cs typeface="Times New Roman" pitchFamily="18" charset="0"/>
              </a:rPr>
              <a:t>II</a:t>
            </a:r>
            <a:r>
              <a:rPr lang="ru-RU" sz="2600" dirty="0">
                <a:solidFill>
                  <a:schemeClr val="bg1"/>
                </a:solidFill>
              </a:rPr>
              <a:t> </a:t>
            </a:r>
            <a:r>
              <a:rPr lang="en-US" sz="2600" dirty="0">
                <a:solidFill>
                  <a:schemeClr val="bg1"/>
                </a:solidFill>
              </a:rPr>
              <a:t> </a:t>
            </a:r>
            <a:r>
              <a:rPr lang="ru-RU" sz="2600" dirty="0">
                <a:solidFill>
                  <a:schemeClr val="bg1"/>
                </a:solidFill>
              </a:rPr>
              <a:t> </a:t>
            </a:r>
            <a:r>
              <a:rPr lang="ru-RU" sz="2600" dirty="0">
                <a:solidFill>
                  <a:schemeClr val="bg1"/>
                </a:solidFill>
                <a:cs typeface="Times New Roman" pitchFamily="18" charset="0"/>
              </a:rPr>
              <a:t> </a:t>
            </a:r>
            <a:r>
              <a:rPr lang="en-US" sz="2600" dirty="0">
                <a:solidFill>
                  <a:schemeClr val="bg1"/>
                </a:solidFill>
                <a:cs typeface="Times New Roman" pitchFamily="18" charset="0"/>
              </a:rPr>
              <a:t> </a:t>
            </a:r>
            <a:r>
              <a:rPr lang="ru-RU" sz="2600" dirty="0">
                <a:solidFill>
                  <a:schemeClr val="bg1"/>
                </a:solidFill>
                <a:cs typeface="Times New Roman" pitchFamily="18" charset="0"/>
              </a:rPr>
              <a:t>видно то же,  за исключением дужек  миндалин, </a:t>
            </a:r>
            <a:r>
              <a:rPr lang="en-US" sz="2600" dirty="0">
                <a:solidFill>
                  <a:schemeClr val="bg1"/>
                </a:solidFill>
                <a:cs typeface="Times New Roman" pitchFamily="18" charset="0"/>
              </a:rPr>
              <a:t/>
            </a:r>
            <a:br>
              <a:rPr lang="en-US" sz="2600" dirty="0">
                <a:solidFill>
                  <a:schemeClr val="bg1"/>
                </a:solidFill>
                <a:cs typeface="Times New Roman" pitchFamily="18" charset="0"/>
              </a:rPr>
            </a:br>
            <a:r>
              <a:rPr lang="en-US" sz="2600" dirty="0">
                <a:solidFill>
                  <a:schemeClr val="bg1"/>
                </a:solidFill>
                <a:cs typeface="Times New Roman" pitchFamily="18" charset="0"/>
              </a:rPr>
              <a:t>		   </a:t>
            </a:r>
            <a:r>
              <a:rPr lang="ru-RU" sz="2600" dirty="0">
                <a:solidFill>
                  <a:schemeClr val="bg1"/>
                </a:solidFill>
                <a:cs typeface="Times New Roman" pitchFamily="18" charset="0"/>
              </a:rPr>
              <a:t>прикрытых</a:t>
            </a:r>
            <a:r>
              <a:rPr lang="en-US" sz="2600" dirty="0">
                <a:solidFill>
                  <a:schemeClr val="bg1"/>
                </a:solidFill>
              </a:rPr>
              <a:t> </a:t>
            </a:r>
            <a:r>
              <a:rPr lang="ru-RU" sz="2600" dirty="0">
                <a:solidFill>
                  <a:schemeClr val="bg1"/>
                </a:solidFill>
                <a:cs typeface="Times New Roman" pitchFamily="18" charset="0"/>
              </a:rPr>
              <a:t>языком,</a:t>
            </a:r>
          </a:p>
          <a:p>
            <a:pPr defTabSz="192088" eaLnBrk="0" hangingPunct="0">
              <a:lnSpc>
                <a:spcPct val="95000"/>
              </a:lnSpc>
              <a:spcBef>
                <a:spcPct val="50000"/>
              </a:spcBef>
              <a:buClr>
                <a:srgbClr val="FF3300"/>
              </a:buClr>
            </a:pPr>
            <a:r>
              <a:rPr lang="ru-RU" sz="2600" dirty="0">
                <a:solidFill>
                  <a:schemeClr val="bg1"/>
                </a:solidFill>
                <a:cs typeface="Times New Roman" pitchFamily="18" charset="0"/>
              </a:rPr>
              <a:t>III</a:t>
            </a:r>
            <a:r>
              <a:rPr lang="ru-RU" sz="2600" dirty="0">
                <a:solidFill>
                  <a:schemeClr val="bg1"/>
                </a:solidFill>
              </a:rPr>
              <a:t>  </a:t>
            </a:r>
            <a:r>
              <a:rPr lang="ru-RU" sz="2600" dirty="0">
                <a:solidFill>
                  <a:schemeClr val="bg1"/>
                </a:solidFill>
                <a:cs typeface="Times New Roman" pitchFamily="18" charset="0"/>
              </a:rPr>
              <a:t> видно только основание языка,</a:t>
            </a:r>
          </a:p>
          <a:p>
            <a:pPr defTabSz="192088" eaLnBrk="0" hangingPunct="0">
              <a:lnSpc>
                <a:spcPct val="95000"/>
              </a:lnSpc>
              <a:spcBef>
                <a:spcPct val="50000"/>
              </a:spcBef>
              <a:buClr>
                <a:srgbClr val="FF3300"/>
              </a:buClr>
            </a:pPr>
            <a:r>
              <a:rPr lang="ru-RU" sz="2600" dirty="0">
                <a:solidFill>
                  <a:schemeClr val="bg1"/>
                </a:solidFill>
                <a:cs typeface="Times New Roman" pitchFamily="18" charset="0"/>
              </a:rPr>
              <a:t>IV </a:t>
            </a:r>
            <a:r>
              <a:rPr lang="ru-RU" sz="2600" dirty="0">
                <a:solidFill>
                  <a:schemeClr val="bg1"/>
                </a:solidFill>
              </a:rPr>
              <a:t> </a:t>
            </a:r>
            <a:r>
              <a:rPr lang="ru-RU" sz="2600" dirty="0">
                <a:solidFill>
                  <a:schemeClr val="bg1"/>
                </a:solidFill>
                <a:cs typeface="Times New Roman" pitchFamily="18" charset="0"/>
              </a:rPr>
              <a:t> язык соприкасается с твёрдым небом </a:t>
            </a:r>
            <a:r>
              <a:rPr lang="en-US" sz="2600" dirty="0">
                <a:solidFill>
                  <a:schemeClr val="bg1"/>
                </a:solidFill>
                <a:cs typeface="Times New Roman" pitchFamily="18" charset="0"/>
              </a:rPr>
              <a:t/>
            </a:r>
            <a:br>
              <a:rPr lang="en-US" sz="2600" dirty="0">
                <a:solidFill>
                  <a:schemeClr val="bg1"/>
                </a:solidFill>
                <a:cs typeface="Times New Roman" pitchFamily="18" charset="0"/>
              </a:rPr>
            </a:br>
            <a:r>
              <a:rPr lang="en-US" sz="2600" dirty="0">
                <a:solidFill>
                  <a:schemeClr val="bg1"/>
                </a:solidFill>
                <a:cs typeface="Times New Roman" pitchFamily="18" charset="0"/>
              </a:rPr>
              <a:t>	     </a:t>
            </a:r>
            <a:r>
              <a:rPr lang="ru-RU" sz="2600" dirty="0">
                <a:solidFill>
                  <a:schemeClr val="bg1"/>
                </a:solidFill>
                <a:cs typeface="Times New Roman" pitchFamily="18" charset="0"/>
              </a:rPr>
              <a:t>и язычок почти не виден</a:t>
            </a:r>
            <a:r>
              <a:rPr lang="ru-RU" sz="2600" dirty="0">
                <a:solidFill>
                  <a:srgbClr val="663300"/>
                </a:solidFill>
              </a:rPr>
              <a:t>	</a:t>
            </a:r>
            <a:r>
              <a:rPr lang="ru-RU" sz="2600" dirty="0">
                <a:solidFill>
                  <a:srgbClr val="462300"/>
                </a:solidFill>
              </a:rPr>
              <a:t>	</a:t>
            </a:r>
            <a:r>
              <a:rPr lang="ru-RU" sz="2600" dirty="0">
                <a:solidFill>
                  <a:srgbClr val="462300"/>
                </a:solidFill>
                <a:cs typeface="Times New Roman" pitchFamily="18" charset="0"/>
              </a:rPr>
              <a:t> </a:t>
            </a:r>
            <a:endParaRPr lang="en-US" sz="2600" dirty="0">
              <a:solidFill>
                <a:srgbClr val="462300"/>
              </a:solidFill>
              <a:cs typeface="Times New Roman" pitchFamily="18" charset="0"/>
            </a:endParaRPr>
          </a:p>
        </p:txBody>
      </p:sp>
      <p:pic>
        <p:nvPicPr>
          <p:cNvPr id="42001" name="Picture 17" descr="iazuki_1"/>
          <p:cNvPicPr>
            <a:picLocks noChangeAspect="1" noChangeArrowheads="1"/>
          </p:cNvPicPr>
          <p:nvPr/>
        </p:nvPicPr>
        <p:blipFill>
          <a:blip r:embed="rId2"/>
          <a:srcRect/>
          <a:stretch>
            <a:fillRect/>
          </a:stretch>
        </p:blipFill>
        <p:spPr bwMode="auto">
          <a:xfrm>
            <a:off x="1295400" y="4945063"/>
            <a:ext cx="6553200" cy="1812925"/>
          </a:xfrm>
          <a:prstGeom prst="rect">
            <a:avLst/>
          </a:prstGeom>
          <a:noFill/>
        </p:spPr>
      </p:pic>
      <p:sp>
        <p:nvSpPr>
          <p:cNvPr id="42002" name="Rectangle 18"/>
          <p:cNvSpPr>
            <a:spLocks noChangeArrowheads="1"/>
          </p:cNvSpPr>
          <p:nvPr/>
        </p:nvSpPr>
        <p:spPr bwMode="auto">
          <a:xfrm>
            <a:off x="228600" y="5832475"/>
            <a:ext cx="1600200" cy="644525"/>
          </a:xfrm>
          <a:prstGeom prst="rect">
            <a:avLst/>
          </a:prstGeom>
          <a:noFill/>
          <a:ln w="9525">
            <a:noFill/>
            <a:miter lim="800000"/>
            <a:headEnd/>
            <a:tailEnd/>
          </a:ln>
          <a:effectLst/>
        </p:spPr>
        <p:txBody>
          <a:bodyPr lIns="95591" tIns="47796" rIns="95591" bIns="47796">
            <a:spAutoFit/>
          </a:bodyPr>
          <a:lstStyle/>
          <a:p>
            <a:pPr defTabSz="955675" eaLnBrk="0" hangingPunct="0"/>
            <a:r>
              <a:rPr lang="en-US" sz="3600">
                <a:solidFill>
                  <a:srgbClr val="FF3300"/>
                </a:solidFill>
                <a:effectLst>
                  <a:outerShdw blurRad="38100" dist="38100" dir="2700000" algn="tl">
                    <a:srgbClr val="000000"/>
                  </a:outerShdw>
                </a:effectLst>
              </a:rPr>
              <a:t>0</a:t>
            </a:r>
            <a:r>
              <a:rPr lang="ru-RU" sz="3600">
                <a:solidFill>
                  <a:srgbClr val="FF3300"/>
                </a:solidFill>
                <a:effectLst>
                  <a:outerShdw blurRad="38100" dist="38100" dir="2700000" algn="tl">
                    <a:srgbClr val="000000"/>
                  </a:outerShdw>
                </a:effectLst>
              </a:rPr>
              <a:t>,42%</a:t>
            </a:r>
            <a:endParaRPr lang="ru-RU" sz="3600">
              <a:solidFill>
                <a:srgbClr val="FF3300"/>
              </a:solidFill>
              <a:effectLst>
                <a:outerShdw blurRad="38100" dist="38100" dir="2700000" algn="tl">
                  <a:srgbClr val="000000"/>
                </a:outerShdw>
              </a:effectLst>
              <a:cs typeface="Times New Roman" pitchFamily="18" charset="0"/>
            </a:endParaRPr>
          </a:p>
        </p:txBody>
      </p:sp>
      <p:sp>
        <p:nvSpPr>
          <p:cNvPr id="42003" name="Rectangle 19"/>
          <p:cNvSpPr>
            <a:spLocks noChangeArrowheads="1"/>
          </p:cNvSpPr>
          <p:nvPr/>
        </p:nvSpPr>
        <p:spPr bwMode="auto">
          <a:xfrm>
            <a:off x="7543800" y="5832475"/>
            <a:ext cx="1447800" cy="644525"/>
          </a:xfrm>
          <a:prstGeom prst="rect">
            <a:avLst/>
          </a:prstGeom>
          <a:noFill/>
          <a:ln w="9525">
            <a:noFill/>
            <a:miter lim="800000"/>
            <a:headEnd/>
            <a:tailEnd/>
          </a:ln>
          <a:effectLst/>
        </p:spPr>
        <p:txBody>
          <a:bodyPr lIns="95591" tIns="47796" rIns="95591" bIns="47796">
            <a:spAutoFit/>
          </a:bodyPr>
          <a:lstStyle/>
          <a:p>
            <a:pPr defTabSz="955675" eaLnBrk="0" hangingPunct="0"/>
            <a:r>
              <a:rPr lang="ru-RU" sz="3600">
                <a:solidFill>
                  <a:srgbClr val="FF3300"/>
                </a:solidFill>
                <a:effectLst>
                  <a:outerShdw blurRad="38100" dist="38100" dir="2700000" algn="tl">
                    <a:srgbClr val="000000"/>
                  </a:outerShdw>
                </a:effectLst>
              </a:rPr>
              <a:t>23,1%</a:t>
            </a:r>
            <a:endParaRPr lang="ru-RU" sz="3600">
              <a:solidFill>
                <a:srgbClr val="FF3300"/>
              </a:solidFill>
              <a:effectLst>
                <a:outerShdw blurRad="38100" dist="38100" dir="2700000" algn="tl">
                  <a:srgbClr val="000000"/>
                </a:outerShdw>
              </a:effectLst>
              <a:cs typeface="Times New Roman" pitchFamily="18" charset="0"/>
            </a:endParaRPr>
          </a:p>
        </p:txBody>
      </p:sp>
      <p:sp>
        <p:nvSpPr>
          <p:cNvPr id="42008" name="Rectangle 24"/>
          <p:cNvSpPr>
            <a:spLocks noChangeArrowheads="1"/>
          </p:cNvSpPr>
          <p:nvPr/>
        </p:nvSpPr>
        <p:spPr bwMode="auto">
          <a:xfrm>
            <a:off x="61913" y="152400"/>
            <a:ext cx="9018587" cy="644525"/>
          </a:xfrm>
          <a:prstGeom prst="rect">
            <a:avLst/>
          </a:prstGeom>
          <a:noFill/>
          <a:ln w="9525">
            <a:noFill/>
            <a:miter lim="800000"/>
            <a:headEnd/>
            <a:tailEnd/>
          </a:ln>
          <a:effectLst/>
        </p:spPr>
        <p:txBody>
          <a:bodyPr lIns="95591" tIns="47796" rIns="95591" bIns="47796">
            <a:spAutoFit/>
          </a:bodyPr>
          <a:lstStyle/>
          <a:p>
            <a:pPr algn="ctr" defTabSz="955675" eaLnBrk="0" hangingPunct="0"/>
            <a:r>
              <a:rPr lang="ru-RU" sz="3600" dirty="0">
                <a:solidFill>
                  <a:schemeClr val="bg1"/>
                </a:solidFill>
              </a:rPr>
              <a:t>Шкала</a:t>
            </a:r>
            <a:r>
              <a:rPr lang="en-US" sz="3600" dirty="0">
                <a:solidFill>
                  <a:schemeClr val="bg1"/>
                </a:solidFill>
              </a:rPr>
              <a:t> S</a:t>
            </a:r>
            <a:r>
              <a:rPr lang="ru-RU" sz="3600" dirty="0">
                <a:solidFill>
                  <a:schemeClr val="bg1"/>
                </a:solidFill>
              </a:rPr>
              <a:t>.</a:t>
            </a:r>
            <a:r>
              <a:rPr lang="en-US" sz="3600" dirty="0">
                <a:solidFill>
                  <a:schemeClr val="bg1"/>
                </a:solidFill>
              </a:rPr>
              <a:t> R</a:t>
            </a:r>
            <a:r>
              <a:rPr lang="ru-RU" sz="3600" dirty="0">
                <a:solidFill>
                  <a:schemeClr val="bg1"/>
                </a:solidFill>
              </a:rPr>
              <a:t>.</a:t>
            </a:r>
            <a:r>
              <a:rPr lang="en-US" sz="3600" dirty="0">
                <a:solidFill>
                  <a:schemeClr val="bg1"/>
                </a:solidFill>
              </a:rPr>
              <a:t> </a:t>
            </a:r>
            <a:r>
              <a:rPr lang="en-US" sz="3600" dirty="0" err="1">
                <a:solidFill>
                  <a:schemeClr val="bg1"/>
                </a:solidFill>
              </a:rPr>
              <a:t>Mallampati</a:t>
            </a:r>
            <a:endParaRPr lang="ru-RU" sz="3600" dirty="0">
              <a:solidFill>
                <a:schemeClr val="bg1"/>
              </a:solidFill>
            </a:endParaRPr>
          </a:p>
        </p:txBody>
      </p:sp>
    </p:spTree>
    <p:extLst>
      <p:ext uri="{BB962C8B-B14F-4D97-AF65-F5344CB8AC3E}">
        <p14:creationId xmlns:p14="http://schemas.microsoft.com/office/powerpoint/2010/main" val="294550449"/>
      </p:ext>
    </p:extLst>
  </p:cSld>
  <p:clrMapOvr>
    <a:masterClrMapping/>
  </p:clrMapOvr>
  <p:transition>
    <p:strip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2"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053" name="Rectangle 5"/>
          <p:cNvSpPr>
            <a:spLocks noChangeArrowheads="1"/>
          </p:cNvSpPr>
          <p:nvPr/>
        </p:nvSpPr>
        <p:spPr bwMode="auto">
          <a:xfrm>
            <a:off x="533400" y="1268413"/>
            <a:ext cx="7783513" cy="936451"/>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ru-RU" sz="2800" b="1" dirty="0">
                <a:solidFill>
                  <a:schemeClr val="bg1"/>
                </a:solidFill>
              </a:rPr>
              <a:t>Изменения состояния дыхательных путей </a:t>
            </a:r>
            <a:r>
              <a:rPr lang="ru-RU" sz="2800" b="1" dirty="0" smtClean="0">
                <a:solidFill>
                  <a:schemeClr val="bg1"/>
                </a:solidFill>
              </a:rPr>
              <a:t/>
            </a:r>
            <a:br>
              <a:rPr lang="ru-RU" sz="2800" b="1" dirty="0" smtClean="0">
                <a:solidFill>
                  <a:schemeClr val="bg1"/>
                </a:solidFill>
              </a:rPr>
            </a:br>
            <a:r>
              <a:rPr lang="ru-RU" sz="2800" b="1" dirty="0" smtClean="0">
                <a:solidFill>
                  <a:schemeClr val="bg1"/>
                </a:solidFill>
              </a:rPr>
              <a:t>в </a:t>
            </a:r>
            <a:r>
              <a:rPr lang="ru-RU" sz="2800" b="1" dirty="0">
                <a:solidFill>
                  <a:schemeClr val="bg1"/>
                </a:solidFill>
              </a:rPr>
              <a:t>родах</a:t>
            </a:r>
          </a:p>
        </p:txBody>
      </p:sp>
      <p:sp>
        <p:nvSpPr>
          <p:cNvPr id="2056"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2" name="Rectangle 5"/>
          <p:cNvSpPr>
            <a:spLocks noChangeArrowheads="1"/>
          </p:cNvSpPr>
          <p:nvPr/>
        </p:nvSpPr>
        <p:spPr bwMode="auto">
          <a:xfrm>
            <a:off x="539750" y="2492897"/>
            <a:ext cx="7762677" cy="3318470"/>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sz="1800" b="1" dirty="0">
              <a:solidFill>
                <a:schemeClr val="bg1"/>
              </a:solidFill>
            </a:endParaRPr>
          </a:p>
        </p:txBody>
      </p:sp>
      <p:sp>
        <p:nvSpPr>
          <p:cNvPr id="11" name="TextBox 10"/>
          <p:cNvSpPr txBox="1"/>
          <p:nvPr/>
        </p:nvSpPr>
        <p:spPr>
          <a:xfrm>
            <a:off x="2264668" y="5445224"/>
            <a:ext cx="4614664" cy="325538"/>
          </a:xfrm>
          <a:prstGeom prst="rect">
            <a:avLst/>
          </a:prstGeom>
          <a:noFill/>
        </p:spPr>
        <p:txBody>
          <a:bodyPr wrap="square" rtlCol="0">
            <a:spAutoFit/>
          </a:bodyPr>
          <a:lstStyle/>
          <a:p>
            <a:pPr>
              <a:lnSpc>
                <a:spcPct val="115000"/>
              </a:lnSpc>
              <a:spcAft>
                <a:spcPts val="1000"/>
              </a:spcAft>
            </a:pPr>
            <a:r>
              <a:rPr lang="en-US" sz="1400" i="1" dirty="0" err="1">
                <a:solidFill>
                  <a:schemeClr val="bg1"/>
                </a:solidFill>
                <a:effectLst>
                  <a:outerShdw blurRad="38100" dist="38100" dir="2700000" algn="tl">
                    <a:srgbClr val="000000">
                      <a:alpha val="43137"/>
                    </a:srgbClr>
                  </a:outerShdw>
                </a:effectLst>
                <a:latin typeface="Calibri"/>
                <a:ea typeface="Calibri"/>
                <a:cs typeface="Times New Roman"/>
              </a:rPr>
              <a:t>Kodali</a:t>
            </a:r>
            <a:r>
              <a:rPr lang="en-US" sz="1400" i="1" dirty="0">
                <a:solidFill>
                  <a:schemeClr val="bg1"/>
                </a:solidFill>
                <a:effectLst>
                  <a:outerShdw blurRad="38100" dist="38100" dir="2700000" algn="tl">
                    <a:srgbClr val="000000">
                      <a:alpha val="43137"/>
                    </a:srgbClr>
                  </a:outerShdw>
                </a:effectLst>
                <a:latin typeface="Calibri"/>
                <a:ea typeface="Calibri"/>
                <a:cs typeface="Times New Roman"/>
              </a:rPr>
              <a:t> B</a:t>
            </a:r>
            <a:r>
              <a:rPr lang="en-US" sz="1400" i="1" dirty="0" smtClean="0">
                <a:solidFill>
                  <a:schemeClr val="bg1"/>
                </a:solidFill>
                <a:effectLst>
                  <a:outerShdw blurRad="38100" dist="38100" dir="2700000" algn="tl">
                    <a:srgbClr val="000000">
                      <a:alpha val="43137"/>
                    </a:srgbClr>
                  </a:outerShdw>
                </a:effectLst>
                <a:latin typeface="Calibri"/>
                <a:ea typeface="Calibri"/>
                <a:cs typeface="Times New Roman"/>
              </a:rPr>
              <a:t>. S</a:t>
            </a:r>
            <a:r>
              <a:rPr lang="en-US" sz="1400" i="1" dirty="0">
                <a:solidFill>
                  <a:schemeClr val="bg1"/>
                </a:solidFill>
                <a:effectLst>
                  <a:outerShdw blurRad="38100" dist="38100" dir="2700000" algn="tl">
                    <a:srgbClr val="000000">
                      <a:alpha val="43137"/>
                    </a:srgbClr>
                  </a:outerShdw>
                </a:effectLst>
                <a:latin typeface="Calibri"/>
                <a:ea typeface="Calibri"/>
                <a:cs typeface="Times New Roman"/>
              </a:rPr>
              <a:t>. et al. Anesthesiology 2008; </a:t>
            </a:r>
            <a:r>
              <a:rPr lang="en-US" sz="1400" i="1" dirty="0" smtClean="0">
                <a:solidFill>
                  <a:schemeClr val="bg1"/>
                </a:solidFill>
                <a:effectLst>
                  <a:outerShdw blurRad="38100" dist="38100" dir="2700000" algn="tl">
                    <a:srgbClr val="000000">
                      <a:alpha val="43137"/>
                    </a:srgbClr>
                  </a:outerShdw>
                </a:effectLst>
                <a:latin typeface="Calibri"/>
                <a:ea typeface="Calibri"/>
                <a:cs typeface="Times New Roman"/>
              </a:rPr>
              <a:t>108:357</a:t>
            </a:r>
            <a:r>
              <a:rPr lang="ru-RU" sz="1400" i="1" dirty="0" smtClean="0">
                <a:solidFill>
                  <a:schemeClr val="bg1"/>
                </a:solidFill>
                <a:effectLst>
                  <a:outerShdw blurRad="38100" dist="38100" dir="2700000" algn="tl">
                    <a:srgbClr val="000000">
                      <a:alpha val="43137"/>
                    </a:srgbClr>
                  </a:outerShdw>
                </a:effectLst>
                <a:latin typeface="Calibri"/>
                <a:ea typeface="Calibri"/>
                <a:cs typeface="Times New Roman"/>
              </a:rPr>
              <a:t>–3</a:t>
            </a:r>
            <a:r>
              <a:rPr lang="en-US" sz="1400" i="1" dirty="0" smtClean="0">
                <a:solidFill>
                  <a:schemeClr val="bg1"/>
                </a:solidFill>
                <a:effectLst>
                  <a:outerShdw blurRad="38100" dist="38100" dir="2700000" algn="tl">
                    <a:srgbClr val="000000">
                      <a:alpha val="43137"/>
                    </a:srgbClr>
                  </a:outerShdw>
                </a:effectLst>
                <a:latin typeface="Calibri"/>
                <a:ea typeface="Calibri"/>
                <a:cs typeface="Times New Roman"/>
              </a:rPr>
              <a:t>62</a:t>
            </a:r>
            <a:endParaRPr lang="ru-RU" sz="1400" i="1" dirty="0">
              <a:solidFill>
                <a:schemeClr val="bg1"/>
              </a:solidFill>
              <a:effectLst>
                <a:outerShdw blurRad="38100" dist="38100" dir="2700000" algn="tl">
                  <a:srgbClr val="000000">
                    <a:alpha val="43137"/>
                  </a:srgbClr>
                </a:outerShdw>
              </a:effectLst>
              <a:latin typeface="Calibri"/>
              <a:ea typeface="Calibri"/>
              <a:cs typeface="Times New Roman"/>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005855548"/>
              </p:ext>
            </p:extLst>
          </p:nvPr>
        </p:nvGraphicFramePr>
        <p:xfrm>
          <a:off x="1377156" y="2708920"/>
          <a:ext cx="6096000" cy="1854200"/>
        </p:xfrm>
        <a:graphic>
          <a:graphicData uri="http://schemas.openxmlformats.org/drawingml/2006/table">
            <a:tbl>
              <a:tblPr firstRow="1" bandRow="1">
                <a:tableStyleId>{0660B408-B3CF-4A94-85FC-2B1E0A45F4A2}</a:tableStyleId>
              </a:tblPr>
              <a:tblGrid>
                <a:gridCol w="2032000"/>
                <a:gridCol w="2032000"/>
                <a:gridCol w="2032000"/>
              </a:tblGrid>
              <a:tr h="370840">
                <a:tc>
                  <a:txBody>
                    <a:bodyPr/>
                    <a:lstStyle/>
                    <a:p>
                      <a:pPr algn="ctr"/>
                      <a:r>
                        <a:rPr lang="ru-RU" sz="1800" dirty="0" smtClean="0"/>
                        <a:t>Классификация</a:t>
                      </a:r>
                      <a:endParaRPr lang="ru-RU" dirty="0"/>
                    </a:p>
                  </a:txBody>
                  <a:tcPr>
                    <a:solidFill>
                      <a:srgbClr val="996633"/>
                    </a:solidFill>
                  </a:tcPr>
                </a:tc>
                <a:tc>
                  <a:txBody>
                    <a:bodyPr/>
                    <a:lstStyle/>
                    <a:p>
                      <a:pPr algn="ctr"/>
                      <a:r>
                        <a:rPr lang="ru-RU" sz="1800" dirty="0" smtClean="0"/>
                        <a:t>Перед родами</a:t>
                      </a:r>
                      <a:endParaRPr lang="ru-RU" dirty="0"/>
                    </a:p>
                  </a:txBody>
                  <a:tcPr>
                    <a:solidFill>
                      <a:srgbClr val="996633"/>
                    </a:solidFill>
                  </a:tcPr>
                </a:tc>
                <a:tc>
                  <a:txBody>
                    <a:bodyPr/>
                    <a:lstStyle/>
                    <a:p>
                      <a:pPr algn="ctr"/>
                      <a:r>
                        <a:rPr lang="ru-RU" sz="1800" dirty="0" smtClean="0"/>
                        <a:t>После родов</a:t>
                      </a:r>
                      <a:endParaRPr lang="ru-RU" dirty="0"/>
                    </a:p>
                  </a:txBody>
                  <a:tcPr>
                    <a:solidFill>
                      <a:srgbClr val="996633"/>
                    </a:solidFill>
                  </a:tcPr>
                </a:tc>
              </a:tr>
              <a:tr h="370840">
                <a:tc>
                  <a:txBody>
                    <a:bodyPr/>
                    <a:lstStyle/>
                    <a:p>
                      <a:pPr algn="ctr"/>
                      <a:r>
                        <a:rPr lang="ru-RU" dirty="0" smtClean="0">
                          <a:solidFill>
                            <a:schemeClr val="bg1"/>
                          </a:solidFill>
                        </a:rPr>
                        <a:t>1</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9</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4</a:t>
                      </a:r>
                      <a:endParaRPr lang="ru-RU" dirty="0">
                        <a:solidFill>
                          <a:schemeClr val="bg1"/>
                        </a:solidFill>
                      </a:endParaRPr>
                    </a:p>
                  </a:txBody>
                  <a:tcPr>
                    <a:solidFill>
                      <a:srgbClr val="996633"/>
                    </a:solidFill>
                  </a:tcPr>
                </a:tc>
              </a:tr>
              <a:tr h="370840">
                <a:tc>
                  <a:txBody>
                    <a:bodyPr/>
                    <a:lstStyle/>
                    <a:p>
                      <a:pPr algn="ctr"/>
                      <a:r>
                        <a:rPr lang="ru-RU" dirty="0" smtClean="0">
                          <a:solidFill>
                            <a:schemeClr val="bg1"/>
                          </a:solidFill>
                        </a:rPr>
                        <a:t>2</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35</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27</a:t>
                      </a:r>
                      <a:endParaRPr lang="ru-RU" dirty="0">
                        <a:solidFill>
                          <a:schemeClr val="bg1"/>
                        </a:solidFill>
                      </a:endParaRPr>
                    </a:p>
                  </a:txBody>
                  <a:tcPr>
                    <a:solidFill>
                      <a:srgbClr val="996633"/>
                    </a:solidFill>
                  </a:tcPr>
                </a:tc>
              </a:tr>
              <a:tr h="370840">
                <a:tc>
                  <a:txBody>
                    <a:bodyPr/>
                    <a:lstStyle/>
                    <a:p>
                      <a:pPr algn="ctr"/>
                      <a:r>
                        <a:rPr lang="ru-RU" dirty="0" smtClean="0">
                          <a:solidFill>
                            <a:schemeClr val="bg1"/>
                          </a:solidFill>
                        </a:rPr>
                        <a:t>  3*</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17</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22</a:t>
                      </a:r>
                      <a:endParaRPr lang="ru-RU" dirty="0">
                        <a:solidFill>
                          <a:schemeClr val="bg1"/>
                        </a:solidFill>
                      </a:endParaRPr>
                    </a:p>
                  </a:txBody>
                  <a:tcPr>
                    <a:solidFill>
                      <a:srgbClr val="996633"/>
                    </a:solidFill>
                  </a:tcPr>
                </a:tc>
              </a:tr>
              <a:tr h="370840">
                <a:tc>
                  <a:txBody>
                    <a:bodyPr/>
                    <a:lstStyle/>
                    <a:p>
                      <a:pPr algn="ctr"/>
                      <a:r>
                        <a:rPr lang="ru-RU" dirty="0" smtClean="0">
                          <a:solidFill>
                            <a:schemeClr val="bg1"/>
                          </a:solidFill>
                        </a:rPr>
                        <a:t>  4*</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      0**</a:t>
                      </a:r>
                      <a:endParaRPr lang="ru-RU" dirty="0">
                        <a:solidFill>
                          <a:schemeClr val="bg1"/>
                        </a:solidFill>
                      </a:endParaRPr>
                    </a:p>
                  </a:txBody>
                  <a:tcPr>
                    <a:solidFill>
                      <a:srgbClr val="996633"/>
                    </a:solidFill>
                  </a:tcPr>
                </a:tc>
                <a:tc>
                  <a:txBody>
                    <a:bodyPr/>
                    <a:lstStyle/>
                    <a:p>
                      <a:pPr algn="ctr"/>
                      <a:r>
                        <a:rPr lang="ru-RU" dirty="0" smtClean="0">
                          <a:solidFill>
                            <a:schemeClr val="bg1"/>
                          </a:solidFill>
                        </a:rPr>
                        <a:t>8</a:t>
                      </a:r>
                      <a:endParaRPr lang="ru-RU" dirty="0">
                        <a:solidFill>
                          <a:schemeClr val="bg1"/>
                        </a:solidFill>
                      </a:endParaRPr>
                    </a:p>
                  </a:txBody>
                  <a:tcPr>
                    <a:solidFill>
                      <a:srgbClr val="996633"/>
                    </a:solidFill>
                  </a:tcPr>
                </a:tc>
              </a:tr>
            </a:tbl>
          </a:graphicData>
        </a:graphic>
      </p:graphicFrame>
      <p:sp>
        <p:nvSpPr>
          <p:cNvPr id="18" name="TextBox 17"/>
          <p:cNvSpPr txBox="1"/>
          <p:nvPr/>
        </p:nvSpPr>
        <p:spPr>
          <a:xfrm>
            <a:off x="2909664" y="4641347"/>
            <a:ext cx="4614664" cy="587853"/>
          </a:xfrm>
          <a:prstGeom prst="rect">
            <a:avLst/>
          </a:prstGeom>
          <a:noFill/>
        </p:spPr>
        <p:txBody>
          <a:bodyPr wrap="square" rtlCol="0">
            <a:spAutoFit/>
          </a:bodyPr>
          <a:lstStyle/>
          <a:p>
            <a:pPr algn="r">
              <a:lnSpc>
                <a:spcPct val="115000"/>
              </a:lnSpc>
              <a:spcAft>
                <a:spcPts val="1000"/>
              </a:spcAft>
            </a:pPr>
            <a:r>
              <a:rPr lang="en-US" sz="1400" i="1" dirty="0">
                <a:solidFill>
                  <a:schemeClr val="bg1"/>
                </a:solidFill>
                <a:latin typeface="Calibri"/>
                <a:ea typeface="Calibri"/>
                <a:cs typeface="Times New Roman"/>
              </a:rPr>
              <a:t> n=61 *P&lt;0,001</a:t>
            </a:r>
            <a:r>
              <a:rPr lang="en-US" sz="1400" i="1" dirty="0" smtClean="0">
                <a:solidFill>
                  <a:schemeClr val="bg1"/>
                </a:solidFill>
                <a:latin typeface="Calibri"/>
                <a:ea typeface="Calibri"/>
                <a:cs typeface="Times New Roman"/>
              </a:rPr>
              <a:t>;</a:t>
            </a:r>
            <a:br>
              <a:rPr lang="en-US" sz="1400" i="1" dirty="0" smtClean="0">
                <a:solidFill>
                  <a:schemeClr val="bg1"/>
                </a:solidFill>
                <a:latin typeface="Calibri"/>
                <a:ea typeface="Calibri"/>
                <a:cs typeface="Times New Roman"/>
              </a:rPr>
            </a:br>
            <a:r>
              <a:rPr lang="ru-RU" sz="1400" i="1" dirty="0" smtClean="0">
                <a:solidFill>
                  <a:schemeClr val="bg1"/>
                </a:solidFill>
                <a:latin typeface="Calibri"/>
                <a:ea typeface="Calibri"/>
                <a:cs typeface="Times New Roman"/>
              </a:rPr>
              <a:t>** Исключены из начального исследования</a:t>
            </a:r>
            <a:r>
              <a:rPr lang="ru-RU" sz="1400" i="1" dirty="0">
                <a:solidFill>
                  <a:schemeClr val="bg1"/>
                </a:solidFill>
                <a:latin typeface="Calibri"/>
                <a:ea typeface="Calibri"/>
                <a:cs typeface="Times New Roman"/>
              </a:rPr>
              <a:t>;</a:t>
            </a:r>
            <a:endParaRPr lang="ru-RU" sz="1400" i="1" dirty="0">
              <a:solidFill>
                <a:schemeClr val="bg1"/>
              </a:solidFill>
              <a:effectLst/>
              <a:latin typeface="Calibri"/>
              <a:ea typeface="Calibri"/>
              <a:cs typeface="Times New Roman"/>
            </a:endParaRPr>
          </a:p>
        </p:txBody>
      </p:sp>
      <p:cxnSp>
        <p:nvCxnSpPr>
          <p:cNvPr id="10" name="Прямая со стрелкой 9"/>
          <p:cNvCxnSpPr/>
          <p:nvPr/>
        </p:nvCxnSpPr>
        <p:spPr>
          <a:xfrm>
            <a:off x="5226224" y="3140968"/>
            <a:ext cx="792088" cy="432048"/>
          </a:xfrm>
          <a:prstGeom prst="straightConnector1">
            <a:avLst/>
          </a:prstGeom>
          <a:ln w="127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5238624" y="3538538"/>
            <a:ext cx="792088" cy="432048"/>
          </a:xfrm>
          <a:prstGeom prst="straightConnector1">
            <a:avLst/>
          </a:prstGeom>
          <a:ln w="127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5238624" y="3936108"/>
            <a:ext cx="792088" cy="432048"/>
          </a:xfrm>
          <a:prstGeom prst="straightConnector1">
            <a:avLst/>
          </a:prstGeom>
          <a:ln w="12700">
            <a:solidFill>
              <a:schemeClr val="bg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80" y="4611366"/>
            <a:ext cx="1637631" cy="222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657967"/>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7" name="Rectangle 13"/>
          <p:cNvSpPr>
            <a:spLocks noGrp="1" noChangeArrowheads="1"/>
          </p:cNvSpPr>
          <p:nvPr>
            <p:ph type="title"/>
          </p:nvPr>
        </p:nvSpPr>
        <p:spPr>
          <a:xfrm>
            <a:off x="190500" y="101600"/>
            <a:ext cx="8763000" cy="965200"/>
          </a:xfrm>
          <a:noFill/>
          <a:ln/>
        </p:spPr>
        <p:txBody>
          <a:bodyPr>
            <a:normAutofit/>
          </a:bodyPr>
          <a:lstStyle/>
          <a:p>
            <a:r>
              <a:rPr lang="ru-RU" sz="3600" b="1" dirty="0">
                <a:solidFill>
                  <a:schemeClr val="bg1"/>
                </a:solidFill>
              </a:rPr>
              <a:t>Прикус верхней губы</a:t>
            </a:r>
            <a:r>
              <a:rPr lang="ru-RU" sz="4000" dirty="0">
                <a:solidFill>
                  <a:srgbClr val="663300"/>
                </a:solidFill>
              </a:rPr>
              <a:t/>
            </a:r>
            <a:br>
              <a:rPr lang="ru-RU" sz="4000" dirty="0">
                <a:solidFill>
                  <a:srgbClr val="663300"/>
                </a:solidFill>
              </a:rPr>
            </a:br>
            <a:r>
              <a:rPr lang="en-US" sz="1800" b="1" dirty="0">
                <a:solidFill>
                  <a:schemeClr val="bg1"/>
                </a:solidFill>
              </a:rPr>
              <a:t>Khan Z</a:t>
            </a:r>
            <a:r>
              <a:rPr lang="ru-RU" sz="1800" b="1" dirty="0">
                <a:solidFill>
                  <a:schemeClr val="bg1"/>
                </a:solidFill>
              </a:rPr>
              <a:t>.</a:t>
            </a:r>
            <a:r>
              <a:rPr lang="en-US" sz="1800" b="1" dirty="0">
                <a:solidFill>
                  <a:schemeClr val="bg1"/>
                </a:solidFill>
              </a:rPr>
              <a:t>H</a:t>
            </a:r>
            <a:r>
              <a:rPr lang="ru-RU" sz="1800" b="1" dirty="0">
                <a:solidFill>
                  <a:schemeClr val="bg1"/>
                </a:solidFill>
              </a:rPr>
              <a:t>. </a:t>
            </a:r>
            <a:r>
              <a:rPr lang="en-US" sz="1800" b="1" dirty="0">
                <a:solidFill>
                  <a:schemeClr val="bg1"/>
                </a:solidFill>
              </a:rPr>
              <a:t>et al//</a:t>
            </a:r>
            <a:r>
              <a:rPr lang="en-US" sz="1800" b="1" dirty="0" err="1">
                <a:solidFill>
                  <a:schemeClr val="bg1"/>
                </a:solidFill>
              </a:rPr>
              <a:t>Anesth</a:t>
            </a:r>
            <a:r>
              <a:rPr lang="en-US" sz="1800" b="1" dirty="0">
                <a:solidFill>
                  <a:schemeClr val="bg1"/>
                </a:solidFill>
              </a:rPr>
              <a:t>. </a:t>
            </a:r>
            <a:r>
              <a:rPr lang="en-US" sz="1800" b="1" dirty="0" err="1">
                <a:solidFill>
                  <a:schemeClr val="bg1"/>
                </a:solidFill>
              </a:rPr>
              <a:t>Analg</a:t>
            </a:r>
            <a:r>
              <a:rPr lang="en-US" sz="1800" b="1" dirty="0">
                <a:solidFill>
                  <a:schemeClr val="bg1"/>
                </a:solidFill>
              </a:rPr>
              <a:t>., 2003</a:t>
            </a:r>
            <a:r>
              <a:rPr lang="ru-RU" sz="1800" b="1" dirty="0">
                <a:solidFill>
                  <a:schemeClr val="bg1"/>
                </a:solidFill>
              </a:rPr>
              <a:t>.</a:t>
            </a:r>
            <a:r>
              <a:rPr lang="en-US" sz="1800" b="1" dirty="0">
                <a:solidFill>
                  <a:schemeClr val="bg1"/>
                </a:solidFill>
              </a:rPr>
              <a:t> 96:595-9</a:t>
            </a:r>
            <a:endParaRPr lang="ru-RU" sz="1800" i="1" dirty="0">
              <a:solidFill>
                <a:schemeClr val="bg1"/>
              </a:solidFill>
            </a:endParaRPr>
          </a:p>
        </p:txBody>
      </p:sp>
      <p:sp>
        <p:nvSpPr>
          <p:cNvPr id="72718" name="Rectangle 14"/>
          <p:cNvSpPr>
            <a:spLocks noGrp="1" noChangeArrowheads="1"/>
          </p:cNvSpPr>
          <p:nvPr>
            <p:ph type="body" sz="half" idx="1"/>
          </p:nvPr>
        </p:nvSpPr>
        <p:spPr>
          <a:xfrm>
            <a:off x="228600" y="1828800"/>
            <a:ext cx="4953000" cy="4525963"/>
          </a:xfrm>
          <a:noFill/>
          <a:ln/>
        </p:spPr>
        <p:txBody>
          <a:bodyPr/>
          <a:lstStyle/>
          <a:p>
            <a:pPr marL="533400" indent="-533400">
              <a:lnSpc>
                <a:spcPct val="80000"/>
              </a:lnSpc>
              <a:spcBef>
                <a:spcPct val="40000"/>
              </a:spcBef>
              <a:spcAft>
                <a:spcPct val="220000"/>
              </a:spcAft>
              <a:buClr>
                <a:srgbClr val="FF0000"/>
              </a:buClr>
              <a:buFontTx/>
              <a:buAutoNum type="arabicPeriod"/>
            </a:pPr>
            <a:r>
              <a:rPr lang="ru-RU" sz="3000" b="1" dirty="0">
                <a:solidFill>
                  <a:schemeClr val="bg1"/>
                </a:solidFill>
              </a:rPr>
              <a:t>Выше красной каймы</a:t>
            </a:r>
          </a:p>
          <a:p>
            <a:pPr marL="533400" indent="-533400">
              <a:lnSpc>
                <a:spcPct val="80000"/>
              </a:lnSpc>
              <a:spcBef>
                <a:spcPct val="40000"/>
              </a:spcBef>
              <a:spcAft>
                <a:spcPct val="220000"/>
              </a:spcAft>
              <a:buClr>
                <a:srgbClr val="FF0000"/>
              </a:buClr>
              <a:buFontTx/>
              <a:buAutoNum type="arabicPeriod"/>
            </a:pPr>
            <a:r>
              <a:rPr lang="ru-RU" sz="3000" b="1" dirty="0">
                <a:solidFill>
                  <a:schemeClr val="bg1"/>
                </a:solidFill>
              </a:rPr>
              <a:t>На уровне красной каймы</a:t>
            </a:r>
          </a:p>
          <a:p>
            <a:pPr marL="533400" indent="-533400">
              <a:lnSpc>
                <a:spcPct val="80000"/>
              </a:lnSpc>
              <a:spcBef>
                <a:spcPct val="40000"/>
              </a:spcBef>
              <a:spcAft>
                <a:spcPct val="220000"/>
              </a:spcAft>
              <a:buClr>
                <a:srgbClr val="FF0000"/>
              </a:buClr>
              <a:buFontTx/>
              <a:buAutoNum type="arabicPeriod"/>
            </a:pPr>
            <a:r>
              <a:rPr lang="ru-RU" sz="3000" b="1" dirty="0">
                <a:solidFill>
                  <a:schemeClr val="bg1"/>
                </a:solidFill>
              </a:rPr>
              <a:t>Не может прикусить верхнюю губу</a:t>
            </a:r>
          </a:p>
        </p:txBody>
      </p:sp>
      <p:pic>
        <p:nvPicPr>
          <p:cNvPr id="72719" name="Picture 15"/>
          <p:cNvPicPr>
            <a:picLocks noGrp="1" noChangeAspect="1" noChangeArrowheads="1"/>
          </p:cNvPicPr>
          <p:nvPr>
            <p:ph type="clipArt" sz="half" idx="2"/>
          </p:nvPr>
        </p:nvPicPr>
        <p:blipFill>
          <a:blip r:embed="rId2"/>
          <a:srcRect/>
          <a:stretch>
            <a:fillRect/>
          </a:stretch>
        </p:blipFill>
        <p:spPr>
          <a:xfrm>
            <a:off x="4876800" y="1822450"/>
            <a:ext cx="1960563" cy="1263650"/>
          </a:xfrm>
          <a:noFill/>
          <a:ln/>
        </p:spPr>
      </p:pic>
      <p:pic>
        <p:nvPicPr>
          <p:cNvPr id="72720" name="Picture 16"/>
          <p:cNvPicPr>
            <a:picLocks noChangeAspect="1" noChangeArrowheads="1"/>
          </p:cNvPicPr>
          <p:nvPr/>
        </p:nvPicPr>
        <p:blipFill>
          <a:blip r:embed="rId3"/>
          <a:srcRect l="19640"/>
          <a:stretch>
            <a:fillRect/>
          </a:stretch>
        </p:blipFill>
        <p:spPr bwMode="auto">
          <a:xfrm>
            <a:off x="6705600" y="1143000"/>
            <a:ext cx="1685925" cy="1947863"/>
          </a:xfrm>
          <a:prstGeom prst="rect">
            <a:avLst/>
          </a:prstGeom>
          <a:noFill/>
          <a:ln w="9525">
            <a:noFill/>
            <a:miter lim="800000"/>
            <a:headEnd/>
            <a:tailEnd/>
          </a:ln>
          <a:effectLst/>
        </p:spPr>
      </p:pic>
      <p:pic>
        <p:nvPicPr>
          <p:cNvPr id="72721" name="Picture 17"/>
          <p:cNvPicPr>
            <a:picLocks noChangeAspect="1" noChangeArrowheads="1"/>
          </p:cNvPicPr>
          <p:nvPr/>
        </p:nvPicPr>
        <p:blipFill>
          <a:blip r:embed="rId4"/>
          <a:srcRect/>
          <a:stretch>
            <a:fillRect/>
          </a:stretch>
        </p:blipFill>
        <p:spPr bwMode="auto">
          <a:xfrm>
            <a:off x="4876800" y="3429000"/>
            <a:ext cx="2051050" cy="1281113"/>
          </a:xfrm>
          <a:prstGeom prst="rect">
            <a:avLst/>
          </a:prstGeom>
          <a:noFill/>
          <a:ln w="9525">
            <a:noFill/>
            <a:miter lim="800000"/>
            <a:headEnd/>
            <a:tailEnd/>
          </a:ln>
          <a:effectLst/>
        </p:spPr>
      </p:pic>
      <p:pic>
        <p:nvPicPr>
          <p:cNvPr id="72722" name="Picture 18"/>
          <p:cNvPicPr>
            <a:picLocks noChangeAspect="1" noChangeArrowheads="1"/>
          </p:cNvPicPr>
          <p:nvPr/>
        </p:nvPicPr>
        <p:blipFill>
          <a:blip r:embed="rId5"/>
          <a:srcRect/>
          <a:stretch>
            <a:fillRect/>
          </a:stretch>
        </p:blipFill>
        <p:spPr bwMode="auto">
          <a:xfrm>
            <a:off x="6705600" y="2984500"/>
            <a:ext cx="1689100" cy="1724025"/>
          </a:xfrm>
          <a:prstGeom prst="rect">
            <a:avLst/>
          </a:prstGeom>
          <a:noFill/>
          <a:ln w="9525">
            <a:noFill/>
            <a:miter lim="800000"/>
            <a:headEnd/>
            <a:tailEnd/>
          </a:ln>
          <a:effectLst/>
        </p:spPr>
      </p:pic>
      <p:pic>
        <p:nvPicPr>
          <p:cNvPr id="72723" name="Picture 19"/>
          <p:cNvPicPr>
            <a:picLocks noChangeAspect="1" noChangeArrowheads="1"/>
          </p:cNvPicPr>
          <p:nvPr/>
        </p:nvPicPr>
        <p:blipFill>
          <a:blip r:embed="rId6"/>
          <a:srcRect/>
          <a:stretch>
            <a:fillRect/>
          </a:stretch>
        </p:blipFill>
        <p:spPr bwMode="auto">
          <a:xfrm>
            <a:off x="4876800" y="5105400"/>
            <a:ext cx="2286000" cy="1447800"/>
          </a:xfrm>
          <a:prstGeom prst="rect">
            <a:avLst/>
          </a:prstGeom>
          <a:noFill/>
          <a:ln w="9525">
            <a:noFill/>
            <a:miter lim="800000"/>
            <a:headEnd/>
            <a:tailEnd/>
          </a:ln>
          <a:effectLst/>
        </p:spPr>
      </p:pic>
      <p:pic>
        <p:nvPicPr>
          <p:cNvPr id="72724" name="Picture 20"/>
          <p:cNvPicPr>
            <a:picLocks noChangeAspect="1" noChangeArrowheads="1"/>
          </p:cNvPicPr>
          <p:nvPr/>
        </p:nvPicPr>
        <p:blipFill>
          <a:blip r:embed="rId7"/>
          <a:srcRect/>
          <a:stretch>
            <a:fillRect/>
          </a:stretch>
        </p:blipFill>
        <p:spPr bwMode="auto">
          <a:xfrm>
            <a:off x="6705600" y="4686300"/>
            <a:ext cx="1676400" cy="1866900"/>
          </a:xfrm>
          <a:prstGeom prst="rect">
            <a:avLst/>
          </a:prstGeom>
          <a:noFill/>
          <a:ln w="9525">
            <a:noFill/>
            <a:miter lim="800000"/>
            <a:headEnd/>
            <a:tailEnd/>
          </a:ln>
          <a:effectLst/>
        </p:spPr>
      </p:pic>
    </p:spTree>
    <p:extLst>
      <p:ext uri="{BB962C8B-B14F-4D97-AF65-F5344CB8AC3E}">
        <p14:creationId xmlns:p14="http://schemas.microsoft.com/office/powerpoint/2010/main" val="1216421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p:spPr>
        <p:txBody>
          <a:bodyPr wrap="none" anchor="ctr"/>
          <a:lstStyle/>
          <a:p>
            <a:endParaRPr lang="ru-RU"/>
          </a:p>
        </p:txBody>
      </p:sp>
      <p:sp>
        <p:nvSpPr>
          <p:cNvPr id="74755" name="Rectangle 3"/>
          <p:cNvSpPr>
            <a:spLocks noChangeArrowheads="1"/>
          </p:cNvSpPr>
          <p:nvPr/>
        </p:nvSpPr>
        <p:spPr bwMode="auto">
          <a:xfrm>
            <a:off x="228600" y="107950"/>
            <a:ext cx="8686800" cy="1241425"/>
          </a:xfrm>
          <a:prstGeom prst="rect">
            <a:avLst/>
          </a:prstGeom>
          <a:noFill/>
          <a:ln w="9525">
            <a:noFill/>
            <a:miter lim="800000"/>
            <a:headEnd/>
            <a:tailEnd/>
          </a:ln>
          <a:effectLst/>
        </p:spPr>
        <p:txBody>
          <a:bodyPr/>
          <a:lstStyle/>
          <a:p>
            <a:pPr algn="ctr" eaLnBrk="0" hangingPunct="0"/>
            <a:r>
              <a:rPr lang="ru-RU" sz="3200" dirty="0">
                <a:solidFill>
                  <a:schemeClr val="bg1"/>
                </a:solidFill>
                <a:cs typeface="Times New Roman" pitchFamily="18" charset="0"/>
              </a:rPr>
              <a:t>Напряжение кислорода в крови у рожениц</a:t>
            </a:r>
            <a:r>
              <a:rPr lang="en-US" sz="3200" dirty="0">
                <a:solidFill>
                  <a:schemeClr val="bg1"/>
                </a:solidFill>
                <a:cs typeface="Times New Roman" pitchFamily="18" charset="0"/>
              </a:rPr>
              <a:t/>
            </a:r>
            <a:br>
              <a:rPr lang="en-US" sz="3200" dirty="0">
                <a:solidFill>
                  <a:schemeClr val="bg1"/>
                </a:solidFill>
                <a:cs typeface="Times New Roman" pitchFamily="18" charset="0"/>
              </a:rPr>
            </a:br>
            <a:r>
              <a:rPr lang="ru-RU" sz="3200" dirty="0">
                <a:solidFill>
                  <a:schemeClr val="bg1"/>
                </a:solidFill>
                <a:cs typeface="Times New Roman" pitchFamily="18" charset="0"/>
              </a:rPr>
              <a:t>и небеременных пациенток</a:t>
            </a:r>
            <a:r>
              <a:rPr lang="en-US" sz="3200" dirty="0">
                <a:solidFill>
                  <a:schemeClr val="bg1"/>
                </a:solidFill>
                <a:cs typeface="Times New Roman" pitchFamily="18" charset="0"/>
              </a:rPr>
              <a:t> </a:t>
            </a:r>
            <a:r>
              <a:rPr lang="ru-RU" sz="3200" dirty="0">
                <a:solidFill>
                  <a:schemeClr val="bg1"/>
                </a:solidFill>
                <a:cs typeface="Times New Roman" pitchFamily="18" charset="0"/>
              </a:rPr>
              <a:t>после апноэ</a:t>
            </a:r>
          </a:p>
        </p:txBody>
      </p:sp>
      <p:graphicFrame>
        <p:nvGraphicFramePr>
          <p:cNvPr id="74878" name="Group 126"/>
          <p:cNvGraphicFramePr>
            <a:graphicFrameLocks noGrp="1"/>
          </p:cNvGraphicFramePr>
          <p:nvPr>
            <p:extLst>
              <p:ext uri="{D42A27DB-BD31-4B8C-83A1-F6EECF244321}">
                <p14:modId xmlns:p14="http://schemas.microsoft.com/office/powerpoint/2010/main" val="2866474983"/>
              </p:ext>
            </p:extLst>
          </p:nvPr>
        </p:nvGraphicFramePr>
        <p:xfrm>
          <a:off x="390525" y="1516063"/>
          <a:ext cx="8229600" cy="4049713"/>
        </p:xfrm>
        <a:graphic>
          <a:graphicData uri="http://schemas.openxmlformats.org/drawingml/2006/table">
            <a:tbl>
              <a:tblPr/>
              <a:tblGrid>
                <a:gridCol w="1646238"/>
                <a:gridCol w="1646237"/>
                <a:gridCol w="1644650"/>
                <a:gridCol w="1646238"/>
                <a:gridCol w="1646237"/>
              </a:tblGrid>
              <a:tr h="50800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663300"/>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Параметры</a:t>
                      </a:r>
                      <a:r>
                        <a:rPr kumimoji="0" lang="ru-RU" sz="2000" b="1" i="0" u="none" strike="noStrike" cap="none" normalizeH="0" baseline="0" dirty="0" smtClean="0">
                          <a:ln>
                            <a:noFill/>
                          </a:ln>
                          <a:solidFill>
                            <a:srgbClr val="663300"/>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Роженицы</a:t>
                      </a:r>
                      <a:r>
                        <a:rPr kumimoji="0" lang="ru-RU" sz="2000" b="1"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Небеременные женщины</a:t>
                      </a:r>
                      <a:r>
                        <a:rPr kumimoji="0" lang="ru-RU" sz="2000" b="1"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hMerge="1">
                  <a:txBody>
                    <a:bodyPr/>
                    <a:lstStyle/>
                    <a:p>
                      <a:endParaRPr lang="ru-RU"/>
                    </a:p>
                  </a:txBody>
                  <a:tcPr/>
                </a:tc>
              </a:tr>
              <a:tr h="947738">
                <a:tc vMerge="1">
                  <a:txBody>
                    <a:bodyPr/>
                    <a:lstStyle/>
                    <a:p>
                      <a:endParaRPr lang="ru-RU"/>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до апноэ</a:t>
                      </a:r>
                      <a:r>
                        <a:rPr kumimoji="0" lang="ru-RU" sz="2000" b="1"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после апноэ</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dirty="0" smtClean="0">
                          <a:ln>
                            <a:noFill/>
                          </a:ln>
                          <a:solidFill>
                            <a:schemeClr val="bg1"/>
                          </a:solidFill>
                          <a:effectLst/>
                          <a:latin typeface="Times New Roman" pitchFamily="18" charset="0"/>
                          <a:cs typeface="Times New Roman" pitchFamily="18" charset="0"/>
                        </a:rPr>
                        <a:t>(1 мин)</a:t>
                      </a:r>
                      <a:r>
                        <a:rPr kumimoji="0" lang="ru-RU" sz="2000" b="1" i="0" u="none" strike="noStrike" cap="none" normalizeH="0" baseline="0" dirty="0" smtClean="0">
                          <a:ln>
                            <a:noFill/>
                          </a:ln>
                          <a:solidFill>
                            <a:schemeClr val="bg1"/>
                          </a:solidFill>
                          <a:effectLst/>
                          <a:latin typeface="Times New Roman" pitchFamily="18" charset="0"/>
                        </a:rPr>
                        <a:t> </a:t>
                      </a:r>
                      <a:endParaRPr kumimoji="0" lang="ru-RU" sz="2000" b="1" i="0" u="none" strike="noStrike" cap="none" normalizeH="0" baseline="0" dirty="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bg1"/>
                          </a:solidFill>
                          <a:effectLst/>
                          <a:latin typeface="Times New Roman" pitchFamily="18" charset="0"/>
                          <a:cs typeface="Times New Roman" pitchFamily="18" charset="0"/>
                        </a:rPr>
                        <a:t>до апноэ</a:t>
                      </a:r>
                      <a:r>
                        <a:rPr kumimoji="0" lang="ru-RU" sz="2000" b="1"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bg1"/>
                          </a:solidFill>
                          <a:effectLst/>
                          <a:latin typeface="Times New Roman" pitchFamily="18" charset="0"/>
                          <a:cs typeface="Times New Roman" pitchFamily="18" charset="0"/>
                        </a:rPr>
                        <a:t>после апноэ</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1" i="0" u="none" strike="noStrike" cap="none" normalizeH="0" baseline="0" smtClean="0">
                          <a:ln>
                            <a:noFill/>
                          </a:ln>
                          <a:solidFill>
                            <a:schemeClr val="bg1"/>
                          </a:solidFill>
                          <a:effectLst/>
                          <a:latin typeface="Times New Roman" pitchFamily="18" charset="0"/>
                          <a:cs typeface="Times New Roman" pitchFamily="18" charset="0"/>
                        </a:rPr>
                        <a:t>(1 мин)</a:t>
                      </a:r>
                      <a:r>
                        <a:rPr kumimoji="0" lang="ru-RU" sz="2000" b="1"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8397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РаО</a:t>
                      </a:r>
                      <a:r>
                        <a:rPr kumimoji="0" lang="ru-RU" sz="2000" b="0" i="0" u="none" strike="noStrike" cap="none" normalizeH="0" baseline="-30000" dirty="0" smtClean="0">
                          <a:ln>
                            <a:noFill/>
                          </a:ln>
                          <a:solidFill>
                            <a:schemeClr val="bg1"/>
                          </a:solidFill>
                          <a:effectLst/>
                          <a:latin typeface="Times New Roman" pitchFamily="18" charset="0"/>
                          <a:cs typeface="Times New Roman" pitchFamily="18" charset="0"/>
                        </a:rPr>
                        <a:t>2</a:t>
                      </a: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
                      </a:r>
                      <a:b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b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мм рт. ст.</a:t>
                      </a:r>
                      <a:r>
                        <a:rPr kumimoji="0" lang="ru-RU" sz="2000" b="0" i="0" u="none" strike="noStrike" cap="none" normalizeH="0" baseline="0" dirty="0" smtClean="0">
                          <a:ln>
                            <a:noFill/>
                          </a:ln>
                          <a:solidFill>
                            <a:schemeClr val="bg1"/>
                          </a:solidFill>
                          <a:effectLst/>
                          <a:latin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sz="2000" b="0" i="0" u="none" strike="noStrike" cap="none" normalizeH="0" baseline="0" dirty="0" smtClean="0">
                        <a:ln>
                          <a:noFill/>
                        </a:ln>
                        <a:solidFill>
                          <a:schemeClr val="bg1"/>
                        </a:solidFill>
                        <a:effectLst/>
                        <a:latin typeface="Times New Roman" pitchFamily="18" charset="0"/>
                      </a:endParaRP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smtClean="0">
                          <a:ln>
                            <a:noFill/>
                          </a:ln>
                          <a:solidFill>
                            <a:schemeClr val="bg1"/>
                          </a:solidFill>
                          <a:effectLst/>
                          <a:latin typeface="Times New Roman" pitchFamily="18" charset="0"/>
                          <a:cs typeface="Times New Roman" pitchFamily="18" charset="0"/>
                        </a:rPr>
                        <a:t>473 ± 34*</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334 ± 43*</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507 ± 38</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smtClean="0">
                          <a:ln>
                            <a:noFill/>
                          </a:ln>
                          <a:solidFill>
                            <a:schemeClr val="bg1"/>
                          </a:solidFill>
                          <a:effectLst/>
                          <a:latin typeface="Times New Roman" pitchFamily="18" charset="0"/>
                          <a:cs typeface="Times New Roman" pitchFamily="18" charset="0"/>
                        </a:rPr>
                        <a:t>449 ± 40</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РаСО</a:t>
                      </a:r>
                      <a:r>
                        <a:rPr kumimoji="0" lang="ru-RU" sz="2000" b="0" i="0" u="none" strike="noStrike" cap="none" normalizeH="0" baseline="-30000" dirty="0" smtClean="0">
                          <a:ln>
                            <a:noFill/>
                          </a:ln>
                          <a:solidFill>
                            <a:schemeClr val="bg1"/>
                          </a:solidFill>
                          <a:effectLst/>
                          <a:latin typeface="Times New Roman" pitchFamily="18" charset="0"/>
                          <a:cs typeface="Times New Roman" pitchFamily="18" charset="0"/>
                        </a:rPr>
                        <a:t>2</a:t>
                      </a: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 </a:t>
                      </a: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
                      </a:r>
                      <a:b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b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мм рт. ст.</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31,4±2,4</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40,4±2,7</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35,6±1,8</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44,3±1,1</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cs typeface="Times New Roman" pitchFamily="18" charset="0"/>
                        </a:rPr>
                        <a:t>рН</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7,41±0,02</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7,33±0,01</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7,45±0,02</a:t>
                      </a:r>
                      <a:r>
                        <a:rPr kumimoji="0" lang="ru-RU" sz="2000" b="0" i="0" u="none" strike="noStrike" cap="none" normalizeH="0" baseline="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7,35 ±0,01</a:t>
                      </a:r>
                      <a:r>
                        <a:rPr kumimoji="0" lang="ru-RU" sz="2000" b="0" i="0" u="none" strike="noStrike" cap="none" normalizeH="0" baseline="0" dirty="0" smtClean="0">
                          <a:ln>
                            <a:noFill/>
                          </a:ln>
                          <a:solidFill>
                            <a:schemeClr val="bg1"/>
                          </a:solidFill>
                          <a:effectLst/>
                          <a:latin typeface="Times New Roman" pitchFamily="18" charset="0"/>
                        </a:rPr>
                        <a:t> </a:t>
                      </a:r>
                    </a:p>
                  </a:txBody>
                  <a:tcPr horzOverflow="overflow">
                    <a:lnL w="12700" cap="flat" cmpd="sng" algn="ctr">
                      <a:solidFill>
                        <a:srgbClr val="663300"/>
                      </a:solidFill>
                      <a:prstDash val="solid"/>
                      <a:round/>
                      <a:headEnd type="none" w="med" len="med"/>
                      <a:tailEnd type="none" w="med" len="med"/>
                    </a:lnL>
                    <a:lnR w="12700" cap="flat" cmpd="sng" algn="ctr">
                      <a:solidFill>
                        <a:srgbClr val="663300"/>
                      </a:solidFill>
                      <a:prstDash val="solid"/>
                      <a:round/>
                      <a:headEnd type="none" w="med" len="med"/>
                      <a:tailEnd type="none" w="med" len="med"/>
                    </a:lnR>
                    <a:lnT w="12700" cap="flat" cmpd="sng" algn="ctr">
                      <a:solidFill>
                        <a:srgbClr val="663300"/>
                      </a:solidFill>
                      <a:prstDash val="solid"/>
                      <a:round/>
                      <a:headEnd type="none" w="med" len="med"/>
                      <a:tailEnd type="none" w="med" len="med"/>
                    </a:lnT>
                    <a:lnB w="12700" cap="flat" cmpd="sng" algn="ctr">
                      <a:solidFill>
                        <a:srgbClr val="663300"/>
                      </a:solidFill>
                      <a:prstDash val="solid"/>
                      <a:round/>
                      <a:headEnd type="none" w="med" len="med"/>
                      <a:tailEnd type="none" w="med" len="med"/>
                    </a:lnB>
                    <a:lnTlToBr>
                      <a:noFill/>
                    </a:lnTlToBr>
                    <a:lnBlToTr>
                      <a:noFill/>
                    </a:lnBlToTr>
                    <a:noFill/>
                  </a:tcPr>
                </a:tc>
              </a:tr>
            </a:tbl>
          </a:graphicData>
        </a:graphic>
      </p:graphicFrame>
      <p:sp>
        <p:nvSpPr>
          <p:cNvPr id="74791" name="Rectangle 39"/>
          <p:cNvSpPr>
            <a:spLocks noChangeArrowheads="1"/>
          </p:cNvSpPr>
          <p:nvPr/>
        </p:nvSpPr>
        <p:spPr bwMode="auto">
          <a:xfrm>
            <a:off x="390525" y="5715000"/>
            <a:ext cx="1600200" cy="336550"/>
          </a:xfrm>
          <a:prstGeom prst="rect">
            <a:avLst/>
          </a:prstGeom>
          <a:noFill/>
          <a:ln w="9525">
            <a:noFill/>
            <a:miter lim="800000"/>
            <a:headEnd/>
            <a:tailEnd/>
          </a:ln>
          <a:effectLst/>
        </p:spPr>
        <p:txBody>
          <a:bodyPr>
            <a:spAutoFit/>
          </a:bodyPr>
          <a:lstStyle/>
          <a:p>
            <a:pPr eaLnBrk="0" hangingPunct="0"/>
            <a:r>
              <a:rPr lang="en-US" sz="1600" dirty="0">
                <a:solidFill>
                  <a:schemeClr val="bg1"/>
                </a:solidFill>
                <a:cs typeface="Times New Roman" pitchFamily="18" charset="0"/>
              </a:rPr>
              <a:t>*p &lt; 0,05 </a:t>
            </a:r>
            <a:endParaRPr lang="en-US" sz="1600" dirty="0">
              <a:solidFill>
                <a:schemeClr val="bg1"/>
              </a:solidFill>
            </a:endParaRPr>
          </a:p>
        </p:txBody>
      </p:sp>
      <p:sp>
        <p:nvSpPr>
          <p:cNvPr id="74792" name="Rectangle 40"/>
          <p:cNvSpPr>
            <a:spLocks noChangeArrowheads="1"/>
          </p:cNvSpPr>
          <p:nvPr/>
        </p:nvSpPr>
        <p:spPr bwMode="auto">
          <a:xfrm>
            <a:off x="533400" y="6369050"/>
            <a:ext cx="8229600" cy="396875"/>
          </a:xfrm>
          <a:prstGeom prst="rect">
            <a:avLst/>
          </a:prstGeom>
          <a:noFill/>
          <a:ln w="9525">
            <a:noFill/>
            <a:miter lim="800000"/>
            <a:headEnd/>
            <a:tailEnd/>
          </a:ln>
          <a:effectLst/>
        </p:spPr>
        <p:txBody>
          <a:bodyPr>
            <a:spAutoFit/>
          </a:bodyPr>
          <a:lstStyle/>
          <a:p>
            <a:pPr algn="r" eaLnBrk="0" hangingPunct="0"/>
            <a:r>
              <a:rPr lang="en-US" sz="2000" i="1" u="sng">
                <a:solidFill>
                  <a:srgbClr val="663300"/>
                </a:solidFill>
                <a:cs typeface="Times New Roman" pitchFamily="18" charset="0"/>
              </a:rPr>
              <a:t>Archer G. W., et al // Br. J. Anaesth. 1974; 46: 358 </a:t>
            </a:r>
          </a:p>
        </p:txBody>
      </p:sp>
    </p:spTree>
    <p:extLst>
      <p:ext uri="{BB962C8B-B14F-4D97-AF65-F5344CB8AC3E}">
        <p14:creationId xmlns:p14="http://schemas.microsoft.com/office/powerpoint/2010/main" val="20144989"/>
      </p:ext>
    </p:extLst>
  </p:cSld>
  <p:clrMapOvr>
    <a:masterClrMapping/>
  </p:clrMapOvr>
  <p:transition>
    <p:strips/>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ChangeArrowheads="1"/>
          </p:cNvSpPr>
          <p:nvPr/>
        </p:nvSpPr>
        <p:spPr bwMode="auto">
          <a:xfrm>
            <a:off x="179388" y="1447800"/>
            <a:ext cx="8382000" cy="1981200"/>
          </a:xfrm>
          <a:prstGeom prst="rect">
            <a:avLst/>
          </a:prstGeom>
          <a:noFill/>
          <a:ln w="9525">
            <a:noFill/>
            <a:miter lim="800000"/>
            <a:headEnd/>
            <a:tailEnd/>
          </a:ln>
          <a:effectLst/>
        </p:spPr>
        <p:txBody>
          <a:bodyPr lIns="92075" tIns="46038" rIns="92075" bIns="46038" anchor="ctr"/>
          <a:lstStyle/>
          <a:p>
            <a:pPr algn="ctr" eaLnBrk="0" hangingPunct="0"/>
            <a:endParaRPr lang="ru-RU" sz="1800">
              <a:solidFill>
                <a:srgbClr val="663300"/>
              </a:solidFill>
            </a:endParaRPr>
          </a:p>
        </p:txBody>
      </p:sp>
      <p:sp>
        <p:nvSpPr>
          <p:cNvPr id="606211" name="Rectangle 3"/>
          <p:cNvSpPr>
            <a:spLocks noChangeArrowheads="1"/>
          </p:cNvSpPr>
          <p:nvPr/>
        </p:nvSpPr>
        <p:spPr bwMode="auto">
          <a:xfrm>
            <a:off x="381000" y="44450"/>
            <a:ext cx="8458200" cy="936625"/>
          </a:xfrm>
          <a:prstGeom prst="rect">
            <a:avLst/>
          </a:prstGeom>
          <a:noFill/>
          <a:ln w="9525" algn="ctr">
            <a:noFill/>
            <a:miter lim="800000"/>
            <a:headEnd/>
            <a:tailEnd/>
          </a:ln>
          <a:effectLst/>
        </p:spPr>
        <p:txBody>
          <a:bodyPr lIns="92075" tIns="46038" rIns="92075" bIns="46038" anchor="ctr"/>
          <a:lstStyle/>
          <a:p>
            <a:pPr eaLnBrk="0" hangingPunct="0"/>
            <a:r>
              <a:rPr lang="ru-RU" sz="3000" dirty="0" err="1">
                <a:solidFill>
                  <a:schemeClr val="bg1"/>
                </a:solidFill>
              </a:rPr>
              <a:t>Преоксигенация</a:t>
            </a:r>
            <a:r>
              <a:rPr lang="ru-RU" sz="3000" dirty="0">
                <a:solidFill>
                  <a:schemeClr val="bg1"/>
                </a:solidFill>
              </a:rPr>
              <a:t> в течение 3–5 минут </a:t>
            </a:r>
            <a:br>
              <a:rPr lang="ru-RU" sz="3000" dirty="0">
                <a:solidFill>
                  <a:schemeClr val="bg1"/>
                </a:solidFill>
              </a:rPr>
            </a:br>
            <a:r>
              <a:rPr lang="ru-RU" sz="3000" dirty="0">
                <a:solidFill>
                  <a:schemeClr val="bg1"/>
                </a:solidFill>
              </a:rPr>
              <a:t>очень важна, поскольку: </a:t>
            </a:r>
          </a:p>
        </p:txBody>
      </p:sp>
      <p:sp>
        <p:nvSpPr>
          <p:cNvPr id="606212" name="Rectangle 4"/>
          <p:cNvSpPr>
            <a:spLocks noChangeArrowheads="1"/>
          </p:cNvSpPr>
          <p:nvPr/>
        </p:nvSpPr>
        <p:spPr bwMode="auto">
          <a:xfrm>
            <a:off x="371475" y="1836688"/>
            <a:ext cx="8474075" cy="2308324"/>
          </a:xfrm>
          <a:prstGeom prst="rect">
            <a:avLst/>
          </a:prstGeom>
          <a:noFill/>
          <a:ln w="9525">
            <a:noFill/>
            <a:miter lim="800000"/>
            <a:headEnd/>
            <a:tailEnd/>
          </a:ln>
          <a:effectLst/>
        </p:spPr>
        <p:txBody>
          <a:bodyPr anchor="ctr">
            <a:spAutoFit/>
          </a:bodyPr>
          <a:lstStyle/>
          <a:p>
            <a:r>
              <a:rPr lang="ru-RU" b="0" dirty="0" err="1">
                <a:solidFill>
                  <a:schemeClr val="bg1"/>
                </a:solidFill>
              </a:rPr>
              <a:t>Десатурация</a:t>
            </a:r>
            <a:r>
              <a:rPr lang="ru-RU" b="0" dirty="0">
                <a:solidFill>
                  <a:schemeClr val="bg1"/>
                </a:solidFill>
              </a:rPr>
              <a:t> у беременной женщины развивается быстрее, </a:t>
            </a:r>
            <a:br>
              <a:rPr lang="ru-RU" b="0" dirty="0">
                <a:solidFill>
                  <a:schemeClr val="bg1"/>
                </a:solidFill>
              </a:rPr>
            </a:br>
            <a:r>
              <a:rPr lang="ru-RU" b="0" dirty="0">
                <a:solidFill>
                  <a:schemeClr val="bg1"/>
                </a:solidFill>
              </a:rPr>
              <a:t>чем у небеременной;</a:t>
            </a:r>
          </a:p>
          <a:p>
            <a:r>
              <a:rPr lang="ru-RU" b="0" dirty="0">
                <a:solidFill>
                  <a:schemeClr val="bg1"/>
                </a:solidFill>
              </a:rPr>
              <a:t/>
            </a:r>
            <a:br>
              <a:rPr lang="ru-RU" b="0" dirty="0">
                <a:solidFill>
                  <a:schemeClr val="bg1"/>
                </a:solidFill>
              </a:rPr>
            </a:br>
            <a:r>
              <a:rPr lang="ru-RU" b="0" dirty="0">
                <a:solidFill>
                  <a:schemeClr val="bg1"/>
                </a:solidFill>
              </a:rPr>
              <a:t>Дыхательные пути сужены, </a:t>
            </a:r>
            <a:br>
              <a:rPr lang="ru-RU" b="0" dirty="0">
                <a:solidFill>
                  <a:schemeClr val="bg1"/>
                </a:solidFill>
              </a:rPr>
            </a:br>
            <a:r>
              <a:rPr lang="ru-RU" b="0" dirty="0">
                <a:solidFill>
                  <a:schemeClr val="bg1"/>
                </a:solidFill>
              </a:rPr>
              <a:t>так как венозный застой способствует отеку слизистых;</a:t>
            </a:r>
            <a:br>
              <a:rPr lang="ru-RU" b="0" dirty="0">
                <a:solidFill>
                  <a:schemeClr val="bg1"/>
                </a:solidFill>
              </a:rPr>
            </a:br>
            <a:endParaRPr lang="ru-RU" b="0" dirty="0">
              <a:solidFill>
                <a:schemeClr val="bg1"/>
              </a:solidFill>
            </a:endParaRPr>
          </a:p>
          <a:p>
            <a:r>
              <a:rPr lang="ru-RU" b="0" dirty="0">
                <a:solidFill>
                  <a:schemeClr val="bg1"/>
                </a:solidFill>
              </a:rPr>
              <a:t>Интубация трахеи сложнее </a:t>
            </a:r>
            <a:br>
              <a:rPr lang="ru-RU" b="0" dirty="0">
                <a:solidFill>
                  <a:schemeClr val="bg1"/>
                </a:solidFill>
              </a:rPr>
            </a:br>
            <a:r>
              <a:rPr lang="ru-RU" b="0" dirty="0">
                <a:solidFill>
                  <a:schemeClr val="bg1"/>
                </a:solidFill>
              </a:rPr>
              <a:t>и может занять больше времени.</a:t>
            </a:r>
          </a:p>
        </p:txBody>
      </p:sp>
      <p:pic>
        <p:nvPicPr>
          <p:cNvPr id="606213" name="Picture 5"/>
          <p:cNvPicPr>
            <a:picLocks noChangeAspect="1" noChangeArrowheads="1"/>
          </p:cNvPicPr>
          <p:nvPr/>
        </p:nvPicPr>
        <p:blipFill>
          <a:blip r:embed="rId2"/>
          <a:srcRect/>
          <a:stretch>
            <a:fillRect/>
          </a:stretch>
        </p:blipFill>
        <p:spPr bwMode="auto">
          <a:xfrm>
            <a:off x="6578600" y="3860800"/>
            <a:ext cx="1593850" cy="2997200"/>
          </a:xfrm>
          <a:prstGeom prst="rect">
            <a:avLst/>
          </a:prstGeom>
          <a:noFill/>
          <a:ln w="9525">
            <a:solidFill>
              <a:srgbClr val="663300"/>
            </a:solidFill>
            <a:miter lim="800000"/>
            <a:headEnd/>
            <a:tailEnd/>
          </a:ln>
          <a:effectLst/>
        </p:spPr>
      </p:pic>
    </p:spTree>
    <p:extLst>
      <p:ext uri="{BB962C8B-B14F-4D97-AF65-F5344CB8AC3E}">
        <p14:creationId xmlns:p14="http://schemas.microsoft.com/office/powerpoint/2010/main" val="29007951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ltLang="ru-RU" sz="4000" dirty="0">
                <a:solidFill>
                  <a:schemeClr val="bg1"/>
                </a:solidFill>
              </a:rPr>
              <a:t>Беременность и </a:t>
            </a:r>
            <a:r>
              <a:rPr lang="ru-RU" altLang="ru-RU" sz="4000" dirty="0" err="1" smtClean="0">
                <a:solidFill>
                  <a:schemeClr val="bg1"/>
                </a:solidFill>
              </a:rPr>
              <a:t>сукцинилхолин</a:t>
            </a:r>
            <a:r>
              <a:rPr lang="ru-RU" altLang="ru-RU" sz="4000" dirty="0">
                <a:solidFill>
                  <a:schemeClr val="bg1"/>
                </a:solidFill>
              </a:rPr>
              <a:t>…</a:t>
            </a:r>
            <a:endParaRPr lang="ru-RU" sz="4000" dirty="0">
              <a:solidFill>
                <a:schemeClr val="bg1"/>
              </a:solidFill>
            </a:endParaRPr>
          </a:p>
        </p:txBody>
      </p:sp>
      <p:sp>
        <p:nvSpPr>
          <p:cNvPr id="3" name="Прямоугольник 2"/>
          <p:cNvSpPr/>
          <p:nvPr/>
        </p:nvSpPr>
        <p:spPr>
          <a:xfrm>
            <a:off x="899592" y="1982450"/>
            <a:ext cx="7632848" cy="3477875"/>
          </a:xfrm>
          <a:prstGeom prst="rect">
            <a:avLst/>
          </a:prstGeom>
        </p:spPr>
        <p:txBody>
          <a:bodyPr wrap="square">
            <a:spAutoFit/>
          </a:bodyPr>
          <a:lstStyle/>
          <a:p>
            <a:pPr algn="l">
              <a:buFontTx/>
              <a:buNone/>
            </a:pPr>
            <a:r>
              <a:rPr lang="ru-RU" altLang="ru-RU" sz="2000" dirty="0">
                <a:solidFill>
                  <a:schemeClr val="bg1"/>
                </a:solidFill>
              </a:rPr>
              <a:t>Возможные побочные эффекты и осложнения, связанные с </a:t>
            </a:r>
            <a:r>
              <a:rPr lang="ru-RU" altLang="ru-RU" sz="2000" dirty="0" err="1">
                <a:solidFill>
                  <a:schemeClr val="bg1"/>
                </a:solidFill>
              </a:rPr>
              <a:t>сукцинилхолином</a:t>
            </a:r>
            <a:r>
              <a:rPr lang="ru-RU" altLang="ru-RU" sz="2000" dirty="0">
                <a:solidFill>
                  <a:schemeClr val="bg1"/>
                </a:solidFill>
              </a:rPr>
              <a:t>:</a:t>
            </a:r>
          </a:p>
          <a:p>
            <a:pPr algn="l"/>
            <a:endParaRPr lang="ru-RU" altLang="ru-RU" sz="2000" dirty="0">
              <a:solidFill>
                <a:schemeClr val="bg1"/>
              </a:solidFill>
            </a:endParaRPr>
          </a:p>
          <a:p>
            <a:pPr algn="l"/>
            <a:r>
              <a:rPr lang="ru-RU" altLang="ru-RU" sz="2000" dirty="0">
                <a:solidFill>
                  <a:schemeClr val="bg1"/>
                </a:solidFill>
              </a:rPr>
              <a:t>осложнения, связанные с деполяризацией: мышечные </a:t>
            </a:r>
            <a:r>
              <a:rPr lang="ru-RU" altLang="ru-RU" sz="2000" dirty="0" err="1">
                <a:solidFill>
                  <a:schemeClr val="bg1"/>
                </a:solidFill>
              </a:rPr>
              <a:t>фасцикуляции</a:t>
            </a:r>
            <a:r>
              <a:rPr lang="ru-RU" altLang="ru-RU" sz="2000" dirty="0">
                <a:solidFill>
                  <a:schemeClr val="bg1"/>
                </a:solidFill>
              </a:rPr>
              <a:t>, миалгии, повышение ВЧД, ВГД, ВЖД</a:t>
            </a:r>
          </a:p>
          <a:p>
            <a:pPr algn="l"/>
            <a:r>
              <a:rPr lang="ru-RU" altLang="ru-RU" sz="2000" dirty="0">
                <a:solidFill>
                  <a:schemeClr val="bg1"/>
                </a:solidFill>
              </a:rPr>
              <a:t>продленная блокада (дефицит </a:t>
            </a:r>
            <a:r>
              <a:rPr lang="ru-RU" altLang="ru-RU" sz="2000" dirty="0" err="1">
                <a:solidFill>
                  <a:schemeClr val="bg1"/>
                </a:solidFill>
              </a:rPr>
              <a:t>холиэстеразы</a:t>
            </a:r>
            <a:r>
              <a:rPr lang="ru-RU" altLang="ru-RU" sz="2000" dirty="0">
                <a:solidFill>
                  <a:schemeClr val="bg1"/>
                </a:solidFill>
              </a:rPr>
              <a:t>)</a:t>
            </a:r>
          </a:p>
          <a:p>
            <a:pPr algn="l"/>
            <a:r>
              <a:rPr lang="ru-RU" altLang="ru-RU" sz="2000" dirty="0" err="1">
                <a:solidFill>
                  <a:schemeClr val="bg1"/>
                </a:solidFill>
              </a:rPr>
              <a:t>дисритмии</a:t>
            </a:r>
            <a:r>
              <a:rPr lang="ru-RU" altLang="ru-RU" sz="2000" dirty="0">
                <a:solidFill>
                  <a:schemeClr val="bg1"/>
                </a:solidFill>
              </a:rPr>
              <a:t> (</a:t>
            </a:r>
            <a:r>
              <a:rPr lang="ru-RU" altLang="ru-RU" sz="2000" dirty="0" err="1">
                <a:solidFill>
                  <a:schemeClr val="bg1"/>
                </a:solidFill>
              </a:rPr>
              <a:t>бради</a:t>
            </a:r>
            <a:r>
              <a:rPr lang="ru-RU" altLang="ru-RU" sz="2000" dirty="0">
                <a:solidFill>
                  <a:schemeClr val="bg1"/>
                </a:solidFill>
              </a:rPr>
              <a:t>- и </a:t>
            </a:r>
            <a:r>
              <a:rPr lang="ru-RU" altLang="ru-RU" sz="2000" dirty="0" err="1">
                <a:solidFill>
                  <a:schemeClr val="bg1"/>
                </a:solidFill>
              </a:rPr>
              <a:t>тахиаритимии</a:t>
            </a:r>
            <a:r>
              <a:rPr lang="ru-RU" altLang="ru-RU" sz="2000" dirty="0">
                <a:solidFill>
                  <a:schemeClr val="bg1"/>
                </a:solidFill>
              </a:rPr>
              <a:t>)</a:t>
            </a:r>
          </a:p>
          <a:p>
            <a:pPr algn="l"/>
            <a:r>
              <a:rPr lang="ru-RU" altLang="ru-RU" sz="2000" dirty="0">
                <a:solidFill>
                  <a:schemeClr val="bg1"/>
                </a:solidFill>
              </a:rPr>
              <a:t>анафилаксия</a:t>
            </a:r>
          </a:p>
          <a:p>
            <a:pPr algn="l"/>
            <a:r>
              <a:rPr lang="ru-RU" altLang="ru-RU" sz="2000" dirty="0" err="1">
                <a:solidFill>
                  <a:schemeClr val="bg1"/>
                </a:solidFill>
              </a:rPr>
              <a:t>миоглобинемия</a:t>
            </a:r>
            <a:r>
              <a:rPr lang="ru-RU" altLang="ru-RU" sz="2000" dirty="0">
                <a:solidFill>
                  <a:schemeClr val="bg1"/>
                </a:solidFill>
              </a:rPr>
              <a:t>/</a:t>
            </a:r>
            <a:r>
              <a:rPr lang="ru-RU" altLang="ru-RU" sz="2000" dirty="0" err="1">
                <a:solidFill>
                  <a:schemeClr val="bg1"/>
                </a:solidFill>
              </a:rPr>
              <a:t>миоглобинурия</a:t>
            </a:r>
            <a:r>
              <a:rPr lang="ru-RU" altLang="ru-RU" sz="2000" dirty="0">
                <a:solidFill>
                  <a:schemeClr val="bg1"/>
                </a:solidFill>
              </a:rPr>
              <a:t> (может провоцировать ОПН)</a:t>
            </a:r>
          </a:p>
          <a:p>
            <a:pPr algn="l"/>
            <a:r>
              <a:rPr lang="ru-RU" altLang="ru-RU" sz="2000" dirty="0" err="1">
                <a:solidFill>
                  <a:schemeClr val="bg1"/>
                </a:solidFill>
              </a:rPr>
              <a:t>гиперкалиемия</a:t>
            </a:r>
            <a:r>
              <a:rPr lang="ru-RU" altLang="ru-RU" sz="2000" dirty="0">
                <a:solidFill>
                  <a:schemeClr val="bg1"/>
                </a:solidFill>
              </a:rPr>
              <a:t> </a:t>
            </a:r>
          </a:p>
          <a:p>
            <a:pPr algn="l"/>
            <a:r>
              <a:rPr lang="ru-RU" altLang="ru-RU" sz="2000" dirty="0">
                <a:solidFill>
                  <a:schemeClr val="bg1"/>
                </a:solidFill>
              </a:rPr>
              <a:t>злокачественная гипертермия</a:t>
            </a:r>
          </a:p>
        </p:txBody>
      </p:sp>
      <p:pic>
        <p:nvPicPr>
          <p:cNvPr id="4" name="Picture 7" descr="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0" y="5013176"/>
            <a:ext cx="1816100" cy="152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2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76672"/>
            <a:ext cx="7772400" cy="936104"/>
          </a:xfrm>
        </p:spPr>
        <p:txBody>
          <a:bodyPr/>
          <a:lstStyle/>
          <a:p>
            <a:r>
              <a:rPr lang="ru-RU" altLang="ru-RU" sz="3600" b="1" dirty="0">
                <a:solidFill>
                  <a:schemeClr val="bg1"/>
                </a:solidFill>
              </a:rPr>
              <a:t>Беременность и </a:t>
            </a:r>
            <a:r>
              <a:rPr lang="ru-RU" altLang="ru-RU" sz="3600" b="1" dirty="0" err="1">
                <a:solidFill>
                  <a:schemeClr val="bg1"/>
                </a:solidFill>
              </a:rPr>
              <a:t>сукцинилхолин</a:t>
            </a:r>
            <a:r>
              <a:rPr lang="ru-RU" altLang="ru-RU" sz="3600" b="1" dirty="0">
                <a:solidFill>
                  <a:schemeClr val="bg1"/>
                </a:solidFill>
              </a:rPr>
              <a:t>…</a:t>
            </a:r>
            <a:endParaRPr lang="ru-RU" sz="3600" b="1" dirty="0">
              <a:solidFill>
                <a:schemeClr val="bg1"/>
              </a:solidFill>
            </a:endParaRPr>
          </a:p>
        </p:txBody>
      </p:sp>
      <p:sp>
        <p:nvSpPr>
          <p:cNvPr id="3" name="Прямоугольник 2"/>
          <p:cNvSpPr/>
          <p:nvPr/>
        </p:nvSpPr>
        <p:spPr>
          <a:xfrm>
            <a:off x="467544" y="1982450"/>
            <a:ext cx="7920880" cy="4801314"/>
          </a:xfrm>
          <a:prstGeom prst="rect">
            <a:avLst/>
          </a:prstGeom>
        </p:spPr>
        <p:txBody>
          <a:bodyPr wrap="square">
            <a:spAutoFit/>
          </a:bodyPr>
          <a:lstStyle/>
          <a:p>
            <a:r>
              <a:rPr lang="ru-RU" altLang="ru-RU" sz="2400" dirty="0">
                <a:solidFill>
                  <a:schemeClr val="bg1"/>
                </a:solidFill>
              </a:rPr>
              <a:t>Миалгии и </a:t>
            </a:r>
            <a:r>
              <a:rPr lang="ru-RU" altLang="ru-RU" sz="2400" dirty="0" err="1">
                <a:solidFill>
                  <a:schemeClr val="bg1"/>
                </a:solidFill>
              </a:rPr>
              <a:t>фасцикуляции</a:t>
            </a:r>
            <a:r>
              <a:rPr lang="ru-RU" altLang="ru-RU" sz="2400" dirty="0">
                <a:solidFill>
                  <a:schemeClr val="bg1"/>
                </a:solidFill>
              </a:rPr>
              <a:t>: частота </a:t>
            </a:r>
            <a:r>
              <a:rPr lang="ru-RU" altLang="ru-RU" sz="2400" dirty="0" err="1" smtClean="0">
                <a:solidFill>
                  <a:schemeClr val="bg1"/>
                </a:solidFill>
              </a:rPr>
              <a:t>миалгий</a:t>
            </a:r>
            <a:r>
              <a:rPr lang="ru-RU" altLang="ru-RU" sz="2400" dirty="0" smtClean="0">
                <a:solidFill>
                  <a:schemeClr val="bg1"/>
                </a:solidFill>
              </a:rPr>
              <a:t> </a:t>
            </a:r>
            <a:r>
              <a:rPr lang="ru-RU" altLang="ru-RU" sz="2400" dirty="0">
                <a:solidFill>
                  <a:schemeClr val="bg1"/>
                </a:solidFill>
              </a:rPr>
              <a:t>не выше, чем у небеременных женщин</a:t>
            </a:r>
          </a:p>
          <a:p>
            <a:endParaRPr lang="ru-RU" altLang="ru-RU" sz="2400" dirty="0">
              <a:solidFill>
                <a:schemeClr val="bg1"/>
              </a:solidFill>
            </a:endParaRPr>
          </a:p>
          <a:p>
            <a:r>
              <a:rPr lang="ru-RU" altLang="ru-RU" sz="2400" dirty="0" err="1">
                <a:solidFill>
                  <a:schemeClr val="bg1"/>
                </a:solidFill>
              </a:rPr>
              <a:t>Гиперкалиемия</a:t>
            </a:r>
            <a:r>
              <a:rPr lang="ru-RU" altLang="ru-RU" sz="2400" dirty="0">
                <a:solidFill>
                  <a:schemeClr val="bg1"/>
                </a:solidFill>
              </a:rPr>
              <a:t> особенна опасна у беременных с </a:t>
            </a:r>
            <a:r>
              <a:rPr lang="ru-RU" altLang="ru-RU" sz="2400" dirty="0" err="1">
                <a:solidFill>
                  <a:schemeClr val="bg1"/>
                </a:solidFill>
              </a:rPr>
              <a:t>преэклампсией</a:t>
            </a:r>
            <a:r>
              <a:rPr lang="ru-RU" altLang="ru-RU" sz="2400" dirty="0">
                <a:solidFill>
                  <a:schemeClr val="bg1"/>
                </a:solidFill>
              </a:rPr>
              <a:t>, эклампсией, а также у получающих </a:t>
            </a:r>
            <a:r>
              <a:rPr lang="el-GR" altLang="ru-RU" sz="2400" dirty="0">
                <a:solidFill>
                  <a:schemeClr val="bg1"/>
                </a:solidFill>
                <a:cs typeface="Arial" charset="0"/>
              </a:rPr>
              <a:t>β</a:t>
            </a:r>
            <a:r>
              <a:rPr lang="ru-RU" altLang="ru-RU" sz="2400" dirty="0">
                <a:solidFill>
                  <a:schemeClr val="bg1"/>
                </a:solidFill>
                <a:cs typeface="Arial" charset="0"/>
              </a:rPr>
              <a:t>-</a:t>
            </a:r>
            <a:r>
              <a:rPr lang="ru-RU" altLang="ru-RU" sz="2400" dirty="0" err="1">
                <a:solidFill>
                  <a:schemeClr val="bg1"/>
                </a:solidFill>
                <a:cs typeface="Arial" charset="0"/>
              </a:rPr>
              <a:t>адреномиметики</a:t>
            </a:r>
            <a:endParaRPr lang="ru-RU" altLang="ru-RU" sz="2400" dirty="0">
              <a:solidFill>
                <a:schemeClr val="bg1"/>
              </a:solidFill>
              <a:cs typeface="Arial" charset="0"/>
            </a:endParaRPr>
          </a:p>
          <a:p>
            <a:endParaRPr lang="ru-RU" altLang="ru-RU" sz="2400" dirty="0">
              <a:solidFill>
                <a:schemeClr val="bg1"/>
              </a:solidFill>
            </a:endParaRPr>
          </a:p>
          <a:p>
            <a:r>
              <a:rPr lang="ru-RU" altLang="ru-RU" sz="2400" dirty="0" err="1">
                <a:solidFill>
                  <a:schemeClr val="bg1"/>
                </a:solidFill>
              </a:rPr>
              <a:t>Сукцинилхолин</a:t>
            </a:r>
            <a:r>
              <a:rPr lang="ru-RU" altLang="ru-RU" sz="2400" dirty="0">
                <a:solidFill>
                  <a:schemeClr val="bg1"/>
                </a:solidFill>
              </a:rPr>
              <a:t> слабо проникает через плаценту, поэтому возможно однократное введение дозы </a:t>
            </a:r>
            <a:r>
              <a:rPr lang="ru-RU" altLang="ru-RU" sz="2400" dirty="0" err="1">
                <a:solidFill>
                  <a:schemeClr val="bg1"/>
                </a:solidFill>
              </a:rPr>
              <a:t>сукцинилхолина</a:t>
            </a:r>
            <a:r>
              <a:rPr lang="ru-RU" altLang="ru-RU" sz="2400" dirty="0">
                <a:solidFill>
                  <a:schemeClr val="bg1"/>
                </a:solidFill>
              </a:rPr>
              <a:t> 1 мг/кг, но повторные введения или большие дозы препарата могут повлиять на нейромышечную проводимость новорожденного</a:t>
            </a:r>
          </a:p>
          <a:p>
            <a:endParaRPr lang="el-GR" altLang="ru-RU" dirty="0"/>
          </a:p>
        </p:txBody>
      </p:sp>
    </p:spTree>
    <p:extLst>
      <p:ext uri="{BB962C8B-B14F-4D97-AF65-F5344CB8AC3E}">
        <p14:creationId xmlns:p14="http://schemas.microsoft.com/office/powerpoint/2010/main" val="424619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65138" y="328613"/>
            <a:ext cx="8229600" cy="1044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ru-RU" altLang="ru-RU" sz="2400" b="1" dirty="0" smtClean="0">
                <a:solidFill>
                  <a:schemeClr val="bg1"/>
                </a:solidFill>
              </a:rPr>
              <a:t>Возраст, как фактор риска материнской смертности</a:t>
            </a:r>
            <a:r>
              <a:rPr lang="ru-RU" altLang="ru-RU" sz="2400" dirty="0" smtClean="0">
                <a:solidFill>
                  <a:schemeClr val="bg1"/>
                </a:solidFill>
              </a:rPr>
              <a:t> </a:t>
            </a:r>
            <a:r>
              <a:rPr lang="ru-RU" altLang="ru-RU" sz="2400" b="1" dirty="0" smtClean="0">
                <a:solidFill>
                  <a:schemeClr val="bg1"/>
                </a:solidFill>
              </a:rPr>
              <a:t> </a:t>
            </a:r>
          </a:p>
        </p:txBody>
      </p:sp>
      <p:sp>
        <p:nvSpPr>
          <p:cNvPr id="19459" name="Line 3"/>
          <p:cNvSpPr>
            <a:spLocks noChangeShapeType="1"/>
          </p:cNvSpPr>
          <p:nvPr/>
        </p:nvSpPr>
        <p:spPr bwMode="auto">
          <a:xfrm>
            <a:off x="1476375" y="1935163"/>
            <a:ext cx="0" cy="34575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0" name="Line 4"/>
          <p:cNvSpPr>
            <a:spLocks noChangeShapeType="1"/>
          </p:cNvSpPr>
          <p:nvPr/>
        </p:nvSpPr>
        <p:spPr bwMode="auto">
          <a:xfrm>
            <a:off x="1331913" y="5248275"/>
            <a:ext cx="4032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1" name="Line 5"/>
          <p:cNvSpPr>
            <a:spLocks noChangeShapeType="1"/>
          </p:cNvSpPr>
          <p:nvPr/>
        </p:nvSpPr>
        <p:spPr bwMode="auto">
          <a:xfrm>
            <a:off x="1331913" y="1943100"/>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2" name="Line 6"/>
          <p:cNvSpPr>
            <a:spLocks noChangeShapeType="1"/>
          </p:cNvSpPr>
          <p:nvPr/>
        </p:nvSpPr>
        <p:spPr bwMode="auto">
          <a:xfrm>
            <a:off x="1327150" y="2360613"/>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3" name="Line 7"/>
          <p:cNvSpPr>
            <a:spLocks noChangeShapeType="1"/>
          </p:cNvSpPr>
          <p:nvPr/>
        </p:nvSpPr>
        <p:spPr bwMode="auto">
          <a:xfrm>
            <a:off x="1331913" y="2773363"/>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4" name="Line 8"/>
          <p:cNvSpPr>
            <a:spLocks noChangeShapeType="1"/>
          </p:cNvSpPr>
          <p:nvPr/>
        </p:nvSpPr>
        <p:spPr bwMode="auto">
          <a:xfrm>
            <a:off x="1331913" y="3186113"/>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5" name="Line 9"/>
          <p:cNvSpPr>
            <a:spLocks noChangeShapeType="1"/>
          </p:cNvSpPr>
          <p:nvPr/>
        </p:nvSpPr>
        <p:spPr bwMode="auto">
          <a:xfrm>
            <a:off x="1331913" y="3598863"/>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6" name="Line 10"/>
          <p:cNvSpPr>
            <a:spLocks noChangeShapeType="1"/>
          </p:cNvSpPr>
          <p:nvPr/>
        </p:nvSpPr>
        <p:spPr bwMode="auto">
          <a:xfrm>
            <a:off x="1331913" y="4010025"/>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7" name="Line 11"/>
          <p:cNvSpPr>
            <a:spLocks noChangeShapeType="1"/>
          </p:cNvSpPr>
          <p:nvPr/>
        </p:nvSpPr>
        <p:spPr bwMode="auto">
          <a:xfrm>
            <a:off x="1331913" y="4422775"/>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8" name="Line 12"/>
          <p:cNvSpPr>
            <a:spLocks noChangeShapeType="1"/>
          </p:cNvSpPr>
          <p:nvPr/>
        </p:nvSpPr>
        <p:spPr bwMode="auto">
          <a:xfrm>
            <a:off x="1331913" y="4835525"/>
            <a:ext cx="1428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69" name="Line 13"/>
          <p:cNvSpPr>
            <a:spLocks noChangeShapeType="1"/>
          </p:cNvSpPr>
          <p:nvPr/>
        </p:nvSpPr>
        <p:spPr bwMode="auto">
          <a:xfrm>
            <a:off x="2117725" y="52482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0" name="Line 14"/>
          <p:cNvSpPr>
            <a:spLocks noChangeShapeType="1"/>
          </p:cNvSpPr>
          <p:nvPr/>
        </p:nvSpPr>
        <p:spPr bwMode="auto">
          <a:xfrm>
            <a:off x="2765425" y="52482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1" name="Line 15"/>
          <p:cNvSpPr>
            <a:spLocks noChangeShapeType="1"/>
          </p:cNvSpPr>
          <p:nvPr/>
        </p:nvSpPr>
        <p:spPr bwMode="auto">
          <a:xfrm>
            <a:off x="3413125" y="52482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2" name="Line 16"/>
          <p:cNvSpPr>
            <a:spLocks noChangeShapeType="1"/>
          </p:cNvSpPr>
          <p:nvPr/>
        </p:nvSpPr>
        <p:spPr bwMode="auto">
          <a:xfrm>
            <a:off x="4060825" y="52482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3" name="Line 17"/>
          <p:cNvSpPr>
            <a:spLocks noChangeShapeType="1"/>
          </p:cNvSpPr>
          <p:nvPr/>
        </p:nvSpPr>
        <p:spPr bwMode="auto">
          <a:xfrm>
            <a:off x="4708525" y="52482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4" name="Line 18"/>
          <p:cNvSpPr>
            <a:spLocks noChangeShapeType="1"/>
          </p:cNvSpPr>
          <p:nvPr/>
        </p:nvSpPr>
        <p:spPr bwMode="auto">
          <a:xfrm>
            <a:off x="5357813" y="524192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475" name="Text Box 19"/>
          <p:cNvSpPr txBox="1">
            <a:spLocks noChangeArrowheads="1"/>
          </p:cNvSpPr>
          <p:nvPr/>
        </p:nvSpPr>
        <p:spPr bwMode="auto">
          <a:xfrm>
            <a:off x="971550" y="1773238"/>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40</a:t>
            </a:r>
            <a:endParaRPr lang="ru-RU" altLang="ru-RU" sz="1600" b="1"/>
          </a:p>
        </p:txBody>
      </p:sp>
      <p:sp>
        <p:nvSpPr>
          <p:cNvPr id="19476" name="Text Box 20"/>
          <p:cNvSpPr txBox="1">
            <a:spLocks noChangeArrowheads="1"/>
          </p:cNvSpPr>
          <p:nvPr/>
        </p:nvSpPr>
        <p:spPr bwMode="auto">
          <a:xfrm>
            <a:off x="971550" y="2182813"/>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35</a:t>
            </a:r>
            <a:endParaRPr lang="ru-RU" altLang="ru-RU" sz="1600" b="1"/>
          </a:p>
        </p:txBody>
      </p:sp>
      <p:sp>
        <p:nvSpPr>
          <p:cNvPr id="19477" name="Text Box 21"/>
          <p:cNvSpPr txBox="1">
            <a:spLocks noChangeArrowheads="1"/>
          </p:cNvSpPr>
          <p:nvPr/>
        </p:nvSpPr>
        <p:spPr bwMode="auto">
          <a:xfrm>
            <a:off x="971550" y="2593975"/>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30</a:t>
            </a:r>
            <a:endParaRPr lang="ru-RU" altLang="ru-RU" sz="1600" b="1"/>
          </a:p>
        </p:txBody>
      </p:sp>
      <p:sp>
        <p:nvSpPr>
          <p:cNvPr id="19478" name="Text Box 22"/>
          <p:cNvSpPr txBox="1">
            <a:spLocks noChangeArrowheads="1"/>
          </p:cNvSpPr>
          <p:nvPr/>
        </p:nvSpPr>
        <p:spPr bwMode="auto">
          <a:xfrm>
            <a:off x="971550" y="3003550"/>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25</a:t>
            </a:r>
            <a:endParaRPr lang="ru-RU" altLang="ru-RU" sz="1600" b="1"/>
          </a:p>
        </p:txBody>
      </p:sp>
      <p:sp>
        <p:nvSpPr>
          <p:cNvPr id="19479" name="Text Box 23"/>
          <p:cNvSpPr txBox="1">
            <a:spLocks noChangeArrowheads="1"/>
          </p:cNvSpPr>
          <p:nvPr/>
        </p:nvSpPr>
        <p:spPr bwMode="auto">
          <a:xfrm>
            <a:off x="971550" y="3414713"/>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20</a:t>
            </a:r>
            <a:endParaRPr lang="ru-RU" altLang="ru-RU" sz="1600" b="1"/>
          </a:p>
        </p:txBody>
      </p:sp>
      <p:sp>
        <p:nvSpPr>
          <p:cNvPr id="19480" name="Text Box 24"/>
          <p:cNvSpPr txBox="1">
            <a:spLocks noChangeArrowheads="1"/>
          </p:cNvSpPr>
          <p:nvPr/>
        </p:nvSpPr>
        <p:spPr bwMode="auto">
          <a:xfrm>
            <a:off x="971550" y="3824288"/>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15</a:t>
            </a:r>
            <a:endParaRPr lang="ru-RU" altLang="ru-RU" sz="1600" b="1"/>
          </a:p>
        </p:txBody>
      </p:sp>
      <p:sp>
        <p:nvSpPr>
          <p:cNvPr id="19481" name="Text Box 25"/>
          <p:cNvSpPr txBox="1">
            <a:spLocks noChangeArrowheads="1"/>
          </p:cNvSpPr>
          <p:nvPr/>
        </p:nvSpPr>
        <p:spPr bwMode="auto">
          <a:xfrm>
            <a:off x="971550" y="4235450"/>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10</a:t>
            </a:r>
            <a:endParaRPr lang="ru-RU" altLang="ru-RU" sz="1600" b="1"/>
          </a:p>
        </p:txBody>
      </p:sp>
      <p:sp>
        <p:nvSpPr>
          <p:cNvPr id="19482" name="Text Box 26"/>
          <p:cNvSpPr txBox="1">
            <a:spLocks noChangeArrowheads="1"/>
          </p:cNvSpPr>
          <p:nvPr/>
        </p:nvSpPr>
        <p:spPr bwMode="auto">
          <a:xfrm>
            <a:off x="971550" y="4645025"/>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5</a:t>
            </a:r>
            <a:endParaRPr lang="ru-RU" altLang="ru-RU" sz="1600" b="1"/>
          </a:p>
        </p:txBody>
      </p:sp>
      <p:sp>
        <p:nvSpPr>
          <p:cNvPr id="19483" name="Text Box 27"/>
          <p:cNvSpPr txBox="1">
            <a:spLocks noChangeArrowheads="1"/>
          </p:cNvSpPr>
          <p:nvPr/>
        </p:nvSpPr>
        <p:spPr bwMode="auto">
          <a:xfrm>
            <a:off x="971550" y="5056188"/>
            <a:ext cx="39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0</a:t>
            </a:r>
            <a:endParaRPr lang="ru-RU" altLang="ru-RU" sz="1600" b="1"/>
          </a:p>
        </p:txBody>
      </p:sp>
      <p:sp>
        <p:nvSpPr>
          <p:cNvPr id="19484" name="Text Box 28"/>
          <p:cNvSpPr txBox="1">
            <a:spLocks noChangeArrowheads="1"/>
          </p:cNvSpPr>
          <p:nvPr/>
        </p:nvSpPr>
        <p:spPr bwMode="auto">
          <a:xfrm>
            <a:off x="1404938" y="5260975"/>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&lt; 20</a:t>
            </a:r>
            <a:endParaRPr lang="ru-RU" altLang="ru-RU" sz="1600" b="1"/>
          </a:p>
        </p:txBody>
      </p:sp>
      <p:sp>
        <p:nvSpPr>
          <p:cNvPr id="19485" name="Text Box 29"/>
          <p:cNvSpPr txBox="1">
            <a:spLocks noChangeArrowheads="1"/>
          </p:cNvSpPr>
          <p:nvPr/>
        </p:nvSpPr>
        <p:spPr bwMode="auto">
          <a:xfrm>
            <a:off x="1981200" y="5260975"/>
            <a:ext cx="79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20-24</a:t>
            </a:r>
            <a:endParaRPr lang="ru-RU" altLang="ru-RU" sz="1600" b="1"/>
          </a:p>
        </p:txBody>
      </p:sp>
      <p:sp>
        <p:nvSpPr>
          <p:cNvPr id="19486" name="Text Box 30"/>
          <p:cNvSpPr txBox="1">
            <a:spLocks noChangeArrowheads="1"/>
          </p:cNvSpPr>
          <p:nvPr/>
        </p:nvSpPr>
        <p:spPr bwMode="auto">
          <a:xfrm>
            <a:off x="2628900" y="5260975"/>
            <a:ext cx="79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25-29</a:t>
            </a:r>
            <a:endParaRPr lang="ru-RU" altLang="ru-RU" sz="1600" b="1"/>
          </a:p>
        </p:txBody>
      </p:sp>
      <p:sp>
        <p:nvSpPr>
          <p:cNvPr id="19487" name="Text Box 31"/>
          <p:cNvSpPr txBox="1">
            <a:spLocks noChangeArrowheads="1"/>
          </p:cNvSpPr>
          <p:nvPr/>
        </p:nvSpPr>
        <p:spPr bwMode="auto">
          <a:xfrm>
            <a:off x="3276600" y="5260975"/>
            <a:ext cx="79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30-34</a:t>
            </a:r>
            <a:endParaRPr lang="ru-RU" altLang="ru-RU" sz="1600" b="1"/>
          </a:p>
        </p:txBody>
      </p:sp>
      <p:sp>
        <p:nvSpPr>
          <p:cNvPr id="19488" name="Text Box 32"/>
          <p:cNvSpPr txBox="1">
            <a:spLocks noChangeArrowheads="1"/>
          </p:cNvSpPr>
          <p:nvPr/>
        </p:nvSpPr>
        <p:spPr bwMode="auto">
          <a:xfrm>
            <a:off x="3927475" y="5260975"/>
            <a:ext cx="79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35-39</a:t>
            </a:r>
            <a:endParaRPr lang="ru-RU" altLang="ru-RU" sz="1600" b="1"/>
          </a:p>
        </p:txBody>
      </p:sp>
      <p:sp>
        <p:nvSpPr>
          <p:cNvPr id="19489" name="Text Box 33"/>
          <p:cNvSpPr txBox="1">
            <a:spLocks noChangeArrowheads="1"/>
          </p:cNvSpPr>
          <p:nvPr/>
        </p:nvSpPr>
        <p:spPr bwMode="auto">
          <a:xfrm>
            <a:off x="4500563" y="5260975"/>
            <a:ext cx="792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457200" indent="-457200"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algn="r" eaLnBrk="1" hangingPunct="1">
              <a:buClr>
                <a:srgbClr val="FF0000"/>
              </a:buClr>
              <a:buFont typeface="Wingdings" pitchFamily="2" charset="2"/>
              <a:buNone/>
            </a:pPr>
            <a:r>
              <a:rPr lang="en-US" altLang="ru-RU" sz="1600" b="1"/>
              <a:t>40 &gt;</a:t>
            </a:r>
            <a:endParaRPr lang="ru-RU" altLang="ru-RU" sz="1600" b="1"/>
          </a:p>
        </p:txBody>
      </p:sp>
      <p:sp>
        <p:nvSpPr>
          <p:cNvPr id="19490" name="Line 34"/>
          <p:cNvSpPr>
            <a:spLocks noChangeShapeType="1"/>
          </p:cNvSpPr>
          <p:nvPr/>
        </p:nvSpPr>
        <p:spPr bwMode="auto">
          <a:xfrm>
            <a:off x="1697820" y="1844824"/>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19491" name="Line 35"/>
          <p:cNvSpPr>
            <a:spLocks noChangeShapeType="1"/>
          </p:cNvSpPr>
          <p:nvPr/>
        </p:nvSpPr>
        <p:spPr bwMode="auto">
          <a:xfrm>
            <a:off x="2413000" y="1936750"/>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19492" name="Line 36"/>
          <p:cNvSpPr>
            <a:spLocks noChangeShapeType="1"/>
          </p:cNvSpPr>
          <p:nvPr/>
        </p:nvSpPr>
        <p:spPr bwMode="auto">
          <a:xfrm>
            <a:off x="3060700" y="1936750"/>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19493" name="Line 37"/>
          <p:cNvSpPr>
            <a:spLocks noChangeShapeType="1"/>
          </p:cNvSpPr>
          <p:nvPr/>
        </p:nvSpPr>
        <p:spPr bwMode="auto">
          <a:xfrm>
            <a:off x="3722688" y="1936750"/>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19494" name="Line 38"/>
          <p:cNvSpPr>
            <a:spLocks noChangeShapeType="1"/>
          </p:cNvSpPr>
          <p:nvPr/>
        </p:nvSpPr>
        <p:spPr bwMode="auto">
          <a:xfrm>
            <a:off x="4362450" y="1936750"/>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sp>
        <p:nvSpPr>
          <p:cNvPr id="19495" name="Line 39"/>
          <p:cNvSpPr>
            <a:spLocks noChangeShapeType="1"/>
          </p:cNvSpPr>
          <p:nvPr/>
        </p:nvSpPr>
        <p:spPr bwMode="auto">
          <a:xfrm>
            <a:off x="5005388" y="1936750"/>
            <a:ext cx="0" cy="3311525"/>
          </a:xfrm>
          <a:prstGeom prst="line">
            <a:avLst/>
          </a:prstGeom>
          <a:noFill/>
          <a:ln w="31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grpSp>
        <p:nvGrpSpPr>
          <p:cNvPr id="19496" name="Group 40"/>
          <p:cNvGrpSpPr>
            <a:grpSpLocks/>
          </p:cNvGrpSpPr>
          <p:nvPr/>
        </p:nvGrpSpPr>
        <p:grpSpPr bwMode="auto">
          <a:xfrm>
            <a:off x="1763713" y="2297113"/>
            <a:ext cx="3241675" cy="2376487"/>
            <a:chOff x="1292" y="1616"/>
            <a:chExt cx="2042" cy="1497"/>
          </a:xfrm>
        </p:grpSpPr>
        <p:sp>
          <p:nvSpPr>
            <p:cNvPr id="19499" name="Line 41"/>
            <p:cNvSpPr>
              <a:spLocks noChangeShapeType="1"/>
            </p:cNvSpPr>
            <p:nvPr/>
          </p:nvSpPr>
          <p:spPr bwMode="auto">
            <a:xfrm flipH="1">
              <a:off x="2925" y="1616"/>
              <a:ext cx="409" cy="907"/>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endParaRPr lang="ru-RU"/>
            </a:p>
          </p:txBody>
        </p:sp>
        <p:sp>
          <p:nvSpPr>
            <p:cNvPr id="19500" name="Line 42"/>
            <p:cNvSpPr>
              <a:spLocks noChangeShapeType="1"/>
            </p:cNvSpPr>
            <p:nvPr/>
          </p:nvSpPr>
          <p:spPr bwMode="auto">
            <a:xfrm flipH="1">
              <a:off x="2517" y="2523"/>
              <a:ext cx="408" cy="272"/>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endParaRPr lang="ru-RU"/>
            </a:p>
          </p:txBody>
        </p:sp>
        <p:sp>
          <p:nvSpPr>
            <p:cNvPr id="19501" name="Line 43"/>
            <p:cNvSpPr>
              <a:spLocks noChangeShapeType="1"/>
            </p:cNvSpPr>
            <p:nvPr/>
          </p:nvSpPr>
          <p:spPr bwMode="auto">
            <a:xfrm flipH="1">
              <a:off x="1701" y="2795"/>
              <a:ext cx="816" cy="318"/>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endParaRPr lang="ru-RU"/>
            </a:p>
          </p:txBody>
        </p:sp>
        <p:sp>
          <p:nvSpPr>
            <p:cNvPr id="19502" name="Line 44"/>
            <p:cNvSpPr>
              <a:spLocks noChangeShapeType="1"/>
            </p:cNvSpPr>
            <p:nvPr/>
          </p:nvSpPr>
          <p:spPr bwMode="auto">
            <a:xfrm flipH="1" flipV="1">
              <a:off x="1292" y="3022"/>
              <a:ext cx="409" cy="91"/>
            </a:xfrm>
            <a:prstGeom prst="line">
              <a:avLst/>
            </a:prstGeom>
            <a:ln>
              <a:headEnd/>
              <a:tailEnd/>
            </a:ln>
            <a:extLst/>
          </p:spPr>
          <p:style>
            <a:lnRef idx="3">
              <a:schemeClr val="accent1"/>
            </a:lnRef>
            <a:fillRef idx="0">
              <a:schemeClr val="accent1"/>
            </a:fillRef>
            <a:effectRef idx="2">
              <a:schemeClr val="accent1"/>
            </a:effectRef>
            <a:fontRef idx="minor">
              <a:schemeClr val="tx1"/>
            </a:fontRef>
          </p:style>
          <p:txBody>
            <a:bodyPr/>
            <a:lstStyle/>
            <a:p>
              <a:endParaRPr lang="ru-RU"/>
            </a:p>
          </p:txBody>
        </p:sp>
      </p:grpSp>
      <p:sp>
        <p:nvSpPr>
          <p:cNvPr id="19497" name="Rectangle 45"/>
          <p:cNvSpPr>
            <a:spLocks noChangeArrowheads="1"/>
          </p:cNvSpPr>
          <p:nvPr/>
        </p:nvSpPr>
        <p:spPr bwMode="auto">
          <a:xfrm rot="-5400000">
            <a:off x="-1152786" y="3450048"/>
            <a:ext cx="367241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hangingPunct="1"/>
            <a:r>
              <a:rPr lang="ru-RU" altLang="ru-RU" sz="2400" dirty="0">
                <a:solidFill>
                  <a:schemeClr val="bg1"/>
                </a:solidFill>
                <a:cs typeface="Times New Roman" pitchFamily="18" charset="0"/>
              </a:rPr>
              <a:t>материнская смертность</a:t>
            </a:r>
            <a:r>
              <a:rPr lang="ru-RU" altLang="ru-RU" sz="2400" dirty="0">
                <a:solidFill>
                  <a:schemeClr val="bg1"/>
                </a:solidFill>
              </a:rPr>
              <a:t> </a:t>
            </a:r>
          </a:p>
        </p:txBody>
      </p:sp>
      <p:sp>
        <p:nvSpPr>
          <p:cNvPr id="19498" name="Rectangle 46"/>
          <p:cNvSpPr>
            <a:spLocks noChangeArrowheads="1"/>
          </p:cNvSpPr>
          <p:nvPr/>
        </p:nvSpPr>
        <p:spPr bwMode="auto">
          <a:xfrm>
            <a:off x="2195513" y="5654675"/>
            <a:ext cx="3087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4400">
                <a:solidFill>
                  <a:schemeClr val="tx1"/>
                </a:solidFill>
                <a:latin typeface="Times New Roman" pitchFamily="18" charset="0"/>
              </a:defRPr>
            </a:lvl1pPr>
            <a:lvl2pPr marL="742950" indent="-285750" eaLnBrk="0" hangingPunct="0">
              <a:defRPr sz="4400">
                <a:solidFill>
                  <a:schemeClr val="tx1"/>
                </a:solidFill>
                <a:latin typeface="Times New Roman" pitchFamily="18" charset="0"/>
              </a:defRPr>
            </a:lvl2pPr>
            <a:lvl3pPr marL="1143000" indent="-228600" eaLnBrk="0" hangingPunct="0">
              <a:defRPr sz="4400">
                <a:solidFill>
                  <a:schemeClr val="tx1"/>
                </a:solidFill>
                <a:latin typeface="Times New Roman" pitchFamily="18" charset="0"/>
              </a:defRPr>
            </a:lvl3pPr>
            <a:lvl4pPr marL="1600200" indent="-228600" eaLnBrk="0" hangingPunct="0">
              <a:defRPr sz="4400">
                <a:solidFill>
                  <a:schemeClr val="tx1"/>
                </a:solidFill>
                <a:latin typeface="Times New Roman" pitchFamily="18" charset="0"/>
              </a:defRPr>
            </a:lvl4pPr>
            <a:lvl5pPr marL="2057400" indent="-228600" eaLnBrk="0" hangingPunct="0">
              <a:defRPr sz="4400">
                <a:solidFill>
                  <a:schemeClr val="tx1"/>
                </a:solidFill>
                <a:latin typeface="Times New Roman" pitchFamily="18" charset="0"/>
              </a:defRPr>
            </a:lvl5pPr>
            <a:lvl6pPr marL="2514600" indent="-228600" eaLnBrk="0" fontAlgn="base" hangingPunct="0">
              <a:spcBef>
                <a:spcPct val="0"/>
              </a:spcBef>
              <a:spcAft>
                <a:spcPct val="0"/>
              </a:spcAft>
              <a:defRPr sz="4400">
                <a:solidFill>
                  <a:schemeClr val="tx1"/>
                </a:solidFill>
                <a:latin typeface="Times New Roman" pitchFamily="18" charset="0"/>
              </a:defRPr>
            </a:lvl6pPr>
            <a:lvl7pPr marL="2971800" indent="-228600" eaLnBrk="0" fontAlgn="base" hangingPunct="0">
              <a:spcBef>
                <a:spcPct val="0"/>
              </a:spcBef>
              <a:spcAft>
                <a:spcPct val="0"/>
              </a:spcAft>
              <a:defRPr sz="4400">
                <a:solidFill>
                  <a:schemeClr val="tx1"/>
                </a:solidFill>
                <a:latin typeface="Times New Roman" pitchFamily="18" charset="0"/>
              </a:defRPr>
            </a:lvl7pPr>
            <a:lvl8pPr marL="3429000" indent="-228600" eaLnBrk="0" fontAlgn="base" hangingPunct="0">
              <a:spcBef>
                <a:spcPct val="0"/>
              </a:spcBef>
              <a:spcAft>
                <a:spcPct val="0"/>
              </a:spcAft>
              <a:defRPr sz="4400">
                <a:solidFill>
                  <a:schemeClr val="tx1"/>
                </a:solidFill>
                <a:latin typeface="Times New Roman" pitchFamily="18" charset="0"/>
              </a:defRPr>
            </a:lvl8pPr>
            <a:lvl9pPr marL="3886200" indent="-228600" eaLnBrk="0" fontAlgn="base" hangingPunct="0">
              <a:spcBef>
                <a:spcPct val="0"/>
              </a:spcBef>
              <a:spcAft>
                <a:spcPct val="0"/>
              </a:spcAft>
              <a:defRPr sz="4400">
                <a:solidFill>
                  <a:schemeClr val="tx1"/>
                </a:solidFill>
                <a:latin typeface="Times New Roman" pitchFamily="18" charset="0"/>
              </a:defRPr>
            </a:lvl9pPr>
          </a:lstStyle>
          <a:p>
            <a:pPr eaLnBrk="1" hangingPunct="1"/>
            <a:r>
              <a:rPr lang="ru-RU" altLang="ru-RU" sz="2400" dirty="0">
                <a:solidFill>
                  <a:schemeClr val="bg1"/>
                </a:solidFill>
                <a:cs typeface="Times New Roman" pitchFamily="18" charset="0"/>
              </a:rPr>
              <a:t>возраст матери, </a:t>
            </a:r>
            <a:r>
              <a:rPr lang="ru-RU" altLang="ru-RU" sz="2400" i="1" dirty="0">
                <a:solidFill>
                  <a:schemeClr val="bg1"/>
                </a:solidFill>
              </a:rPr>
              <a:t>(</a:t>
            </a:r>
            <a:r>
              <a:rPr lang="ru-RU" altLang="ru-RU" sz="2400" i="1" dirty="0">
                <a:solidFill>
                  <a:schemeClr val="bg1"/>
                </a:solidFill>
                <a:cs typeface="Times New Roman" pitchFamily="18" charset="0"/>
              </a:rPr>
              <a:t>лет</a:t>
            </a:r>
            <a:r>
              <a:rPr lang="ru-RU" altLang="ru-RU" sz="2400" i="1" dirty="0">
                <a:solidFill>
                  <a:schemeClr val="bg1"/>
                </a:solidFill>
              </a:rPr>
              <a:t>)</a:t>
            </a:r>
            <a:r>
              <a:rPr lang="ru-RU" altLang="ru-RU" sz="2400" dirty="0">
                <a:solidFill>
                  <a:schemeClr val="bg1"/>
                </a:solidFill>
              </a:rPr>
              <a:t> </a:t>
            </a:r>
          </a:p>
        </p:txBody>
      </p:sp>
    </p:spTree>
    <p:extLst>
      <p:ext uri="{BB962C8B-B14F-4D97-AF65-F5344CB8AC3E}">
        <p14:creationId xmlns:p14="http://schemas.microsoft.com/office/powerpoint/2010/main" val="272095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омер слайда 5"/>
          <p:cNvSpPr>
            <a:spLocks noGrp="1"/>
          </p:cNvSpPr>
          <p:nvPr>
            <p:ph type="sldNum" sz="quarter" idx="12"/>
          </p:nvPr>
        </p:nvSpPr>
        <p:spPr>
          <a:noFill/>
        </p:spPr>
        <p:txBody>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fld id="{D4747005-89A1-4C9D-832E-FEFEA16F3819}" type="slidenum">
              <a:rPr lang="en-US" altLang="ru-RU" sz="1000">
                <a:solidFill>
                  <a:schemeClr val="hlink"/>
                </a:solidFill>
              </a:rPr>
              <a:pPr/>
              <a:t>50</a:t>
            </a:fld>
            <a:endParaRPr lang="en-US" altLang="ru-RU" sz="1000">
              <a:solidFill>
                <a:schemeClr val="hlink"/>
              </a:solidFill>
            </a:endParaRPr>
          </a:p>
        </p:txBody>
      </p:sp>
      <p:sp>
        <p:nvSpPr>
          <p:cNvPr id="10243" name="Rectangle 3"/>
          <p:cNvSpPr>
            <a:spLocks noGrp="1" noChangeArrowheads="1"/>
          </p:cNvSpPr>
          <p:nvPr>
            <p:ph type="body" idx="1"/>
          </p:nvPr>
        </p:nvSpPr>
        <p:spPr>
          <a:xfrm>
            <a:off x="4775200" y="1387475"/>
            <a:ext cx="4092575" cy="4708525"/>
          </a:xfrm>
        </p:spPr>
        <p:txBody>
          <a:bodyPr>
            <a:normAutofit fontScale="85000" lnSpcReduction="20000"/>
          </a:bodyPr>
          <a:lstStyle/>
          <a:p>
            <a:pPr eaLnBrk="1" hangingPunct="1">
              <a:spcBef>
                <a:spcPct val="50000"/>
              </a:spcBef>
            </a:pPr>
            <a:r>
              <a:rPr lang="ru-RU" altLang="ru-RU" dirty="0" err="1" smtClean="0"/>
              <a:t>Фармакокинетика</a:t>
            </a:r>
            <a:r>
              <a:rPr lang="ru-RU" altLang="ru-RU" dirty="0" smtClean="0"/>
              <a:t> </a:t>
            </a:r>
            <a:r>
              <a:rPr lang="ru-RU" altLang="ru-RU" dirty="0" err="1" smtClean="0"/>
              <a:t>рокурония</a:t>
            </a:r>
            <a:r>
              <a:rPr lang="ru-RU" altLang="ru-RU" dirty="0" smtClean="0"/>
              <a:t> бромида у беременных не отличается от таковой небеременных взрослых пациенток</a:t>
            </a:r>
          </a:p>
          <a:p>
            <a:pPr eaLnBrk="1" hangingPunct="1">
              <a:spcBef>
                <a:spcPct val="50000"/>
              </a:spcBef>
            </a:pPr>
            <a:r>
              <a:rPr lang="ru-RU" altLang="ru-RU" dirty="0" smtClean="0"/>
              <a:t>Минимальное прохождение через </a:t>
            </a:r>
            <a:r>
              <a:rPr lang="ru-RU" altLang="ru-RU" dirty="0" err="1" smtClean="0"/>
              <a:t>трансплацентраный</a:t>
            </a:r>
            <a:r>
              <a:rPr lang="ru-RU" altLang="ru-RU" dirty="0" smtClean="0"/>
              <a:t> барьер: коэффициент прохождения через плаценту </a:t>
            </a:r>
            <a:r>
              <a:rPr lang="en-GB" altLang="ru-RU" dirty="0" smtClean="0"/>
              <a:t>= 0.16  (</a:t>
            </a:r>
            <a:r>
              <a:rPr lang="ru-RU" altLang="ru-RU" dirty="0" err="1" smtClean="0"/>
              <a:t>векуроний</a:t>
            </a:r>
            <a:r>
              <a:rPr lang="ru-RU" altLang="ru-RU" dirty="0" smtClean="0"/>
              <a:t> </a:t>
            </a:r>
            <a:r>
              <a:rPr lang="en-GB" altLang="ru-RU" dirty="0" smtClean="0"/>
              <a:t>= 0.11)</a:t>
            </a:r>
            <a:endParaRPr lang="ru-RU" altLang="ru-RU" dirty="0" smtClean="0"/>
          </a:p>
          <a:p>
            <a:pPr eaLnBrk="1" hangingPunct="1">
              <a:spcBef>
                <a:spcPct val="50000"/>
              </a:spcBef>
            </a:pPr>
            <a:endParaRPr lang="ru-RU" altLang="ru-RU" dirty="0" smtClean="0"/>
          </a:p>
        </p:txBody>
      </p:sp>
      <p:sp>
        <p:nvSpPr>
          <p:cNvPr id="10244" name="Rectangle 4"/>
          <p:cNvSpPr>
            <a:spLocks noChangeArrowheads="1"/>
          </p:cNvSpPr>
          <p:nvPr/>
        </p:nvSpPr>
        <p:spPr bwMode="auto">
          <a:xfrm>
            <a:off x="1420813" y="290513"/>
            <a:ext cx="74422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eaLnBrk="1" hangingPunct="1"/>
            <a:r>
              <a:rPr lang="ru-RU" altLang="ru-RU" sz="3000" dirty="0" err="1" smtClean="0">
                <a:solidFill>
                  <a:schemeClr val="folHlink"/>
                </a:solidFill>
                <a:cs typeface="Arial" charset="0"/>
              </a:rPr>
              <a:t>Рокурония</a:t>
            </a:r>
            <a:r>
              <a:rPr lang="ru-RU" altLang="ru-RU" sz="3000" dirty="0" smtClean="0">
                <a:solidFill>
                  <a:schemeClr val="folHlink"/>
                </a:solidFill>
                <a:cs typeface="Arial" charset="0"/>
              </a:rPr>
              <a:t> бромид </a:t>
            </a:r>
            <a:r>
              <a:rPr lang="ru-RU" altLang="ru-RU" sz="3000" dirty="0">
                <a:solidFill>
                  <a:schemeClr val="folHlink"/>
                </a:solidFill>
                <a:cs typeface="Arial" charset="0"/>
              </a:rPr>
              <a:t>и беременность</a:t>
            </a:r>
          </a:p>
        </p:txBody>
      </p:sp>
      <p:sp>
        <p:nvSpPr>
          <p:cNvPr id="10245" name="Text Box 6"/>
          <p:cNvSpPr txBox="1">
            <a:spLocks noChangeArrowheads="1"/>
          </p:cNvSpPr>
          <p:nvPr/>
        </p:nvSpPr>
        <p:spPr bwMode="auto">
          <a:xfrm>
            <a:off x="2476500" y="5965825"/>
            <a:ext cx="6375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ea typeface="ヒラギノ角ゴ Pro W3" pitchFamily="1" charset="-128"/>
              </a:defRPr>
            </a:lvl1pPr>
            <a:lvl2pPr marL="742950" indent="-285750">
              <a:defRPr sz="2400">
                <a:solidFill>
                  <a:schemeClr val="tx1"/>
                </a:solidFill>
                <a:latin typeface="Arial" charset="0"/>
                <a:ea typeface="ヒラギノ角ゴ Pro W3" pitchFamily="1" charset="-128"/>
              </a:defRPr>
            </a:lvl2pPr>
            <a:lvl3pPr marL="1143000" indent="-228600">
              <a:defRPr sz="2400">
                <a:solidFill>
                  <a:schemeClr val="tx1"/>
                </a:solidFill>
                <a:latin typeface="Arial" charset="0"/>
                <a:ea typeface="ヒラギノ角ゴ Pro W3" pitchFamily="1" charset="-128"/>
              </a:defRPr>
            </a:lvl3pPr>
            <a:lvl4pPr marL="1600200" indent="-228600">
              <a:defRPr sz="2400">
                <a:solidFill>
                  <a:schemeClr val="tx1"/>
                </a:solidFill>
                <a:latin typeface="Arial" charset="0"/>
                <a:ea typeface="ヒラギノ角ゴ Pro W3" pitchFamily="1" charset="-128"/>
              </a:defRPr>
            </a:lvl4pPr>
            <a:lvl5pPr marL="2057400" indent="-228600">
              <a:defRPr sz="24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 charset="-128"/>
              </a:defRPr>
            </a:lvl9pPr>
          </a:lstStyle>
          <a:p>
            <a:pPr algn="r"/>
            <a:r>
              <a:rPr lang="ru-RU" altLang="ru-RU" sz="1000" i="1">
                <a:solidFill>
                  <a:schemeClr val="folHlink"/>
                </a:solidFill>
              </a:rPr>
              <a:t>Эсмерон. Монография по продукту 2003</a:t>
            </a:r>
          </a:p>
          <a:p>
            <a:pPr algn="r"/>
            <a:r>
              <a:rPr lang="ru-RU" altLang="ru-RU" sz="1000" i="1">
                <a:solidFill>
                  <a:schemeClr val="folHlink"/>
                </a:solidFill>
              </a:rPr>
              <a:t>Kelly M. C., </a:t>
            </a:r>
            <a:r>
              <a:rPr lang="en-US" altLang="ru-RU" sz="1000" i="1">
                <a:solidFill>
                  <a:schemeClr val="folHlink"/>
                </a:solidFill>
              </a:rPr>
              <a:t>et al </a:t>
            </a:r>
            <a:r>
              <a:rPr lang="ru-RU" altLang="ru-RU" sz="1000" i="1">
                <a:solidFill>
                  <a:schemeClr val="folHlink"/>
                </a:solidFill>
              </a:rPr>
              <a:t> </a:t>
            </a:r>
            <a:r>
              <a:rPr lang="ru-RU" altLang="ru-RU" sz="1000">
                <a:solidFill>
                  <a:schemeClr val="folHlink"/>
                </a:solidFill>
              </a:rPr>
              <a:t>Rocuronium: placental transfer and neonatal effects // Anesthesiology. 1996</a:t>
            </a:r>
          </a:p>
          <a:p>
            <a:pPr algn="r"/>
            <a:r>
              <a:rPr lang="ru-RU" altLang="ru-RU" sz="1000" i="1">
                <a:solidFill>
                  <a:schemeClr val="folHlink"/>
                </a:solidFill>
              </a:rPr>
              <a:t>Feldman S. </a:t>
            </a:r>
            <a:r>
              <a:rPr lang="en-US" altLang="ru-RU" sz="1000" i="1">
                <a:solidFill>
                  <a:schemeClr val="folHlink"/>
                </a:solidFill>
              </a:rPr>
              <a:t>et al</a:t>
            </a:r>
            <a:r>
              <a:rPr lang="ru-RU" altLang="ru-RU" sz="1000" i="1">
                <a:solidFill>
                  <a:schemeClr val="folHlink"/>
                </a:solidFill>
              </a:rPr>
              <a:t> </a:t>
            </a:r>
            <a:r>
              <a:rPr lang="ru-RU" altLang="ru-RU" sz="1000">
                <a:solidFill>
                  <a:schemeClr val="folHlink"/>
                </a:solidFill>
              </a:rPr>
              <a:t>Drug interactions with neuromuscular</a:t>
            </a:r>
            <a:r>
              <a:rPr lang="en-US" altLang="ru-RU" sz="1000">
                <a:solidFill>
                  <a:schemeClr val="folHlink"/>
                </a:solidFill>
              </a:rPr>
              <a:t> </a:t>
            </a:r>
            <a:r>
              <a:rPr lang="ru-RU" altLang="ru-RU" sz="1000">
                <a:solidFill>
                  <a:schemeClr val="folHlink"/>
                </a:solidFill>
              </a:rPr>
              <a:t>blockers // Drug Safety. – 1996</a:t>
            </a:r>
            <a:endParaRPr lang="en-US" altLang="ru-RU" sz="1000">
              <a:solidFill>
                <a:schemeClr val="folHlink"/>
              </a:solidFill>
            </a:endParaRPr>
          </a:p>
          <a:p>
            <a:pPr algn="r"/>
            <a:r>
              <a:rPr lang="ru-RU" altLang="ru-RU" sz="1000" i="1">
                <a:solidFill>
                  <a:schemeClr val="folHlink"/>
                </a:solidFill>
              </a:rPr>
              <a:t>Fisher D. M. </a:t>
            </a:r>
            <a:r>
              <a:rPr lang="ru-RU" altLang="ru-RU" sz="1000">
                <a:solidFill>
                  <a:schemeClr val="folHlink"/>
                </a:solidFill>
              </a:rPr>
              <a:t>et al. Pharmacokinetics of rocuronium</a:t>
            </a:r>
            <a:r>
              <a:rPr lang="en-US" altLang="ru-RU" sz="1000">
                <a:solidFill>
                  <a:schemeClr val="folHlink"/>
                </a:solidFill>
              </a:rPr>
              <a:t> </a:t>
            </a:r>
            <a:r>
              <a:rPr lang="ru-RU" altLang="ru-RU" sz="1000">
                <a:solidFill>
                  <a:schemeClr val="folHlink"/>
                </a:solidFill>
              </a:rPr>
              <a:t>during the three stages of liver</a:t>
            </a:r>
            <a:r>
              <a:rPr lang="en-US" altLang="ru-RU" sz="1000">
                <a:solidFill>
                  <a:schemeClr val="folHlink"/>
                </a:solidFill>
              </a:rPr>
              <a:t> </a:t>
            </a:r>
            <a:r>
              <a:rPr lang="ru-RU" altLang="ru-RU" sz="1000">
                <a:solidFill>
                  <a:schemeClr val="folHlink"/>
                </a:solidFill>
              </a:rPr>
              <a:t>transplantation //</a:t>
            </a:r>
            <a:r>
              <a:rPr lang="en-US" altLang="ru-RU" sz="1000">
                <a:solidFill>
                  <a:schemeClr val="folHlink"/>
                </a:solidFill>
              </a:rPr>
              <a:t> </a:t>
            </a:r>
            <a:r>
              <a:rPr lang="ru-RU" altLang="ru-RU" sz="1000">
                <a:solidFill>
                  <a:schemeClr val="folHlink"/>
                </a:solidFill>
              </a:rPr>
              <a:t>Anesthesiology. – 1997</a:t>
            </a:r>
          </a:p>
        </p:txBody>
      </p:sp>
      <p:pic>
        <p:nvPicPr>
          <p:cNvPr id="10246" name="Picture 10" descr="186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1457325"/>
            <a:ext cx="29241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153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035175"/>
            <a:ext cx="4356100" cy="2798763"/>
          </a:xfrm>
          <a:prstGeom prst="rect">
            <a:avLst/>
          </a:prstGeom>
          <a:noFill/>
          <a:ln w="1905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9122" name="Text Box 34"/>
          <p:cNvSpPr txBox="1">
            <a:spLocks noChangeArrowheads="1"/>
          </p:cNvSpPr>
          <p:nvPr/>
        </p:nvSpPr>
        <p:spPr bwMode="auto">
          <a:xfrm>
            <a:off x="5148263" y="2779713"/>
            <a:ext cx="1331912" cy="1189037"/>
          </a:xfrm>
          <a:prstGeom prst="rect">
            <a:avLst/>
          </a:prstGeom>
          <a:noFill/>
          <a:ln w="9525">
            <a:noFill/>
            <a:miter lim="800000"/>
            <a:headEnd/>
            <a:tailEnd/>
          </a:ln>
          <a:effectLst/>
        </p:spPr>
        <p:txBody>
          <a:bodyPr>
            <a:spAutoFit/>
          </a:bodyPr>
          <a:lstStyle/>
          <a:p>
            <a:pPr>
              <a:spcBef>
                <a:spcPct val="50000"/>
              </a:spcBef>
              <a:defRPr/>
            </a:pPr>
            <a:r>
              <a:rPr lang="en-US" sz="7200">
                <a:effectLst>
                  <a:outerShdw blurRad="38100" dist="38100" dir="2700000" algn="tl">
                    <a:srgbClr val="FFFFFF"/>
                  </a:outerShdw>
                </a:effectLst>
              </a:rPr>
              <a:t>=</a:t>
            </a:r>
            <a:endParaRPr lang="ru-RU" sz="7200">
              <a:effectLst>
                <a:outerShdw blurRad="38100" dist="38100" dir="2700000" algn="tl">
                  <a:srgbClr val="FFFFFF"/>
                </a:outerShdw>
              </a:effectLst>
            </a:endParaRPr>
          </a:p>
        </p:txBody>
      </p:sp>
      <p:sp>
        <p:nvSpPr>
          <p:cNvPr id="89123" name="Line 35"/>
          <p:cNvSpPr>
            <a:spLocks noChangeShapeType="1"/>
          </p:cNvSpPr>
          <p:nvPr/>
        </p:nvSpPr>
        <p:spPr bwMode="auto">
          <a:xfrm flipV="1">
            <a:off x="5438775" y="3109913"/>
            <a:ext cx="215900" cy="612775"/>
          </a:xfrm>
          <a:prstGeom prst="line">
            <a:avLst/>
          </a:prstGeom>
          <a:noFill/>
          <a:ln w="28575">
            <a:solidFill>
              <a:srgbClr val="FF9933"/>
            </a:solidFill>
            <a:round/>
            <a:headEnd/>
            <a:tailEnd/>
          </a:ln>
          <a:effectLst/>
        </p:spPr>
        <p:txBody>
          <a:bodyPr/>
          <a:lstStyle/>
          <a:p>
            <a:pPr>
              <a:defRPr/>
            </a:pPr>
            <a:endParaRPr lang="ru-RU"/>
          </a:p>
        </p:txBody>
      </p:sp>
      <p:pic>
        <p:nvPicPr>
          <p:cNvPr id="13317"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989138"/>
            <a:ext cx="1870075" cy="2844800"/>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19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611188" y="1196975"/>
            <a:ext cx="7772400" cy="1143000"/>
          </a:xfrm>
          <a:noFill/>
        </p:spPr>
        <p:txBody>
          <a:bodyPr/>
          <a:lstStyle/>
          <a:p>
            <a:r>
              <a:rPr lang="en-US" sz="3600" b="1" dirty="0" err="1" smtClean="0">
                <a:solidFill>
                  <a:schemeClr val="bg1"/>
                </a:solidFill>
              </a:rPr>
              <a:t>Нимбекс</a:t>
            </a:r>
            <a:r>
              <a:rPr lang="en-US" sz="3600" b="1" dirty="0" smtClean="0">
                <a:solidFill>
                  <a:schemeClr val="bg1"/>
                </a:solidFill>
              </a:rPr>
              <a:t/>
            </a:r>
            <a:br>
              <a:rPr lang="en-US" sz="3600" b="1" dirty="0" smtClean="0">
                <a:solidFill>
                  <a:schemeClr val="bg1"/>
                </a:solidFill>
              </a:rPr>
            </a:br>
            <a:r>
              <a:rPr lang="en-US" sz="2800" b="1" dirty="0" err="1" smtClean="0">
                <a:solidFill>
                  <a:schemeClr val="bg1"/>
                </a:solidFill>
              </a:rPr>
              <a:t>цисатракуриума</a:t>
            </a:r>
            <a:r>
              <a:rPr lang="en-US" sz="2800" b="1" dirty="0" smtClean="0">
                <a:solidFill>
                  <a:schemeClr val="bg1"/>
                </a:solidFill>
              </a:rPr>
              <a:t> </a:t>
            </a:r>
            <a:r>
              <a:rPr lang="en-US" sz="2800" b="1" dirty="0" err="1" smtClean="0">
                <a:solidFill>
                  <a:schemeClr val="bg1"/>
                </a:solidFill>
              </a:rPr>
              <a:t>бесилат</a:t>
            </a:r>
            <a:endParaRPr lang="en-US" dirty="0" smtClean="0">
              <a:solidFill>
                <a:schemeClr val="bg1"/>
              </a:solidFill>
            </a:endParaRPr>
          </a:p>
        </p:txBody>
      </p:sp>
      <p:sp>
        <p:nvSpPr>
          <p:cNvPr id="3077" name="Rectangle 3"/>
          <p:cNvSpPr>
            <a:spLocks noGrp="1" noChangeArrowheads="1"/>
          </p:cNvSpPr>
          <p:nvPr>
            <p:ph type="body" idx="1"/>
          </p:nvPr>
        </p:nvSpPr>
        <p:spPr>
          <a:xfrm>
            <a:off x="611188" y="2420938"/>
            <a:ext cx="7848600" cy="4038600"/>
          </a:xfrm>
          <a:noFill/>
        </p:spPr>
        <p:txBody>
          <a:bodyPr/>
          <a:lstStyle/>
          <a:p>
            <a:pPr>
              <a:spcBef>
                <a:spcPct val="65000"/>
              </a:spcBef>
            </a:pPr>
            <a:r>
              <a:rPr lang="en-US" sz="2800" dirty="0" err="1" smtClean="0">
                <a:solidFill>
                  <a:schemeClr val="bg1"/>
                </a:solidFill>
              </a:rPr>
              <a:t>Недеполяризующий</a:t>
            </a:r>
            <a:r>
              <a:rPr lang="en-US" sz="2800" dirty="0" smtClean="0">
                <a:solidFill>
                  <a:schemeClr val="bg1"/>
                </a:solidFill>
              </a:rPr>
              <a:t> </a:t>
            </a:r>
            <a:r>
              <a:rPr lang="en-US" sz="2800" dirty="0" err="1" smtClean="0">
                <a:solidFill>
                  <a:schemeClr val="bg1"/>
                </a:solidFill>
              </a:rPr>
              <a:t>мышечный</a:t>
            </a:r>
            <a:r>
              <a:rPr lang="en-US" sz="2800" dirty="0" smtClean="0">
                <a:solidFill>
                  <a:schemeClr val="bg1"/>
                </a:solidFill>
              </a:rPr>
              <a:t> </a:t>
            </a:r>
            <a:r>
              <a:rPr lang="en-US" sz="2800" dirty="0" err="1" smtClean="0">
                <a:solidFill>
                  <a:schemeClr val="bg1"/>
                </a:solidFill>
              </a:rPr>
              <a:t>релаксант</a:t>
            </a:r>
            <a:r>
              <a:rPr lang="en-US" sz="2800" dirty="0" smtClean="0">
                <a:solidFill>
                  <a:schemeClr val="bg1"/>
                </a:solidFill>
              </a:rPr>
              <a:t> </a:t>
            </a:r>
          </a:p>
          <a:p>
            <a:pPr>
              <a:spcBef>
                <a:spcPct val="65000"/>
              </a:spcBef>
            </a:pPr>
            <a:r>
              <a:rPr lang="en-US" sz="2800" dirty="0" smtClean="0">
                <a:solidFill>
                  <a:schemeClr val="bg1"/>
                </a:solidFill>
              </a:rPr>
              <a:t>МР </a:t>
            </a:r>
            <a:r>
              <a:rPr lang="en-US" sz="2800" dirty="0" err="1" smtClean="0">
                <a:solidFill>
                  <a:schemeClr val="bg1"/>
                </a:solidFill>
              </a:rPr>
              <a:t>средней</a:t>
            </a:r>
            <a:r>
              <a:rPr lang="en-US" sz="2800" dirty="0" smtClean="0">
                <a:solidFill>
                  <a:schemeClr val="bg1"/>
                </a:solidFill>
              </a:rPr>
              <a:t> </a:t>
            </a:r>
            <a:r>
              <a:rPr lang="en-US" sz="2800" dirty="0" err="1" smtClean="0">
                <a:solidFill>
                  <a:schemeClr val="bg1"/>
                </a:solidFill>
              </a:rPr>
              <a:t>продолжительности</a:t>
            </a:r>
            <a:r>
              <a:rPr lang="en-US" sz="2800" dirty="0" smtClean="0">
                <a:solidFill>
                  <a:schemeClr val="bg1"/>
                </a:solidFill>
              </a:rPr>
              <a:t> </a:t>
            </a:r>
            <a:r>
              <a:rPr lang="en-US" sz="2800" dirty="0" err="1" smtClean="0">
                <a:solidFill>
                  <a:schemeClr val="bg1"/>
                </a:solidFill>
              </a:rPr>
              <a:t>действия</a:t>
            </a:r>
            <a:endParaRPr lang="en-US" sz="2800" dirty="0" smtClean="0">
              <a:solidFill>
                <a:schemeClr val="bg1"/>
              </a:solidFill>
            </a:endParaRPr>
          </a:p>
          <a:p>
            <a:pPr>
              <a:spcBef>
                <a:spcPct val="65000"/>
              </a:spcBef>
            </a:pPr>
            <a:r>
              <a:rPr lang="en-US" sz="2800" dirty="0" err="1" smtClean="0">
                <a:solidFill>
                  <a:schemeClr val="bg1"/>
                </a:solidFill>
              </a:rPr>
              <a:t>Один</a:t>
            </a:r>
            <a:r>
              <a:rPr lang="en-US" sz="2800" dirty="0" smtClean="0">
                <a:solidFill>
                  <a:schemeClr val="bg1"/>
                </a:solidFill>
              </a:rPr>
              <a:t> </a:t>
            </a:r>
            <a:r>
              <a:rPr lang="en-US" sz="2800" dirty="0" err="1" smtClean="0">
                <a:solidFill>
                  <a:schemeClr val="bg1"/>
                </a:solidFill>
              </a:rPr>
              <a:t>из</a:t>
            </a:r>
            <a:r>
              <a:rPr lang="en-US" sz="2800" dirty="0" smtClean="0">
                <a:solidFill>
                  <a:schemeClr val="bg1"/>
                </a:solidFill>
              </a:rPr>
              <a:t> 10 </a:t>
            </a:r>
            <a:r>
              <a:rPr lang="en-US" sz="2800" dirty="0" err="1" smtClean="0">
                <a:solidFill>
                  <a:schemeClr val="bg1"/>
                </a:solidFill>
              </a:rPr>
              <a:t>изомеров</a:t>
            </a:r>
            <a:r>
              <a:rPr lang="en-US" sz="2800" dirty="0" smtClean="0">
                <a:solidFill>
                  <a:schemeClr val="bg1"/>
                </a:solidFill>
              </a:rPr>
              <a:t> </a:t>
            </a:r>
            <a:r>
              <a:rPr lang="en-US" sz="2800" dirty="0" err="1" smtClean="0">
                <a:solidFill>
                  <a:schemeClr val="bg1"/>
                </a:solidFill>
              </a:rPr>
              <a:t>атракуриума</a:t>
            </a:r>
            <a:r>
              <a:rPr lang="en-US" sz="2800" dirty="0" smtClean="0">
                <a:solidFill>
                  <a:schemeClr val="bg1"/>
                </a:solidFill>
              </a:rPr>
              <a:t> (</a:t>
            </a:r>
            <a:r>
              <a:rPr lang="en-US" sz="2800" dirty="0" err="1" smtClean="0">
                <a:solidFill>
                  <a:schemeClr val="bg1"/>
                </a:solidFill>
              </a:rPr>
              <a:t>Тракриума</a:t>
            </a:r>
            <a:r>
              <a:rPr lang="en-US" sz="2800" dirty="0" smtClean="0">
                <a:solidFill>
                  <a:schemeClr val="bg1"/>
                </a:solidFill>
              </a:rPr>
              <a:t>)</a:t>
            </a:r>
          </a:p>
          <a:p>
            <a:pPr>
              <a:spcBef>
                <a:spcPct val="65000"/>
              </a:spcBef>
            </a:pPr>
            <a:r>
              <a:rPr lang="en-US" sz="2800" dirty="0" err="1" smtClean="0">
                <a:solidFill>
                  <a:schemeClr val="bg1"/>
                </a:solidFill>
              </a:rPr>
              <a:t>Органонезависимая</a:t>
            </a:r>
            <a:r>
              <a:rPr lang="en-US" sz="2800" dirty="0" smtClean="0">
                <a:solidFill>
                  <a:schemeClr val="bg1"/>
                </a:solidFill>
              </a:rPr>
              <a:t> </a:t>
            </a:r>
            <a:r>
              <a:rPr lang="en-US" sz="2800" dirty="0" err="1" smtClean="0">
                <a:solidFill>
                  <a:schemeClr val="bg1"/>
                </a:solidFill>
              </a:rPr>
              <a:t>элиминация</a:t>
            </a:r>
            <a:r>
              <a:rPr lang="en-US" sz="2800" dirty="0" smtClean="0">
                <a:solidFill>
                  <a:schemeClr val="bg1"/>
                </a:solidFill>
              </a:rPr>
              <a:t>  (</a:t>
            </a:r>
            <a:r>
              <a:rPr lang="en-US" sz="2800" dirty="0" err="1" smtClean="0">
                <a:solidFill>
                  <a:schemeClr val="bg1"/>
                </a:solidFill>
              </a:rPr>
              <a:t>по</a:t>
            </a:r>
            <a:r>
              <a:rPr lang="en-US" sz="2800" dirty="0" smtClean="0">
                <a:solidFill>
                  <a:schemeClr val="bg1"/>
                </a:solidFill>
              </a:rPr>
              <a:t> </a:t>
            </a:r>
            <a:r>
              <a:rPr lang="en-US" sz="2800" dirty="0" err="1" smtClean="0">
                <a:solidFill>
                  <a:schemeClr val="bg1"/>
                </a:solidFill>
              </a:rPr>
              <a:t>типу</a:t>
            </a:r>
            <a:r>
              <a:rPr lang="en-US" sz="2800" dirty="0" smtClean="0">
                <a:solidFill>
                  <a:schemeClr val="bg1"/>
                </a:solidFill>
              </a:rPr>
              <a:t> </a:t>
            </a:r>
            <a:r>
              <a:rPr lang="en-US" sz="2800" dirty="0" err="1" smtClean="0">
                <a:solidFill>
                  <a:schemeClr val="bg1"/>
                </a:solidFill>
              </a:rPr>
              <a:t>Хофманна</a:t>
            </a:r>
            <a:r>
              <a:rPr lang="en-US" sz="2800" dirty="0" smtClean="0">
                <a:solidFill>
                  <a:schemeClr val="bg1"/>
                </a:solidFill>
              </a:rPr>
              <a:t> - </a:t>
            </a:r>
            <a:r>
              <a:rPr lang="en-US" sz="2800" dirty="0" err="1" smtClean="0">
                <a:solidFill>
                  <a:schemeClr val="bg1"/>
                </a:solidFill>
              </a:rPr>
              <a:t>спонтанная</a:t>
            </a:r>
            <a:r>
              <a:rPr lang="en-US" sz="2800" dirty="0" smtClean="0">
                <a:solidFill>
                  <a:schemeClr val="bg1"/>
                </a:solidFill>
              </a:rPr>
              <a:t> </a:t>
            </a:r>
            <a:r>
              <a:rPr lang="en-US" sz="2800" dirty="0" err="1" smtClean="0">
                <a:solidFill>
                  <a:schemeClr val="bg1"/>
                </a:solidFill>
              </a:rPr>
              <a:t>биодеградация</a:t>
            </a:r>
            <a:r>
              <a:rPr lang="en-US" sz="2800" dirty="0" smtClean="0">
                <a:solidFill>
                  <a:schemeClr val="bg1"/>
                </a:solidFill>
              </a:rPr>
              <a:t>)</a:t>
            </a:r>
          </a:p>
          <a:p>
            <a:pPr>
              <a:spcBef>
                <a:spcPct val="65000"/>
              </a:spcBef>
            </a:pPr>
            <a:endParaRPr lang="en-US" dirty="0" smtClean="0"/>
          </a:p>
        </p:txBody>
      </p:sp>
      <p:graphicFrame>
        <p:nvGraphicFramePr>
          <p:cNvPr id="3074" name="Object 2"/>
          <p:cNvGraphicFramePr>
            <a:graphicFrameLocks/>
          </p:cNvGraphicFramePr>
          <p:nvPr/>
        </p:nvGraphicFramePr>
        <p:xfrm>
          <a:off x="179388" y="0"/>
          <a:ext cx="2879725" cy="1844675"/>
        </p:xfrm>
        <a:graphic>
          <a:graphicData uri="http://schemas.openxmlformats.org/presentationml/2006/ole">
            <mc:AlternateContent xmlns:mc="http://schemas.openxmlformats.org/markup-compatibility/2006">
              <mc:Choice xmlns:v="urn:schemas-microsoft-com:vml" Requires="v">
                <p:oleObj spid="_x0000_s1040" name="Слайд" r:id="rId4" imgW="1440360" imgH="1074600" progId="PowerPoint.Slide.8">
                  <p:embed/>
                </p:oleObj>
              </mc:Choice>
              <mc:Fallback>
                <p:oleObj name="Слайд" r:id="rId4" imgW="1440360" imgH="1074600" progId="PowerPoint.Slide.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0"/>
                        <a:ext cx="2879725"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p:cNvGraphicFramePr>
          <p:nvPr/>
        </p:nvGraphicFramePr>
        <p:xfrm>
          <a:off x="6011863" y="0"/>
          <a:ext cx="2952750" cy="1844675"/>
        </p:xfrm>
        <a:graphic>
          <a:graphicData uri="http://schemas.openxmlformats.org/presentationml/2006/ole">
            <mc:AlternateContent xmlns:mc="http://schemas.openxmlformats.org/markup-compatibility/2006">
              <mc:Choice xmlns:v="urn:schemas-microsoft-com:vml" Requires="v">
                <p:oleObj spid="_x0000_s1041" name="Слайд" r:id="rId6" imgW="4518720" imgH="3383280" progId="PowerPoint.Slide.8">
                  <p:embed/>
                </p:oleObj>
              </mc:Choice>
              <mc:Fallback>
                <p:oleObj name="Слайд" r:id="rId6" imgW="4518720" imgH="3383280" progId="PowerPoint.Slide.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0"/>
                        <a:ext cx="295275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79270957"/>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b="1" dirty="0" err="1" smtClean="0">
                <a:solidFill>
                  <a:schemeClr val="bg1"/>
                </a:solidFill>
                <a:latin typeface="Book Antiqua" pitchFamily="18" charset="0"/>
              </a:rPr>
              <a:t>Элиминация</a:t>
            </a:r>
            <a:r>
              <a:rPr lang="en-US" b="1" dirty="0" smtClean="0">
                <a:solidFill>
                  <a:schemeClr val="bg1"/>
                </a:solidFill>
                <a:latin typeface="Book Antiqua" pitchFamily="18" charset="0"/>
              </a:rPr>
              <a:t> </a:t>
            </a:r>
            <a:r>
              <a:rPr lang="en-US" b="1" dirty="0" err="1" smtClean="0">
                <a:solidFill>
                  <a:schemeClr val="bg1"/>
                </a:solidFill>
                <a:latin typeface="Book Antiqua" pitchFamily="18" charset="0"/>
              </a:rPr>
              <a:t>Хофманна</a:t>
            </a:r>
            <a:endParaRPr lang="en-US" b="1" dirty="0" smtClean="0">
              <a:solidFill>
                <a:schemeClr val="bg1"/>
              </a:solidFill>
              <a:latin typeface="Book Antiqua" pitchFamily="18" charset="0"/>
            </a:endParaRPr>
          </a:p>
        </p:txBody>
      </p:sp>
      <p:sp>
        <p:nvSpPr>
          <p:cNvPr id="34819" name="Rectangle 3"/>
          <p:cNvSpPr>
            <a:spLocks noGrp="1" noChangeArrowheads="1"/>
          </p:cNvSpPr>
          <p:nvPr>
            <p:ph type="body" idx="1"/>
          </p:nvPr>
        </p:nvSpPr>
        <p:spPr>
          <a:xfrm>
            <a:off x="685800" y="2347913"/>
            <a:ext cx="7772400" cy="3748087"/>
          </a:xfrm>
        </p:spPr>
        <p:txBody>
          <a:bodyPr/>
          <a:lstStyle/>
          <a:p>
            <a:r>
              <a:rPr lang="en-US" dirty="0" err="1" smtClean="0">
                <a:solidFill>
                  <a:schemeClr val="bg1"/>
                </a:solidFill>
                <a:latin typeface="Book Antiqua" pitchFamily="18" charset="0"/>
              </a:rPr>
              <a:t>Уникальный</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метаболизм</a:t>
            </a:r>
            <a:endParaRPr lang="en-US" dirty="0" smtClean="0">
              <a:solidFill>
                <a:schemeClr val="bg1"/>
              </a:solidFill>
              <a:latin typeface="Book Antiqua" pitchFamily="18" charset="0"/>
            </a:endParaRPr>
          </a:p>
          <a:p>
            <a:r>
              <a:rPr lang="en-US" dirty="0" err="1" smtClean="0">
                <a:solidFill>
                  <a:schemeClr val="bg1"/>
                </a:solidFill>
                <a:latin typeface="Book Antiqua" pitchFamily="18" charset="0"/>
              </a:rPr>
              <a:t>Спонтанное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неферментативное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химическое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разрушение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спонтанная</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биодеградация</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при</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физиологических</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значениях</a:t>
            </a:r>
            <a:r>
              <a:rPr lang="en-US" dirty="0" smtClean="0">
                <a:solidFill>
                  <a:schemeClr val="bg1"/>
                </a:solidFill>
                <a:latin typeface="Book Antiqua" pitchFamily="18" charset="0"/>
              </a:rPr>
              <a:t> pH ~ 7,4 и </a:t>
            </a:r>
            <a:r>
              <a:rPr lang="en-US" dirty="0" err="1" smtClean="0">
                <a:solidFill>
                  <a:schemeClr val="bg1"/>
                </a:solidFill>
                <a:latin typeface="Book Antiqua" pitchFamily="18" charset="0"/>
              </a:rPr>
              <a:t>температуры</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тела</a:t>
            </a:r>
            <a:endParaRPr lang="ru-RU" dirty="0" smtClean="0">
              <a:solidFill>
                <a:schemeClr val="bg1"/>
              </a:solidFill>
              <a:latin typeface="Book Antiqua" pitchFamily="18" charset="0"/>
            </a:endParaRPr>
          </a:p>
          <a:p>
            <a:endParaRPr lang="en-US" dirty="0" smtClean="0">
              <a:latin typeface="Book Antiqua" pitchFamily="18" charset="0"/>
            </a:endParaRPr>
          </a:p>
        </p:txBody>
      </p:sp>
    </p:spTree>
    <p:extLst>
      <p:ext uri="{BB962C8B-B14F-4D97-AF65-F5344CB8AC3E}">
        <p14:creationId xmlns:p14="http://schemas.microsoft.com/office/powerpoint/2010/main" val="3222112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a:normAutofit fontScale="90000"/>
          </a:bodyPr>
          <a:lstStyle/>
          <a:p>
            <a:r>
              <a:rPr lang="en-US" sz="3600" b="1" dirty="0" err="1" smtClean="0">
                <a:solidFill>
                  <a:schemeClr val="bg1"/>
                </a:solidFill>
                <a:latin typeface="Book Antiqua" pitchFamily="18" charset="0"/>
              </a:rPr>
              <a:t>Нимбекс</a:t>
            </a:r>
            <a:r>
              <a:rPr lang="en-US" sz="3600" b="1" dirty="0" smtClean="0">
                <a:solidFill>
                  <a:schemeClr val="bg1"/>
                </a:solidFill>
                <a:latin typeface="Book Antiqua" pitchFamily="18" charset="0"/>
              </a:rPr>
              <a:t> </a:t>
            </a:r>
            <a:br>
              <a:rPr lang="en-US" sz="3600" b="1" dirty="0" smtClean="0">
                <a:solidFill>
                  <a:schemeClr val="bg1"/>
                </a:solidFill>
                <a:latin typeface="Book Antiqua" pitchFamily="18" charset="0"/>
              </a:rPr>
            </a:br>
            <a:r>
              <a:rPr lang="en-US" sz="3600" b="1" dirty="0" smtClean="0">
                <a:solidFill>
                  <a:schemeClr val="bg1"/>
                </a:solidFill>
                <a:latin typeface="Book Antiqua" pitchFamily="18" charset="0"/>
              </a:rPr>
              <a:t> </a:t>
            </a:r>
            <a:r>
              <a:rPr lang="en-US" sz="2800" b="1" dirty="0" err="1" smtClean="0">
                <a:solidFill>
                  <a:schemeClr val="bg1"/>
                </a:solidFill>
                <a:latin typeface="Book Antiqua" pitchFamily="18" charset="0"/>
              </a:rPr>
              <a:t>дозы</a:t>
            </a:r>
            <a:r>
              <a:rPr lang="en-US" sz="2800" b="1" dirty="0" smtClean="0">
                <a:solidFill>
                  <a:schemeClr val="bg1"/>
                </a:solidFill>
                <a:latin typeface="Book Antiqua" pitchFamily="18" charset="0"/>
              </a:rPr>
              <a:t> </a:t>
            </a:r>
            <a:r>
              <a:rPr lang="en-US" sz="2800" b="1" dirty="0" err="1" smtClean="0">
                <a:solidFill>
                  <a:schemeClr val="bg1"/>
                </a:solidFill>
                <a:latin typeface="Book Antiqua" pitchFamily="18" charset="0"/>
              </a:rPr>
              <a:t>для</a:t>
            </a:r>
            <a:r>
              <a:rPr lang="en-US" sz="2800" b="1" dirty="0" smtClean="0">
                <a:solidFill>
                  <a:schemeClr val="bg1"/>
                </a:solidFill>
                <a:latin typeface="Book Antiqua" pitchFamily="18" charset="0"/>
              </a:rPr>
              <a:t> </a:t>
            </a:r>
            <a:r>
              <a:rPr lang="en-US" sz="2800" b="1" dirty="0" err="1" smtClean="0">
                <a:solidFill>
                  <a:schemeClr val="bg1"/>
                </a:solidFill>
                <a:latin typeface="Book Antiqua" pitchFamily="18" charset="0"/>
              </a:rPr>
              <a:t>интубации</a:t>
            </a:r>
            <a:endParaRPr lang="en-US" dirty="0" smtClean="0">
              <a:solidFill>
                <a:schemeClr val="bg1"/>
              </a:solidFill>
              <a:latin typeface="Book Antiqua" pitchFamily="18" charset="0"/>
            </a:endParaRPr>
          </a:p>
        </p:txBody>
      </p:sp>
      <p:sp>
        <p:nvSpPr>
          <p:cNvPr id="39939" name="Rectangle 3"/>
          <p:cNvSpPr>
            <a:spLocks noGrp="1" noChangeArrowheads="1"/>
          </p:cNvSpPr>
          <p:nvPr>
            <p:ph type="body" idx="1"/>
          </p:nvPr>
        </p:nvSpPr>
        <p:spPr>
          <a:xfrm>
            <a:off x="900113" y="2060575"/>
            <a:ext cx="7772400" cy="4114800"/>
          </a:xfrm>
          <a:noFill/>
        </p:spPr>
        <p:txBody>
          <a:bodyPr/>
          <a:lstStyle/>
          <a:p>
            <a:pPr>
              <a:spcBef>
                <a:spcPct val="75000"/>
              </a:spcBef>
            </a:pPr>
            <a:r>
              <a:rPr lang="en-US" dirty="0" err="1" smtClean="0">
                <a:solidFill>
                  <a:schemeClr val="bg1"/>
                </a:solidFill>
                <a:latin typeface="Book Antiqua" pitchFamily="18" charset="0"/>
              </a:rPr>
              <a:t>Взрослые</a:t>
            </a:r>
            <a:r>
              <a:rPr lang="en-US" dirty="0" smtClean="0">
                <a:solidFill>
                  <a:schemeClr val="bg1"/>
                </a:solidFill>
                <a:latin typeface="Book Antiqua" pitchFamily="18" charset="0"/>
              </a:rPr>
              <a:t>  0.15</a:t>
            </a:r>
            <a:r>
              <a:rPr lang="ru-RU" dirty="0" smtClean="0">
                <a:solidFill>
                  <a:schemeClr val="bg1"/>
                </a:solidFill>
                <a:latin typeface="Book Antiqua" pitchFamily="18" charset="0"/>
              </a:rPr>
              <a:t> </a:t>
            </a:r>
            <a:r>
              <a:rPr lang="en-US" dirty="0" err="1" smtClean="0">
                <a:solidFill>
                  <a:schemeClr val="bg1"/>
                </a:solidFill>
                <a:latin typeface="Book Antiqua" pitchFamily="18" charset="0"/>
              </a:rPr>
              <a:t>мг</a:t>
            </a:r>
            <a:r>
              <a:rPr lang="en-US" dirty="0" smtClean="0">
                <a:solidFill>
                  <a:schemeClr val="bg1"/>
                </a:solidFill>
                <a:latin typeface="Book Antiqua" pitchFamily="18" charset="0"/>
              </a:rPr>
              <a:t>/</a:t>
            </a:r>
            <a:r>
              <a:rPr lang="en-US" dirty="0" err="1" smtClean="0">
                <a:solidFill>
                  <a:schemeClr val="bg1"/>
                </a:solidFill>
                <a:latin typeface="Book Antiqua" pitchFamily="18" charset="0"/>
              </a:rPr>
              <a:t>кг</a:t>
            </a:r>
            <a:endParaRPr lang="en-US" dirty="0" smtClean="0">
              <a:solidFill>
                <a:schemeClr val="bg1"/>
              </a:solidFill>
              <a:latin typeface="Book Antiqua" pitchFamily="18" charset="0"/>
            </a:endParaRPr>
          </a:p>
          <a:p>
            <a:pPr>
              <a:spcBef>
                <a:spcPct val="75000"/>
              </a:spcBef>
            </a:pPr>
            <a:r>
              <a:rPr lang="en-US" dirty="0" err="1" smtClean="0">
                <a:solidFill>
                  <a:schemeClr val="bg1"/>
                </a:solidFill>
                <a:latin typeface="Book Antiqua" pitchFamily="18" charset="0"/>
              </a:rPr>
              <a:t>Оптимальные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условия</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для</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интубации</a:t>
            </a:r>
            <a:r>
              <a:rPr lang="en-US" dirty="0" smtClean="0">
                <a:solidFill>
                  <a:schemeClr val="bg1"/>
                </a:solidFill>
                <a:latin typeface="Book Antiqua" pitchFamily="18" charset="0"/>
              </a:rPr>
              <a:t>: 2 </a:t>
            </a:r>
            <a:r>
              <a:rPr lang="en-US" dirty="0" err="1" smtClean="0">
                <a:solidFill>
                  <a:schemeClr val="bg1"/>
                </a:solidFill>
                <a:latin typeface="Book Antiqua" pitchFamily="18" charset="0"/>
              </a:rPr>
              <a:t>минуты</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после</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введения</a:t>
            </a:r>
            <a:r>
              <a:rPr lang="en-US" dirty="0" smtClean="0">
                <a:solidFill>
                  <a:schemeClr val="bg1"/>
                </a:solidFill>
                <a:latin typeface="Book Antiqua" pitchFamily="18" charset="0"/>
              </a:rPr>
              <a:t> </a:t>
            </a:r>
            <a:r>
              <a:rPr lang="en-US" dirty="0" err="1" smtClean="0">
                <a:solidFill>
                  <a:schemeClr val="bg1"/>
                </a:solidFill>
                <a:latin typeface="Book Antiqua" pitchFamily="18" charset="0"/>
              </a:rPr>
              <a:t>Нимбекса</a:t>
            </a:r>
            <a:endParaRPr lang="en-US" dirty="0" smtClean="0">
              <a:solidFill>
                <a:schemeClr val="bg1"/>
              </a:solidFill>
              <a:latin typeface="Book Antiqua" pitchFamily="18" charset="0"/>
            </a:endParaRPr>
          </a:p>
        </p:txBody>
      </p:sp>
    </p:spTree>
    <p:extLst>
      <p:ext uri="{BB962C8B-B14F-4D97-AF65-F5344CB8AC3E}">
        <p14:creationId xmlns:p14="http://schemas.microsoft.com/office/powerpoint/2010/main" val="254414224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ctr"/>
            <a:endParaRPr lang="ru-RU" altLang="ru-RU" sz="1800" b="1">
              <a:solidFill>
                <a:srgbClr val="663300"/>
              </a:solidFill>
            </a:endParaRPr>
          </a:p>
        </p:txBody>
      </p:sp>
      <p:sp>
        <p:nvSpPr>
          <p:cNvPr id="49156" name="Rectangle 5"/>
          <p:cNvSpPr>
            <a:spLocks noChangeArrowheads="1"/>
          </p:cNvSpPr>
          <p:nvPr/>
        </p:nvSpPr>
        <p:spPr bwMode="auto">
          <a:xfrm>
            <a:off x="533400" y="404813"/>
            <a:ext cx="7783513" cy="1182687"/>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lnSpc>
                <a:spcPct val="85000"/>
              </a:lnSpc>
            </a:pPr>
            <a:r>
              <a:rPr lang="ru-RU" altLang="ru-RU" sz="2800" b="1">
                <a:solidFill>
                  <a:srgbClr val="663300"/>
                </a:solidFill>
                <a:cs typeface="Times New Roman" pitchFamily="18" charset="0"/>
              </a:rPr>
              <a:t>Статистически достоверное</a:t>
            </a:r>
            <a:r>
              <a:rPr lang="ru-RU" altLang="ru-RU" b="1"/>
              <a:t> </a:t>
            </a:r>
            <a:r>
              <a:rPr lang="ru-RU" altLang="ru-RU" sz="2800" b="1">
                <a:solidFill>
                  <a:srgbClr val="FF0000"/>
                </a:solidFill>
              </a:rPr>
              <a:t>увеличение числа</a:t>
            </a:r>
            <a:r>
              <a:rPr lang="ru-RU" altLang="ru-RU" b="1"/>
              <a:t> </a:t>
            </a:r>
            <a:r>
              <a:rPr lang="ru-RU" altLang="ru-RU" sz="2800" b="1">
                <a:solidFill>
                  <a:srgbClr val="663300"/>
                </a:solidFill>
                <a:cs typeface="Times New Roman" pitchFamily="18" charset="0"/>
              </a:rPr>
              <a:t>случаев технических трудностей и неудач </a:t>
            </a:r>
            <a:br>
              <a:rPr lang="ru-RU" altLang="ru-RU" sz="2800" b="1">
                <a:solidFill>
                  <a:srgbClr val="663300"/>
                </a:solidFill>
                <a:cs typeface="Times New Roman" pitchFamily="18" charset="0"/>
              </a:rPr>
            </a:br>
            <a:r>
              <a:rPr lang="ru-RU" altLang="ru-RU" sz="2800" b="1">
                <a:solidFill>
                  <a:srgbClr val="663300"/>
                </a:solidFill>
                <a:cs typeface="Times New Roman" pitchFamily="18" charset="0"/>
              </a:rPr>
              <a:t>при интубации трахеи</a:t>
            </a:r>
            <a:r>
              <a:rPr lang="ru-RU" altLang="ru-RU" b="1"/>
              <a:t> </a:t>
            </a:r>
            <a:endParaRPr lang="ru-RU" altLang="ru-RU" sz="2000" b="1">
              <a:cs typeface="Times New Roman" pitchFamily="18" charset="0"/>
            </a:endParaRPr>
          </a:p>
        </p:txBody>
      </p:sp>
      <p:pic>
        <p:nvPicPr>
          <p:cNvPr id="49157" name="Picture 6" descr="la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924175"/>
            <a:ext cx="30718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7"/>
          <p:cNvSpPr>
            <a:spLocks noChangeArrowheads="1"/>
          </p:cNvSpPr>
          <p:nvPr/>
        </p:nvSpPr>
        <p:spPr bwMode="auto">
          <a:xfrm>
            <a:off x="3792538" y="1752600"/>
            <a:ext cx="272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r>
              <a:rPr lang="ru-RU" altLang="ru-RU" sz="4000" b="1">
                <a:solidFill>
                  <a:srgbClr val="FF0000"/>
                </a:solidFill>
              </a:rPr>
              <a:t>21.00 – 8.00</a:t>
            </a:r>
          </a:p>
        </p:txBody>
      </p:sp>
      <p:sp>
        <p:nvSpPr>
          <p:cNvPr id="49159" name="Rectangle 4"/>
          <p:cNvSpPr>
            <a:spLocks noChangeArrowheads="1"/>
          </p:cNvSpPr>
          <p:nvPr/>
        </p:nvSpPr>
        <p:spPr bwMode="auto">
          <a:xfrm>
            <a:off x="0" y="5981700"/>
            <a:ext cx="8316913" cy="908050"/>
          </a:xfrm>
          <a:prstGeom prst="rect">
            <a:avLst/>
          </a:prstGeom>
          <a:solidFill>
            <a:srgbClr val="6633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Hawthorne L., Wilson R., Lyons G. Failed intubation revisited: </a:t>
            </a:r>
            <a:br>
              <a:rPr lang="en-US" altLang="ru-RU" sz="1400" b="1">
                <a:solidFill>
                  <a:schemeClr val="bg1"/>
                </a:solidFill>
              </a:rPr>
            </a:br>
            <a:r>
              <a:rPr lang="en-US" altLang="ru-RU" sz="1400" b="1">
                <a:solidFill>
                  <a:schemeClr val="bg1"/>
                </a:solidFill>
              </a:rPr>
              <a:t>17-year experience in a teaching maternity unit. </a:t>
            </a:r>
            <a:br>
              <a:rPr lang="en-US" altLang="ru-RU" sz="1400" b="1">
                <a:solidFill>
                  <a:schemeClr val="bg1"/>
                </a:solidFill>
              </a:rPr>
            </a:br>
            <a:r>
              <a:rPr lang="en-US" altLang="ru-RU" sz="1400" b="1">
                <a:solidFill>
                  <a:schemeClr val="bg1"/>
                </a:solidFill>
              </a:rPr>
              <a:t>Br J Anaesth 76:680–684, 1996.</a:t>
            </a:r>
          </a:p>
        </p:txBody>
      </p:sp>
      <p:sp>
        <p:nvSpPr>
          <p:cNvPr id="49160" name="Rectangle 7"/>
          <p:cNvSpPr>
            <a:spLocks noChangeArrowheads="1"/>
          </p:cNvSpPr>
          <p:nvPr/>
        </p:nvSpPr>
        <p:spPr bwMode="auto">
          <a:xfrm flipV="1">
            <a:off x="4763" y="5916613"/>
            <a:ext cx="8296275" cy="69850"/>
          </a:xfrm>
          <a:prstGeom prst="rect">
            <a:avLst/>
          </a:prstGeom>
          <a:gradFill rotWithShape="1">
            <a:gsLst>
              <a:gs pos="0">
                <a:srgbClr val="663300">
                  <a:alpha val="50000"/>
                </a:srgbClr>
              </a:gs>
              <a:gs pos="100000">
                <a:srgbClr val="DACDC1">
                  <a:alpha val="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49161" name="Picture 8" descr="boo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6597650"/>
            <a:ext cx="466725"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287421"/>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117600" y="1646891"/>
            <a:ext cx="7848600" cy="21602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ru-RU" sz="2800" kern="1000" dirty="0"/>
              <a:t>Неудавшаяся интубация трахеи </a:t>
            </a:r>
            <a:br>
              <a:rPr lang="ru-RU" sz="2800" kern="1000" dirty="0"/>
            </a:br>
            <a:r>
              <a:rPr lang="ru-RU" sz="2800" kern="1000" dirty="0"/>
              <a:t>в акушерской анестезиологии: </a:t>
            </a:r>
            <a:br>
              <a:rPr lang="ru-RU" sz="2800" kern="1000" dirty="0"/>
            </a:br>
            <a:r>
              <a:rPr lang="ru-RU" sz="2800" kern="1000" dirty="0"/>
              <a:t>2-х годичное национальное исследование случай – контроль (Великобритания) </a:t>
            </a:r>
          </a:p>
        </p:txBody>
      </p:sp>
      <p:sp>
        <p:nvSpPr>
          <p:cNvPr id="7" name="Text Placeholder 2"/>
          <p:cNvSpPr txBox="1">
            <a:spLocks/>
          </p:cNvSpPr>
          <p:nvPr/>
        </p:nvSpPr>
        <p:spPr>
          <a:xfrm>
            <a:off x="1117600" y="4221163"/>
            <a:ext cx="7848600" cy="15120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ru-RU" sz="2800" kern="1000" dirty="0" smtClean="0"/>
              <a:t>Неудавшаяся интубация трахеи 1/224</a:t>
            </a:r>
          </a:p>
          <a:p>
            <a:pPr algn="l">
              <a:spcBef>
                <a:spcPts val="0"/>
              </a:spcBef>
            </a:pPr>
            <a:r>
              <a:rPr lang="ru-RU" sz="2800" kern="1000" dirty="0" smtClean="0"/>
              <a:t>Частота не снижается за последние 20 лет</a:t>
            </a:r>
          </a:p>
          <a:p>
            <a:pPr algn="l">
              <a:spcBef>
                <a:spcPts val="0"/>
              </a:spcBef>
            </a:pPr>
            <a:r>
              <a:rPr lang="ru-RU" sz="2800" kern="1000" dirty="0" smtClean="0"/>
              <a:t>Факторы риска: ИМТ</a:t>
            </a:r>
            <a:r>
              <a:rPr lang="en-US" sz="2800" kern="1000" dirty="0" smtClean="0">
                <a:solidFill>
                  <a:srgbClr val="FF0000"/>
                </a:solidFill>
              </a:rPr>
              <a:t>&lt;</a:t>
            </a:r>
            <a:r>
              <a:rPr lang="en-US" sz="2800" kern="1000" dirty="0" smtClean="0"/>
              <a:t>,</a:t>
            </a:r>
            <a:r>
              <a:rPr lang="ru-RU" sz="2800" kern="1000" dirty="0" smtClean="0"/>
              <a:t> </a:t>
            </a:r>
            <a:r>
              <a:rPr lang="ru-RU" sz="2800" dirty="0" smtClean="0"/>
              <a:t>возраст</a:t>
            </a:r>
            <a:r>
              <a:rPr lang="en-US" sz="2800" kern="1000" dirty="0" smtClean="0">
                <a:solidFill>
                  <a:srgbClr val="FF0000"/>
                </a:solidFill>
              </a:rPr>
              <a:t>&lt;</a:t>
            </a:r>
            <a:r>
              <a:rPr lang="ru-RU" sz="2800" dirty="0" smtClean="0"/>
              <a:t>,</a:t>
            </a:r>
            <a:r>
              <a:rPr lang="en-US" sz="2800" dirty="0" smtClean="0">
                <a:effectLst/>
              </a:rPr>
              <a:t> </a:t>
            </a:r>
            <a:r>
              <a:rPr lang="ru-RU" sz="2800" dirty="0" err="1" smtClean="0"/>
              <a:t>Малампати</a:t>
            </a:r>
            <a:r>
              <a:rPr lang="en-US" sz="2800" dirty="0" smtClean="0">
                <a:solidFill>
                  <a:srgbClr val="FF0000"/>
                </a:solidFill>
              </a:rPr>
              <a:t>&gt;1</a:t>
            </a:r>
            <a:r>
              <a:rPr lang="en-US" sz="2800" dirty="0" smtClean="0">
                <a:effectLst/>
              </a:rPr>
              <a:t> </a:t>
            </a:r>
            <a:endParaRPr lang="ru-RU" sz="2800" kern="1000" dirty="0" smtClean="0"/>
          </a:p>
        </p:txBody>
      </p:sp>
      <p:sp>
        <p:nvSpPr>
          <p:cNvPr id="9" name="Subtitle 2"/>
          <p:cNvSpPr txBox="1">
            <a:spLocks/>
          </p:cNvSpPr>
          <p:nvPr/>
        </p:nvSpPr>
        <p:spPr>
          <a:xfrm>
            <a:off x="4590691" y="3429000"/>
            <a:ext cx="4380960" cy="565068"/>
          </a:xfrm>
          <a:prstGeom prst="rect">
            <a:avLst/>
          </a:prstGeom>
        </p:spPr>
        <p:txBody>
          <a:bodyPr vert="horz" lIns="36000" tIns="0" rIns="36000" bIns="0" rtlCol="0" anchor="t" anchorCtr="0">
            <a:noAutofit/>
            <a:scene3d>
              <a:camera prst="orthographicFront"/>
              <a:lightRig rig="soft" dir="t">
                <a:rot lat="0" lon="0" rev="10800000"/>
              </a:lightRig>
            </a:scene3d>
            <a:sp3d>
              <a:bevelT w="27940" h="12700"/>
              <a:contourClr>
                <a:srgbClr val="DDDDDD"/>
              </a:contourClr>
            </a:sp3d>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b="1" spc="150" dirty="0" smtClean="0">
                <a:ln w="11430"/>
                <a:solidFill>
                  <a:srgbClr val="F8F8F8"/>
                </a:solidFill>
                <a:effectLst>
                  <a:outerShdw blurRad="25400" algn="tl" rotWithShape="0">
                    <a:srgbClr val="000000">
                      <a:alpha val="43000"/>
                    </a:srgbClr>
                  </a:outerShdw>
                </a:effectLst>
              </a:rPr>
              <a:t>Quinn A.</a:t>
            </a:r>
            <a:r>
              <a:rPr lang="ru-RU" sz="1600" b="1" spc="150" dirty="0" smtClean="0">
                <a:ln w="11430"/>
                <a:solidFill>
                  <a:srgbClr val="F8F8F8"/>
                </a:solidFill>
                <a:effectLst>
                  <a:outerShdw blurRad="25400" algn="tl" rotWithShape="0">
                    <a:srgbClr val="000000">
                      <a:alpha val="43000"/>
                    </a:srgbClr>
                  </a:outerShdw>
                </a:effectLst>
              </a:rPr>
              <a:t> </a:t>
            </a:r>
            <a:r>
              <a:rPr lang="en-US" sz="1600" b="1" spc="150" dirty="0" smtClean="0">
                <a:ln w="11430"/>
                <a:solidFill>
                  <a:srgbClr val="F8F8F8"/>
                </a:solidFill>
                <a:effectLst>
                  <a:outerShdw blurRad="25400" algn="tl" rotWithShape="0">
                    <a:srgbClr val="000000">
                      <a:alpha val="43000"/>
                    </a:srgbClr>
                  </a:outerShdw>
                </a:effectLst>
              </a:rPr>
              <a:t>C. et al., </a:t>
            </a:r>
            <a:r>
              <a:rPr lang="ru-RU" sz="1600" b="1" spc="150" dirty="0" smtClean="0">
                <a:ln w="11430"/>
                <a:solidFill>
                  <a:srgbClr val="F8F8F8"/>
                </a:solidFill>
                <a:effectLst>
                  <a:outerShdw blurRad="25400" algn="tl" rotWithShape="0">
                    <a:srgbClr val="000000">
                      <a:alpha val="43000"/>
                    </a:srgbClr>
                  </a:outerShdw>
                </a:effectLst>
              </a:rPr>
              <a:t/>
            </a:r>
            <a:br>
              <a:rPr lang="ru-RU" sz="1600" b="1" spc="150" dirty="0" smtClean="0">
                <a:ln w="11430"/>
                <a:solidFill>
                  <a:srgbClr val="F8F8F8"/>
                </a:solidFill>
                <a:effectLst>
                  <a:outerShdw blurRad="25400" algn="tl" rotWithShape="0">
                    <a:srgbClr val="000000">
                      <a:alpha val="43000"/>
                    </a:srgbClr>
                  </a:outerShdw>
                </a:effectLst>
              </a:rPr>
            </a:br>
            <a:r>
              <a:rPr lang="en-US" sz="1600" b="1" spc="150" dirty="0" smtClean="0">
                <a:ln w="11430"/>
                <a:solidFill>
                  <a:srgbClr val="F8F8F8"/>
                </a:solidFill>
                <a:effectLst>
                  <a:outerShdw blurRad="25400" algn="tl" rotWithShape="0">
                    <a:srgbClr val="000000">
                      <a:alpha val="43000"/>
                    </a:srgbClr>
                  </a:outerShdw>
                </a:effectLst>
              </a:rPr>
              <a:t>British Journal of Anaesthesia, 2013 </a:t>
            </a:r>
            <a:endParaRPr lang="en-US" sz="1600" b="1" i="1" spc="150" dirty="0">
              <a:ln w="11430"/>
              <a:solidFill>
                <a:srgbClr val="F8F8F8"/>
              </a:solidFill>
              <a:effectLst>
                <a:outerShdw blurRad="25400" algn="tl" rotWithShape="0">
                  <a:srgbClr val="000000">
                    <a:alpha val="43000"/>
                  </a:srgbClr>
                </a:outerShdw>
              </a:effectLst>
            </a:endParaRPr>
          </a:p>
        </p:txBody>
      </p:sp>
      <p:sp>
        <p:nvSpPr>
          <p:cNvPr id="6" name="Title Placeholder 1"/>
          <p:cNvSpPr txBox="1">
            <a:spLocks/>
          </p:cNvSpPr>
          <p:nvPr/>
        </p:nvSpPr>
        <p:spPr>
          <a:xfrm>
            <a:off x="1117600" y="116632"/>
            <a:ext cx="7848600" cy="152763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Общая анестезия для КС</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n-US"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262087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117600" y="1646891"/>
            <a:ext cx="7848600" cy="257427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bg1">
                    <a:lumMod val="9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spcBef>
                <a:spcPts val="0"/>
              </a:spcBef>
              <a:buFont typeface="Wingdings" charset="2"/>
              <a:buChar char="§"/>
            </a:pPr>
            <a:r>
              <a:rPr lang="ru-RU" sz="2800" kern="1000" dirty="0" smtClean="0"/>
              <a:t>позвать </a:t>
            </a:r>
            <a:r>
              <a:rPr lang="ru-RU" sz="2800" kern="1000" dirty="0"/>
              <a:t>на </a:t>
            </a:r>
            <a:r>
              <a:rPr lang="ru-RU" sz="2800" kern="1000" dirty="0" smtClean="0"/>
              <a:t>помощь</a:t>
            </a:r>
            <a:br>
              <a:rPr lang="ru-RU" sz="2800" kern="1000" dirty="0" smtClean="0"/>
            </a:br>
            <a:endParaRPr lang="ru-RU" sz="2800" kern="1000" dirty="0"/>
          </a:p>
          <a:p>
            <a:pPr marL="457200" indent="-457200" algn="l">
              <a:spcBef>
                <a:spcPts val="0"/>
              </a:spcBef>
              <a:buFont typeface="Wingdings" charset="2"/>
              <a:buChar char="§"/>
            </a:pPr>
            <a:r>
              <a:rPr lang="ru-RU" sz="2800" kern="1000" dirty="0" smtClean="0"/>
              <a:t>вторичное </a:t>
            </a:r>
            <a:r>
              <a:rPr lang="ru-RU" sz="2800" kern="1000" dirty="0"/>
              <a:t>оснащение для интубации, </a:t>
            </a:r>
            <a:r>
              <a:rPr lang="ru-RU" sz="2800" kern="1000" dirty="0" smtClean="0"/>
              <a:t/>
            </a:r>
            <a:br>
              <a:rPr lang="ru-RU" sz="2800" kern="1000" dirty="0" smtClean="0"/>
            </a:br>
            <a:r>
              <a:rPr lang="ru-RU" sz="2800" kern="1000" dirty="0" smtClean="0"/>
              <a:t>обычно </a:t>
            </a:r>
            <a:r>
              <a:rPr lang="ru-RU" sz="2800" kern="1000" dirty="0"/>
              <a:t>используемые в вашей </a:t>
            </a:r>
            <a:r>
              <a:rPr lang="ru-RU" sz="2800" kern="1000" dirty="0" smtClean="0"/>
              <a:t>клинике</a:t>
            </a:r>
            <a:br>
              <a:rPr lang="ru-RU" sz="2800" kern="1000" dirty="0" smtClean="0"/>
            </a:br>
            <a:endParaRPr lang="ru-RU" sz="2800" kern="1000" dirty="0" smtClean="0"/>
          </a:p>
          <a:p>
            <a:pPr marL="457200" indent="-457200" algn="l">
              <a:spcBef>
                <a:spcPts val="0"/>
              </a:spcBef>
              <a:buFont typeface="Wingdings" charset="2"/>
              <a:buChar char="§"/>
            </a:pPr>
            <a:r>
              <a:rPr lang="ru-RU" sz="2800" kern="1000" dirty="0" err="1" smtClean="0"/>
              <a:t>экстраларингеальные</a:t>
            </a:r>
            <a:r>
              <a:rPr lang="ru-RU" sz="2800" kern="1000" dirty="0" smtClean="0"/>
              <a:t> устройства </a:t>
            </a:r>
            <a:br>
              <a:rPr lang="ru-RU" sz="2800" kern="1000" dirty="0" smtClean="0"/>
            </a:br>
            <a:r>
              <a:rPr lang="ru-RU" sz="2800" kern="1000" dirty="0" smtClean="0"/>
              <a:t>для дыхательных путей </a:t>
            </a:r>
            <a:endParaRPr lang="ru-RU" sz="2800" kern="1000" dirty="0"/>
          </a:p>
        </p:txBody>
      </p:sp>
      <p:sp>
        <p:nvSpPr>
          <p:cNvPr id="6" name="Title Placeholder 1"/>
          <p:cNvSpPr txBox="1">
            <a:spLocks/>
          </p:cNvSpPr>
          <p:nvPr/>
        </p:nvSpPr>
        <p:spPr>
          <a:xfrm>
            <a:off x="1117600" y="116632"/>
            <a:ext cx="7848600" cy="152763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42938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1117600" y="44624"/>
            <a:ext cx="5038576" cy="1527630"/>
          </a:xfrm>
          <a:prstGeom prst="rect">
            <a:avLst/>
          </a:prstGeom>
        </p:spPr>
        <p:txBody>
          <a:bodyPr vert="horz" lIns="91440" tIns="45720" rIns="91440" bIns="45720" rtlCol="0" anchor="t" anchorCtr="0">
            <a:normAutofit fontScale="85000" lnSpcReduction="20000"/>
            <a:scene3d>
              <a:camera prst="orthographicFront"/>
              <a:lightRig rig="soft" dir="t">
                <a:rot lat="0" lon="0" rev="10800000"/>
              </a:lightRig>
            </a:scene3d>
            <a:sp3d>
              <a:bevelT w="27940" h="12700"/>
              <a:contourClr>
                <a:srgbClr val="DDDDDD"/>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b="1" spc="150" dirty="0">
                <a:ln w="11430"/>
                <a:solidFill>
                  <a:srgbClr val="F8F8F8"/>
                </a:solidFill>
                <a:effectLst>
                  <a:outerShdw blurRad="25400" algn="tl" rotWithShape="0">
                    <a:srgbClr val="000000">
                      <a:alpha val="43000"/>
                    </a:srgbClr>
                  </a:outerShdw>
                </a:effectLst>
              </a:rPr>
              <a:t>700 пациентов</a:t>
            </a:r>
          </a:p>
          <a:p>
            <a:pPr algn="l"/>
            <a:r>
              <a:rPr lang="ru-RU" b="1" spc="150" dirty="0">
                <a:ln w="11430"/>
                <a:solidFill>
                  <a:srgbClr val="F8F8F8"/>
                </a:solidFill>
                <a:effectLst>
                  <a:outerShdw blurRad="25400" algn="tl" rotWithShape="0">
                    <a:srgbClr val="000000">
                      <a:alpha val="43000"/>
                    </a:srgbClr>
                  </a:outerShdw>
                </a:effectLst>
              </a:rPr>
              <a:t>ИМТ 25</a:t>
            </a:r>
          </a:p>
          <a:p>
            <a:pPr algn="l"/>
            <a:r>
              <a:rPr lang="ru-RU" b="1" spc="150" dirty="0">
                <a:ln w="11430"/>
                <a:solidFill>
                  <a:srgbClr val="F8F8F8"/>
                </a:solidFill>
                <a:effectLst>
                  <a:outerShdw blurRad="25400" algn="tl" rotWithShape="0">
                    <a:srgbClr val="000000">
                      <a:alpha val="43000"/>
                    </a:srgbClr>
                  </a:outerShdw>
                </a:effectLst>
              </a:rPr>
              <a:t>Натощак </a:t>
            </a:r>
            <a:r>
              <a:rPr lang="ru-RU" b="1" spc="150" dirty="0" smtClean="0">
                <a:ln w="11430"/>
                <a:solidFill>
                  <a:srgbClr val="F8F8F8"/>
                </a:solidFill>
                <a:effectLst>
                  <a:outerShdw blurRad="25400" algn="tl" rotWithShape="0">
                    <a:srgbClr val="000000">
                      <a:alpha val="43000"/>
                    </a:srgbClr>
                  </a:outerShdw>
                </a:effectLst>
              </a:rPr>
              <a:t>4</a:t>
            </a:r>
            <a:r>
              <a:rPr lang="en-US" b="1" spc="150" dirty="0" smtClean="0">
                <a:ln w="11430"/>
                <a:solidFill>
                  <a:srgbClr val="F8F8F8"/>
                </a:solidFill>
                <a:effectLst>
                  <a:outerShdw blurRad="25400" algn="tl" rotWithShape="0">
                    <a:srgbClr val="000000">
                      <a:alpha val="43000"/>
                    </a:srgbClr>
                  </a:outerShdw>
                </a:effectLst>
              </a:rPr>
              <a:t>–</a:t>
            </a:r>
            <a:r>
              <a:rPr lang="ru-RU" b="1" spc="150" dirty="0" smtClean="0">
                <a:ln w="11430"/>
                <a:solidFill>
                  <a:srgbClr val="F8F8F8"/>
                </a:solidFill>
                <a:effectLst>
                  <a:outerShdw blurRad="25400" algn="tl" rotWithShape="0">
                    <a:srgbClr val="000000">
                      <a:alpha val="43000"/>
                    </a:srgbClr>
                  </a:outerShdw>
                </a:effectLst>
              </a:rPr>
              <a:t>6 часов</a:t>
            </a:r>
            <a:endParaRPr lang="en-US" b="1" spc="150" dirty="0">
              <a:ln w="11430"/>
              <a:solidFill>
                <a:srgbClr val="F8F8F8"/>
              </a:solidFill>
              <a:effectLst>
                <a:outerShdw blurRad="25400" algn="tl" rotWithShape="0">
                  <a:srgbClr val="000000">
                    <a:alpha val="43000"/>
                  </a:srgbClr>
                </a:outerShdw>
              </a:effectLst>
            </a:endParaRPr>
          </a:p>
        </p:txBody>
      </p:sp>
      <p:sp>
        <p:nvSpPr>
          <p:cNvPr id="5" name="Title Placeholder 1"/>
          <p:cNvSpPr txBox="1">
            <a:spLocks/>
          </p:cNvSpPr>
          <p:nvPr/>
        </p:nvSpPr>
        <p:spPr>
          <a:xfrm>
            <a:off x="6546155" y="28492"/>
            <a:ext cx="2365858" cy="1527630"/>
          </a:xfrm>
          <a:prstGeom prst="rect">
            <a:avLst/>
          </a:prstGeom>
        </p:spPr>
        <p:txBody>
          <a:bodyPr vert="horz" lIns="91440" tIns="45720" rIns="91440" bIns="45720" rtlCol="0" anchor="t" anchorCtr="0">
            <a:normAutofit/>
            <a:scene3d>
              <a:camera prst="orthographicFront"/>
              <a:lightRig rig="soft" dir="t">
                <a:rot lat="0" lon="0" rev="10800000"/>
              </a:lightRig>
            </a:scene3d>
            <a:sp3d>
              <a:bevelT w="27940" h="12700"/>
              <a:contourClr>
                <a:srgbClr val="DDDDDD"/>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b="1" spc="150" dirty="0" smtClean="0">
                <a:ln w="11430"/>
                <a:solidFill>
                  <a:srgbClr val="FF0000"/>
                </a:solidFill>
                <a:effectLst>
                  <a:outerShdw blurRad="25400" algn="tl" rotWithShape="0">
                    <a:srgbClr val="000000">
                      <a:alpha val="43000"/>
                    </a:srgbClr>
                  </a:outerShdw>
                </a:effectLst>
              </a:rPr>
              <a:t>100</a:t>
            </a:r>
            <a:r>
              <a:rPr lang="ru-RU" b="1" spc="150" dirty="0">
                <a:ln w="11430"/>
                <a:solidFill>
                  <a:srgbClr val="FF0000"/>
                </a:solidFill>
                <a:effectLst>
                  <a:outerShdw blurRad="25400" algn="tl" rotWithShape="0">
                    <a:srgbClr val="000000">
                      <a:alpha val="43000"/>
                    </a:srgbClr>
                  </a:outerShdw>
                </a:effectLst>
              </a:rPr>
              <a:t>% успеха </a:t>
            </a:r>
            <a:endParaRPr lang="en-US" b="1" spc="150" dirty="0">
              <a:ln w="11430"/>
              <a:solidFill>
                <a:srgbClr val="FF0000"/>
              </a:solidFill>
              <a:effectLst>
                <a:outerShdw blurRad="25400" algn="tl" rotWithShape="0">
                  <a:srgbClr val="000000">
                    <a:alpha val="43000"/>
                  </a:srgbClr>
                </a:outerShdw>
              </a:effectLst>
            </a:endParaRPr>
          </a:p>
        </p:txBody>
      </p:sp>
      <p:pic>
        <p:nvPicPr>
          <p:cNvPr id="7" name="Picture 6" descr="Screen Shot 2014-11-12 at 17.47.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4262"/>
            <a:ext cx="9144000" cy="4597167"/>
          </a:xfrm>
          <a:prstGeom prst="rect">
            <a:avLst/>
          </a:prstGeom>
        </p:spPr>
      </p:pic>
      <p:pic>
        <p:nvPicPr>
          <p:cNvPr id="3" name="Picture 2"/>
          <p:cNvPicPr>
            <a:picLocks noChangeAspect="1"/>
          </p:cNvPicPr>
          <p:nvPr/>
        </p:nvPicPr>
        <p:blipFill>
          <a:blip r:embed="rId3"/>
          <a:stretch>
            <a:fillRect/>
          </a:stretch>
        </p:blipFill>
        <p:spPr>
          <a:xfrm>
            <a:off x="7898959" y="4581128"/>
            <a:ext cx="1245040" cy="1662128"/>
          </a:xfrm>
          <a:prstGeom prst="rect">
            <a:avLst/>
          </a:prstGeom>
        </p:spPr>
      </p:pic>
    </p:spTree>
    <p:extLst>
      <p:ext uri="{BB962C8B-B14F-4D97-AF65-F5344CB8AC3E}">
        <p14:creationId xmlns:p14="http://schemas.microsoft.com/office/powerpoint/2010/main" val="209634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1117600" y="1628775"/>
            <a:ext cx="7777163" cy="3528417"/>
          </a:xfrm>
          <a:prstGeom prst="rect">
            <a:avLst/>
          </a:prstGeom>
        </p:spPr>
        <p:txBody>
          <a:bodyPr vert="horz" lIns="91440" tIns="45720" rIns="91440" bIns="45720" rtlCol="0" anchor="t" anchorCtr="0">
            <a:noAutofit/>
            <a:scene3d>
              <a:camera prst="orthographicFront"/>
              <a:lightRig rig="soft" dir="t">
                <a:rot lat="0" lon="0" rev="10800000"/>
              </a:lightRig>
            </a:scene3d>
            <a:sp3d>
              <a:bevelT w="27940" h="12700"/>
              <a:contourClr>
                <a:srgbClr val="DDDDDD"/>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sz="4000" b="1" spc="150" dirty="0">
                <a:ln w="11430"/>
                <a:solidFill>
                  <a:srgbClr val="F8F8F8"/>
                </a:solidFill>
                <a:effectLst>
                  <a:outerShdw blurRad="25400" algn="tl" rotWithShape="0">
                    <a:srgbClr val="000000">
                      <a:alpha val="43000"/>
                    </a:srgbClr>
                  </a:outerShdw>
                </a:effectLst>
              </a:rPr>
              <a:t>Самые тяжелые осложнения установки LMA </a:t>
            </a:r>
            <a:r>
              <a:rPr lang="en-US" sz="4000" b="1" spc="150" dirty="0" smtClean="0">
                <a:ln w="11430"/>
                <a:solidFill>
                  <a:srgbClr val="F8F8F8"/>
                </a:solidFill>
                <a:effectLst>
                  <a:outerShdw blurRad="25400" algn="tl" rotWithShape="0">
                    <a:srgbClr val="000000">
                      <a:alpha val="43000"/>
                    </a:srgbClr>
                  </a:outerShdw>
                </a:effectLst>
              </a:rPr>
              <a:t/>
            </a:r>
            <a:br>
              <a:rPr lang="en-US" sz="4000" b="1" spc="150" dirty="0" smtClean="0">
                <a:ln w="11430"/>
                <a:solidFill>
                  <a:srgbClr val="F8F8F8"/>
                </a:solidFill>
                <a:effectLst>
                  <a:outerShdw blurRad="25400" algn="tl" rotWithShape="0">
                    <a:srgbClr val="000000">
                      <a:alpha val="43000"/>
                    </a:srgbClr>
                  </a:outerShdw>
                </a:effectLst>
              </a:rPr>
            </a:br>
            <a:r>
              <a:rPr lang="ru-RU" sz="4000" b="1" spc="150" dirty="0" smtClean="0">
                <a:ln w="11430"/>
                <a:solidFill>
                  <a:srgbClr val="F8F8F8"/>
                </a:solidFill>
                <a:effectLst>
                  <a:outerShdw blurRad="25400" algn="tl" rotWithShape="0">
                    <a:srgbClr val="000000">
                      <a:alpha val="43000"/>
                    </a:srgbClr>
                  </a:outerShdw>
                </a:effectLst>
              </a:rPr>
              <a:t>(</a:t>
            </a:r>
            <a:r>
              <a:rPr lang="ru-RU" sz="4000" b="1" spc="150" dirty="0" err="1">
                <a:ln w="11430"/>
                <a:solidFill>
                  <a:srgbClr val="F8F8F8"/>
                </a:solidFill>
                <a:effectLst>
                  <a:outerShdw blurRad="25400" algn="tl" rotWithShape="0">
                    <a:srgbClr val="000000">
                      <a:alpha val="43000"/>
                    </a:srgbClr>
                  </a:outerShdw>
                </a:effectLst>
              </a:rPr>
              <a:t>ларингеальная</a:t>
            </a:r>
            <a:r>
              <a:rPr lang="ru-RU" sz="4000" b="1" spc="150" dirty="0">
                <a:ln w="11430"/>
                <a:solidFill>
                  <a:srgbClr val="F8F8F8"/>
                </a:solidFill>
                <a:effectLst>
                  <a:outerShdw blurRad="25400" algn="tl" rotWithShape="0">
                    <a:srgbClr val="000000">
                      <a:alpha val="43000"/>
                    </a:srgbClr>
                  </a:outerShdw>
                </a:effectLst>
              </a:rPr>
              <a:t> маска?) </a:t>
            </a:r>
            <a:r>
              <a:rPr lang="en-US" sz="4000" b="1" spc="150" dirty="0" smtClean="0">
                <a:ln w="11430"/>
                <a:solidFill>
                  <a:srgbClr val="F8F8F8"/>
                </a:solidFill>
                <a:effectLst>
                  <a:outerShdw blurRad="25400" algn="tl" rotWithShape="0">
                    <a:srgbClr val="000000">
                      <a:alpha val="43000"/>
                    </a:srgbClr>
                  </a:outerShdw>
                </a:effectLst>
              </a:rPr>
              <a:t>–</a:t>
            </a:r>
            <a:r>
              <a:rPr lang="ru-RU" sz="4000" b="1" spc="150" dirty="0" smtClean="0">
                <a:ln w="11430"/>
                <a:solidFill>
                  <a:srgbClr val="F8F8F8"/>
                </a:solidFill>
                <a:effectLst>
                  <a:outerShdw blurRad="25400" algn="tl" rotWithShape="0">
                    <a:srgbClr val="000000">
                      <a:alpha val="43000"/>
                    </a:srgbClr>
                  </a:outerShdw>
                </a:effectLst>
              </a:rPr>
              <a:t> </a:t>
            </a:r>
            <a:r>
              <a:rPr lang="en-US" sz="4000" b="1" spc="150" dirty="0" smtClean="0">
                <a:ln w="11430"/>
                <a:solidFill>
                  <a:srgbClr val="F8F8F8"/>
                </a:solidFill>
                <a:effectLst>
                  <a:outerShdw blurRad="25400" algn="tl" rotWithShape="0">
                    <a:srgbClr val="000000">
                      <a:alpha val="43000"/>
                    </a:srgbClr>
                  </a:outerShdw>
                </a:effectLst>
              </a:rPr>
              <a:t/>
            </a:r>
            <a:br>
              <a:rPr lang="en-US" sz="4000" b="1" spc="150" dirty="0" smtClean="0">
                <a:ln w="11430"/>
                <a:solidFill>
                  <a:srgbClr val="F8F8F8"/>
                </a:solidFill>
                <a:effectLst>
                  <a:outerShdw blurRad="25400" algn="tl" rotWithShape="0">
                    <a:srgbClr val="000000">
                      <a:alpha val="43000"/>
                    </a:srgbClr>
                  </a:outerShdw>
                </a:effectLst>
              </a:rPr>
            </a:br>
            <a:r>
              <a:rPr lang="ru-RU" sz="4000" b="1" spc="150" dirty="0" smtClean="0">
                <a:ln w="11430"/>
                <a:solidFill>
                  <a:srgbClr val="F8F8F8"/>
                </a:solidFill>
                <a:effectLst>
                  <a:outerShdw blurRad="25400" algn="tl" rotWithShape="0">
                    <a:srgbClr val="000000">
                      <a:alpha val="43000"/>
                    </a:srgbClr>
                  </a:outerShdw>
                </a:effectLst>
              </a:rPr>
              <a:t>это </a:t>
            </a:r>
            <a:r>
              <a:rPr lang="ru-RU" sz="4000" b="1" spc="150" dirty="0">
                <a:ln w="11430"/>
                <a:solidFill>
                  <a:srgbClr val="F8F8F8"/>
                </a:solidFill>
                <a:effectLst>
                  <a:outerShdw blurRad="25400" algn="tl" rotWithShape="0">
                    <a:srgbClr val="000000">
                      <a:alpha val="43000"/>
                    </a:srgbClr>
                  </a:outerShdw>
                </a:effectLst>
              </a:rPr>
              <a:t>не использовать ее </a:t>
            </a:r>
            <a:r>
              <a:rPr lang="en-US" sz="4000" b="1" spc="150" dirty="0" smtClean="0">
                <a:ln w="11430"/>
                <a:solidFill>
                  <a:srgbClr val="F8F8F8"/>
                </a:solidFill>
                <a:effectLst>
                  <a:outerShdw blurRad="25400" algn="tl" rotWithShape="0">
                    <a:srgbClr val="000000">
                      <a:alpha val="43000"/>
                    </a:srgbClr>
                  </a:outerShdw>
                </a:effectLst>
              </a:rPr>
              <a:t/>
            </a:r>
            <a:br>
              <a:rPr lang="en-US" sz="4000" b="1" spc="150" dirty="0" smtClean="0">
                <a:ln w="11430"/>
                <a:solidFill>
                  <a:srgbClr val="F8F8F8"/>
                </a:solidFill>
                <a:effectLst>
                  <a:outerShdw blurRad="25400" algn="tl" rotWithShape="0">
                    <a:srgbClr val="000000">
                      <a:alpha val="43000"/>
                    </a:srgbClr>
                  </a:outerShdw>
                </a:effectLst>
              </a:rPr>
            </a:br>
            <a:r>
              <a:rPr lang="ru-RU" sz="4000" b="1" spc="150" dirty="0" smtClean="0">
                <a:ln w="11430"/>
                <a:solidFill>
                  <a:srgbClr val="F8F8F8"/>
                </a:solidFill>
                <a:effectLst>
                  <a:outerShdw blurRad="25400" algn="tl" rotWithShape="0">
                    <a:srgbClr val="000000">
                      <a:alpha val="43000"/>
                    </a:srgbClr>
                  </a:outerShdw>
                </a:effectLst>
              </a:rPr>
              <a:t>на </a:t>
            </a:r>
            <a:r>
              <a:rPr lang="ru-RU" sz="4000" b="1" spc="150" dirty="0">
                <a:ln w="11430"/>
                <a:solidFill>
                  <a:srgbClr val="F8F8F8"/>
                </a:solidFill>
                <a:effectLst>
                  <a:outerShdw blurRad="25400" algn="tl" rotWithShape="0">
                    <a:srgbClr val="000000">
                      <a:alpha val="43000"/>
                    </a:srgbClr>
                  </a:outerShdw>
                </a:effectLst>
              </a:rPr>
              <a:t>достаточно раннем этапе </a:t>
            </a:r>
            <a:endParaRPr lang="en-US" sz="4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1592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02367" y="333375"/>
            <a:ext cx="7214545" cy="369332"/>
          </a:xfrm>
          <a:prstGeom prst="rect">
            <a:avLst/>
          </a:prstGeom>
        </p:spPr>
        <p:txBody>
          <a:bodyPr wrap="square">
            <a:spAutoFit/>
          </a:bodyPr>
          <a:lstStyle/>
          <a:p>
            <a:r>
              <a:rPr lang="ru-RU" b="1" dirty="0">
                <a:solidFill>
                  <a:schemeClr val="bg1"/>
                </a:solidFill>
              </a:rPr>
              <a:t>Эволюция анестезиолога</a:t>
            </a:r>
          </a:p>
        </p:txBody>
      </p:sp>
      <p:pic>
        <p:nvPicPr>
          <p:cNvPr id="2" name="Picture 2" descr="C:\Users\USER\Desktop\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189" y="1556792"/>
            <a:ext cx="7200900" cy="2737058"/>
          </a:xfrm>
          <a:prstGeom prst="rect">
            <a:avLst/>
          </a:prstGeom>
          <a:solidFill>
            <a:schemeClr val="bg1"/>
          </a:solidFill>
          <a:ln>
            <a:solidFill>
              <a:schemeClr val="bg1"/>
            </a:solidFill>
          </a:ln>
          <a:extLst/>
        </p:spPr>
      </p:pic>
    </p:spTree>
    <p:extLst>
      <p:ext uri="{BB962C8B-B14F-4D97-AF65-F5344CB8AC3E}">
        <p14:creationId xmlns:p14="http://schemas.microsoft.com/office/powerpoint/2010/main" val="2360706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a:xfrm>
            <a:off x="609600" y="0"/>
            <a:ext cx="8229600" cy="1143000"/>
          </a:xfrm>
        </p:spPr>
        <p:txBody>
          <a:bodyPr/>
          <a:lstStyle/>
          <a:p>
            <a:pPr eaLnBrk="1" hangingPunct="1">
              <a:defRPr/>
            </a:pPr>
            <a:r>
              <a:rPr lang="ru-RU" b="1" smtClean="0"/>
              <a:t>Коникотомия</a:t>
            </a: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4797425"/>
            <a:ext cx="25241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44675"/>
            <a:ext cx="25241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75" y="1844675"/>
            <a:ext cx="25241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066800"/>
            <a:ext cx="25241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124200"/>
            <a:ext cx="25241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747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1268413"/>
            <a:ext cx="7783513" cy="5329237"/>
          </a:xfrm>
          <a:prstGeom prst="rect">
            <a:avLst/>
          </a:prstGeom>
          <a:solidFill>
            <a:srgbClr val="663300">
              <a:alpha val="7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sz="2600">
              <a:solidFill>
                <a:schemeClr val="bg1"/>
              </a:solidFill>
              <a:cs typeface="Times New Roman" pitchFamily="18" charset="0"/>
            </a:endParaRPr>
          </a:p>
        </p:txBody>
      </p:sp>
      <p:sp>
        <p:nvSpPr>
          <p:cNvPr id="38915" name="Rectangle 3"/>
          <p:cNvSpPr>
            <a:spLocks noChangeArrowheads="1"/>
          </p:cNvSpPr>
          <p:nvPr/>
        </p:nvSpPr>
        <p:spPr bwMode="auto">
          <a:xfrm>
            <a:off x="152400" y="1447800"/>
            <a:ext cx="838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ru-RU" altLang="ru-RU">
              <a:solidFill>
                <a:srgbClr val="663300"/>
              </a:solidFill>
            </a:endParaRPr>
          </a:p>
        </p:txBody>
      </p:sp>
      <p:sp>
        <p:nvSpPr>
          <p:cNvPr id="582660" name="Rectangle 4"/>
          <p:cNvSpPr>
            <a:spLocks noChangeArrowheads="1"/>
          </p:cNvSpPr>
          <p:nvPr/>
        </p:nvSpPr>
        <p:spPr bwMode="auto">
          <a:xfrm>
            <a:off x="8915400" y="38100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p>
            <a:pPr>
              <a:defRPr/>
            </a:pPr>
            <a:endParaRPr lang="ru-RU">
              <a:latin typeface="Arial" charset="0"/>
            </a:endParaRPr>
          </a:p>
        </p:txBody>
      </p:sp>
      <p:sp>
        <p:nvSpPr>
          <p:cNvPr id="38917" name="Rectangle 5"/>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sp>
        <p:nvSpPr>
          <p:cNvPr id="38918" name="Rectangle 6"/>
          <p:cNvSpPr>
            <a:spLocks noChangeArrowheads="1"/>
          </p:cNvSpPr>
          <p:nvPr/>
        </p:nvSpPr>
        <p:spPr bwMode="auto">
          <a:xfrm>
            <a:off x="0" y="0"/>
            <a:ext cx="9144000" cy="6858000"/>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pic>
        <p:nvPicPr>
          <p:cNvPr id="38919" name="Picture 7" descr="заме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57300"/>
            <a:ext cx="65151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3948113" y="1268413"/>
            <a:ext cx="3360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ltLang="ru-RU" sz="2000">
                <a:solidFill>
                  <a:schemeClr val="bg1"/>
                </a:solidFill>
              </a:rPr>
              <a:t>Интубационные эндоскопы</a:t>
            </a:r>
          </a:p>
        </p:txBody>
      </p:sp>
    </p:spTree>
    <p:extLst>
      <p:ext uri="{BB962C8B-B14F-4D97-AF65-F5344CB8AC3E}">
        <p14:creationId xmlns:p14="http://schemas.microsoft.com/office/powerpoint/2010/main" val="4000243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Line 2"/>
          <p:cNvSpPr>
            <a:spLocks noChangeShapeType="1"/>
          </p:cNvSpPr>
          <p:nvPr/>
        </p:nvSpPr>
        <p:spPr bwMode="auto">
          <a:xfrm>
            <a:off x="8001000" y="3352800"/>
            <a:ext cx="0" cy="2667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87" name="Line 3"/>
          <p:cNvSpPr>
            <a:spLocks noChangeShapeType="1"/>
          </p:cNvSpPr>
          <p:nvPr/>
        </p:nvSpPr>
        <p:spPr bwMode="auto">
          <a:xfrm>
            <a:off x="8001000" y="3952875"/>
            <a:ext cx="0" cy="1524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88" name="Line 4"/>
          <p:cNvSpPr>
            <a:spLocks noChangeShapeType="1"/>
          </p:cNvSpPr>
          <p:nvPr/>
        </p:nvSpPr>
        <p:spPr bwMode="auto">
          <a:xfrm>
            <a:off x="8001000" y="5495925"/>
            <a:ext cx="0" cy="28575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89" name="Line 5"/>
          <p:cNvSpPr>
            <a:spLocks noChangeShapeType="1"/>
          </p:cNvSpPr>
          <p:nvPr/>
        </p:nvSpPr>
        <p:spPr bwMode="auto">
          <a:xfrm flipH="1">
            <a:off x="6781800" y="3009900"/>
            <a:ext cx="228600"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90" name="Line 6"/>
          <p:cNvSpPr>
            <a:spLocks noChangeShapeType="1"/>
          </p:cNvSpPr>
          <p:nvPr/>
        </p:nvSpPr>
        <p:spPr bwMode="auto">
          <a:xfrm>
            <a:off x="4391025" y="4410075"/>
            <a:ext cx="0" cy="3048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91" name="Line 7"/>
          <p:cNvSpPr>
            <a:spLocks noChangeShapeType="1"/>
          </p:cNvSpPr>
          <p:nvPr/>
        </p:nvSpPr>
        <p:spPr bwMode="auto">
          <a:xfrm>
            <a:off x="4391025" y="5172075"/>
            <a:ext cx="0" cy="6096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1992" name="Rectangle 8"/>
          <p:cNvSpPr>
            <a:spLocks noChangeArrowheads="1"/>
          </p:cNvSpPr>
          <p:nvPr/>
        </p:nvSpPr>
        <p:spPr bwMode="auto">
          <a:xfrm>
            <a:off x="23813" y="-46038"/>
            <a:ext cx="9144000" cy="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sp>
        <p:nvSpPr>
          <p:cNvPr id="41993" name="Rectangle 9"/>
          <p:cNvSpPr>
            <a:spLocks noChangeArrowheads="1"/>
          </p:cNvSpPr>
          <p:nvPr/>
        </p:nvSpPr>
        <p:spPr bwMode="auto">
          <a:xfrm>
            <a:off x="23813" y="-46038"/>
            <a:ext cx="5000625" cy="0"/>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ru-RU" altLang="ru-RU"/>
          </a:p>
        </p:txBody>
      </p:sp>
      <p:sp>
        <p:nvSpPr>
          <p:cNvPr id="41994" name="Rectangle 11"/>
          <p:cNvSpPr>
            <a:spLocks noChangeArrowheads="1"/>
          </p:cNvSpPr>
          <p:nvPr/>
        </p:nvSpPr>
        <p:spPr bwMode="auto">
          <a:xfrm>
            <a:off x="228600" y="0"/>
            <a:ext cx="8686800" cy="169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1" tIns="47796" rIns="95591" bIns="47796">
            <a:spAutoFit/>
          </a:bodyPr>
          <a:lstStyle>
            <a:lvl1pPr defTabSz="955675" eaLnBrk="0" hangingPunct="0">
              <a:defRPr>
                <a:solidFill>
                  <a:schemeClr val="tx1"/>
                </a:solidFill>
                <a:latin typeface="Arial" pitchFamily="34" charset="0"/>
              </a:defRPr>
            </a:lvl1pPr>
            <a:lvl2pPr marL="742950" indent="-285750" defTabSz="955675" eaLnBrk="0" hangingPunct="0">
              <a:defRPr>
                <a:solidFill>
                  <a:schemeClr val="tx1"/>
                </a:solidFill>
                <a:latin typeface="Arial" pitchFamily="34" charset="0"/>
              </a:defRPr>
            </a:lvl2pPr>
            <a:lvl3pPr marL="1143000" indent="-228600" defTabSz="955675" eaLnBrk="0" hangingPunct="0">
              <a:defRPr>
                <a:solidFill>
                  <a:schemeClr val="tx1"/>
                </a:solidFill>
                <a:latin typeface="Arial" pitchFamily="34" charset="0"/>
              </a:defRPr>
            </a:lvl3pPr>
            <a:lvl4pPr marL="1600200" indent="-228600" defTabSz="955675" eaLnBrk="0" hangingPunct="0">
              <a:defRPr>
                <a:solidFill>
                  <a:schemeClr val="tx1"/>
                </a:solidFill>
                <a:latin typeface="Arial" pitchFamily="34" charset="0"/>
              </a:defRPr>
            </a:lvl4pPr>
            <a:lvl5pPr marL="2057400" indent="-228600" defTabSz="955675" eaLnBrk="0" hangingPunct="0">
              <a:defRPr>
                <a:solidFill>
                  <a:schemeClr val="tx1"/>
                </a:solidFill>
                <a:latin typeface="Arial" pitchFamily="34" charset="0"/>
              </a:defRPr>
            </a:lvl5pPr>
            <a:lvl6pPr marL="2514600" indent="-228600" defTabSz="955675" eaLnBrk="0" fontAlgn="base" hangingPunct="0">
              <a:spcBef>
                <a:spcPct val="0"/>
              </a:spcBef>
              <a:spcAft>
                <a:spcPct val="0"/>
              </a:spcAft>
              <a:defRPr>
                <a:solidFill>
                  <a:schemeClr val="tx1"/>
                </a:solidFill>
                <a:latin typeface="Arial" pitchFamily="34" charset="0"/>
              </a:defRPr>
            </a:lvl6pPr>
            <a:lvl7pPr marL="2971800" indent="-228600" defTabSz="955675" eaLnBrk="0" fontAlgn="base" hangingPunct="0">
              <a:spcBef>
                <a:spcPct val="0"/>
              </a:spcBef>
              <a:spcAft>
                <a:spcPct val="0"/>
              </a:spcAft>
              <a:defRPr>
                <a:solidFill>
                  <a:schemeClr val="tx1"/>
                </a:solidFill>
                <a:latin typeface="Arial" pitchFamily="34" charset="0"/>
              </a:defRPr>
            </a:lvl7pPr>
            <a:lvl8pPr marL="3429000" indent="-228600" defTabSz="955675" eaLnBrk="0" fontAlgn="base" hangingPunct="0">
              <a:spcBef>
                <a:spcPct val="0"/>
              </a:spcBef>
              <a:spcAft>
                <a:spcPct val="0"/>
              </a:spcAft>
              <a:defRPr>
                <a:solidFill>
                  <a:schemeClr val="tx1"/>
                </a:solidFill>
                <a:latin typeface="Arial" pitchFamily="34" charset="0"/>
              </a:defRPr>
            </a:lvl8pPr>
            <a:lvl9pPr marL="3886200" indent="-228600" defTabSz="955675" eaLnBrk="0" fontAlgn="base" hangingPunct="0">
              <a:spcBef>
                <a:spcPct val="0"/>
              </a:spcBef>
              <a:spcAft>
                <a:spcPct val="0"/>
              </a:spcAft>
              <a:defRPr>
                <a:solidFill>
                  <a:schemeClr val="tx1"/>
                </a:solidFill>
                <a:latin typeface="Arial" pitchFamily="34" charset="0"/>
              </a:defRPr>
            </a:lvl9pPr>
          </a:lstStyle>
          <a:p>
            <a:pPr algn="ctr"/>
            <a:r>
              <a:rPr lang="ru-RU" altLang="ru-RU" b="1" dirty="0">
                <a:solidFill>
                  <a:schemeClr val="bg1"/>
                </a:solidFill>
              </a:rPr>
              <a:t>Продолжить вентиляцию  100% кислородом</a:t>
            </a:r>
          </a:p>
          <a:p>
            <a:pPr algn="ctr"/>
            <a:r>
              <a:rPr lang="ru-RU" altLang="ru-RU" b="1" dirty="0">
                <a:solidFill>
                  <a:schemeClr val="bg1"/>
                </a:solidFill>
              </a:rPr>
              <a:t>Выполнить приём </a:t>
            </a:r>
            <a:r>
              <a:rPr lang="ru-RU" altLang="ru-RU" b="1" dirty="0" err="1">
                <a:solidFill>
                  <a:schemeClr val="bg1"/>
                </a:solidFill>
              </a:rPr>
              <a:t>Селлика</a:t>
            </a:r>
            <a:r>
              <a:rPr lang="ru-RU" altLang="ru-RU" b="1" dirty="0">
                <a:solidFill>
                  <a:schemeClr val="bg1"/>
                </a:solidFill>
              </a:rPr>
              <a:t>.</a:t>
            </a:r>
            <a:r>
              <a:rPr lang="en-US" altLang="ru-RU" b="1" dirty="0">
                <a:solidFill>
                  <a:schemeClr val="bg1"/>
                </a:solidFill>
              </a:rPr>
              <a:t> </a:t>
            </a:r>
            <a:r>
              <a:rPr lang="ru-RU" altLang="ru-RU" b="1" dirty="0">
                <a:solidFill>
                  <a:schemeClr val="bg1"/>
                </a:solidFill>
              </a:rPr>
              <a:t>Приготовиться к </a:t>
            </a:r>
            <a:r>
              <a:rPr lang="ru-RU" altLang="ru-RU" b="1" dirty="0" err="1">
                <a:solidFill>
                  <a:schemeClr val="bg1"/>
                </a:solidFill>
              </a:rPr>
              <a:t>коникотомии</a:t>
            </a:r>
            <a:r>
              <a:rPr lang="ru-RU" altLang="ru-RU" b="1" dirty="0">
                <a:solidFill>
                  <a:schemeClr val="bg1"/>
                </a:solidFill>
              </a:rPr>
              <a:t> </a:t>
            </a:r>
            <a:br>
              <a:rPr lang="ru-RU" altLang="ru-RU" b="1" dirty="0">
                <a:solidFill>
                  <a:schemeClr val="bg1"/>
                </a:solidFill>
              </a:rPr>
            </a:br>
            <a:r>
              <a:rPr lang="ru-RU" altLang="ru-RU" b="1" dirty="0">
                <a:solidFill>
                  <a:schemeClr val="bg1"/>
                </a:solidFill>
              </a:rPr>
              <a:t>и </a:t>
            </a:r>
            <a:r>
              <a:rPr lang="ru-RU" altLang="ru-RU" b="1" dirty="0" err="1">
                <a:solidFill>
                  <a:schemeClr val="bg1"/>
                </a:solidFill>
              </a:rPr>
              <a:t>фибробронхоскопии</a:t>
            </a:r>
            <a:r>
              <a:rPr lang="ru-RU" altLang="ru-RU" b="1" dirty="0">
                <a:solidFill>
                  <a:schemeClr val="bg1"/>
                </a:solidFill>
              </a:rPr>
              <a:t> </a:t>
            </a:r>
          </a:p>
        </p:txBody>
      </p:sp>
      <p:sp>
        <p:nvSpPr>
          <p:cNvPr id="41995" name="Rectangle 12"/>
          <p:cNvSpPr>
            <a:spLocks noChangeArrowheads="1"/>
          </p:cNvSpPr>
          <p:nvPr/>
        </p:nvSpPr>
        <p:spPr bwMode="auto">
          <a:xfrm>
            <a:off x="609600" y="1514475"/>
            <a:ext cx="1981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400" b="1" i="1">
                <a:cs typeface="Times New Roman" pitchFamily="18" charset="0"/>
              </a:rPr>
              <a:t>Хорошая проходимость дыхательных путей</a:t>
            </a:r>
            <a:endParaRPr lang="ru-RU" altLang="ru-RU" sz="1400" b="1" i="1"/>
          </a:p>
        </p:txBody>
      </p:sp>
      <p:sp>
        <p:nvSpPr>
          <p:cNvPr id="41996" name="Rectangle 13"/>
          <p:cNvSpPr>
            <a:spLocks noChangeArrowheads="1"/>
          </p:cNvSpPr>
          <p:nvPr/>
        </p:nvSpPr>
        <p:spPr bwMode="auto">
          <a:xfrm>
            <a:off x="3276600" y="1663700"/>
            <a:ext cx="2133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600" b="1">
                <a:cs typeface="Times New Roman" pitchFamily="18" charset="0"/>
              </a:rPr>
              <a:t>Оценить проходимость дыхательных путей </a:t>
            </a:r>
            <a:r>
              <a:rPr lang="en-US" altLang="ru-RU" sz="1600" b="1">
                <a:cs typeface="Times New Roman" pitchFamily="18" charset="0"/>
              </a:rPr>
              <a:t/>
            </a:r>
            <a:br>
              <a:rPr lang="en-US" altLang="ru-RU" sz="1600" b="1">
                <a:cs typeface="Times New Roman" pitchFamily="18" charset="0"/>
              </a:rPr>
            </a:br>
            <a:r>
              <a:rPr lang="ru-RU" altLang="ru-RU" sz="1600" b="1">
                <a:cs typeface="Times New Roman" pitchFamily="18" charset="0"/>
              </a:rPr>
              <a:t>и состояние плода</a:t>
            </a:r>
            <a:endParaRPr lang="ru-RU" altLang="ru-RU" sz="1600"/>
          </a:p>
        </p:txBody>
      </p:sp>
      <p:sp>
        <p:nvSpPr>
          <p:cNvPr id="41997" name="Rectangle 14"/>
          <p:cNvSpPr>
            <a:spLocks noChangeArrowheads="1"/>
          </p:cNvSpPr>
          <p:nvPr/>
        </p:nvSpPr>
        <p:spPr bwMode="auto">
          <a:xfrm>
            <a:off x="6934200" y="1514475"/>
            <a:ext cx="1981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400" b="1" i="1">
                <a:cs typeface="Times New Roman" pitchFamily="18" charset="0"/>
              </a:rPr>
              <a:t>Плохая проходимость дыхательных путей</a:t>
            </a:r>
          </a:p>
          <a:p>
            <a:pPr algn="ctr" eaLnBrk="1" hangingPunct="1"/>
            <a:r>
              <a:rPr lang="ru-RU" altLang="ru-RU" sz="1400" b="1" i="1">
                <a:cs typeface="Times New Roman" pitchFamily="18" charset="0"/>
              </a:rPr>
              <a:t>Вентиляция через</a:t>
            </a:r>
          </a:p>
          <a:p>
            <a:pPr algn="ctr" eaLnBrk="1" hangingPunct="1"/>
            <a:r>
              <a:rPr lang="ru-RU" altLang="ru-RU" sz="1400" b="1" i="1">
                <a:cs typeface="Times New Roman" pitchFamily="18" charset="0"/>
              </a:rPr>
              <a:t>маску затруднена</a:t>
            </a:r>
          </a:p>
        </p:txBody>
      </p:sp>
      <p:sp>
        <p:nvSpPr>
          <p:cNvPr id="41998" name="Rectangle 15"/>
          <p:cNvSpPr>
            <a:spLocks noChangeArrowheads="1"/>
          </p:cNvSpPr>
          <p:nvPr/>
        </p:nvSpPr>
        <p:spPr bwMode="auto">
          <a:xfrm>
            <a:off x="95250" y="2863850"/>
            <a:ext cx="1733550" cy="447675"/>
          </a:xfrm>
          <a:prstGeom prst="rect">
            <a:avLst/>
          </a:prstGeom>
          <a:solidFill>
            <a:srgbClr val="FF0000"/>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chemeClr val="bg1"/>
                </a:solidFill>
                <a:cs typeface="Times New Roman" pitchFamily="18" charset="0"/>
              </a:rPr>
              <a:t>Состояние плода</a:t>
            </a:r>
          </a:p>
          <a:p>
            <a:pPr algn="ctr" eaLnBrk="1" hangingPunct="1"/>
            <a:r>
              <a:rPr lang="ru-RU" altLang="ru-RU" sz="1100" b="1">
                <a:solidFill>
                  <a:schemeClr val="bg1"/>
                </a:solidFill>
                <a:cs typeface="Times New Roman" pitchFamily="18" charset="0"/>
              </a:rPr>
              <a:t>неудовлетворительное</a:t>
            </a:r>
          </a:p>
        </p:txBody>
      </p:sp>
      <p:sp>
        <p:nvSpPr>
          <p:cNvPr id="41999" name="Rectangle 16"/>
          <p:cNvSpPr>
            <a:spLocks noChangeArrowheads="1"/>
          </p:cNvSpPr>
          <p:nvPr/>
        </p:nvSpPr>
        <p:spPr bwMode="auto">
          <a:xfrm>
            <a:off x="1933575" y="2857500"/>
            <a:ext cx="1676400" cy="430213"/>
          </a:xfrm>
          <a:prstGeom prst="rect">
            <a:avLst/>
          </a:prstGeom>
          <a:solidFill>
            <a:srgbClr val="71DEDB">
              <a:alpha val="50195"/>
            </a:srgbClr>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cs typeface="Times New Roman" pitchFamily="18" charset="0"/>
              </a:rPr>
              <a:t>Состояние плода</a:t>
            </a:r>
          </a:p>
          <a:p>
            <a:pPr algn="ctr" eaLnBrk="1" hangingPunct="1"/>
            <a:r>
              <a:rPr lang="ru-RU" altLang="ru-RU" sz="1100" b="1">
                <a:cs typeface="Times New Roman" pitchFamily="18" charset="0"/>
              </a:rPr>
              <a:t>удовлетворительное</a:t>
            </a:r>
          </a:p>
        </p:txBody>
      </p:sp>
      <p:sp>
        <p:nvSpPr>
          <p:cNvPr id="42000" name="Rectangle 17"/>
          <p:cNvSpPr>
            <a:spLocks noChangeArrowheads="1"/>
          </p:cNvSpPr>
          <p:nvPr/>
        </p:nvSpPr>
        <p:spPr bwMode="auto">
          <a:xfrm>
            <a:off x="298450" y="3949700"/>
            <a:ext cx="1482725" cy="476250"/>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Экстренное </a:t>
            </a:r>
          </a:p>
          <a:p>
            <a:pPr algn="ctr" eaLnBrk="1" hangingPunct="1"/>
            <a:r>
              <a:rPr lang="ru-RU" altLang="ru-RU" sz="1200" b="1">
                <a:solidFill>
                  <a:srgbClr val="493F2B"/>
                </a:solidFill>
                <a:cs typeface="Times New Roman" pitchFamily="18" charset="0"/>
              </a:rPr>
              <a:t>родоразрешение</a:t>
            </a:r>
          </a:p>
        </p:txBody>
      </p:sp>
      <p:sp>
        <p:nvSpPr>
          <p:cNvPr id="42001" name="Rectangle 18"/>
          <p:cNvSpPr>
            <a:spLocks noChangeArrowheads="1"/>
          </p:cNvSpPr>
          <p:nvPr/>
        </p:nvSpPr>
        <p:spPr bwMode="auto">
          <a:xfrm>
            <a:off x="314325" y="5432425"/>
            <a:ext cx="1447800" cy="1120775"/>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rgbClr val="493F2B"/>
                </a:solidFill>
                <a:cs typeface="Times New Roman" pitchFamily="18" charset="0"/>
              </a:rPr>
              <a:t>Проведение комбинированной внутривенной анестезии, масочная вентиляция</a:t>
            </a:r>
          </a:p>
        </p:txBody>
      </p:sp>
      <p:sp>
        <p:nvSpPr>
          <p:cNvPr id="42002" name="Rectangle 19"/>
          <p:cNvSpPr>
            <a:spLocks noChangeArrowheads="1"/>
          </p:cNvSpPr>
          <p:nvPr/>
        </p:nvSpPr>
        <p:spPr bwMode="auto">
          <a:xfrm>
            <a:off x="2066925" y="3949700"/>
            <a:ext cx="1411288" cy="969963"/>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rgbClr val="493F2B"/>
                </a:solidFill>
                <a:cs typeface="Times New Roman" pitchFamily="18" charset="0"/>
              </a:rPr>
              <a:t>Отсутствие условий для консервативного </a:t>
            </a:r>
            <a:r>
              <a:rPr lang="ru-RU" altLang="ru-RU" sz="1200" b="1">
                <a:solidFill>
                  <a:srgbClr val="493F2B"/>
                </a:solidFill>
                <a:cs typeface="Times New Roman" pitchFamily="18" charset="0"/>
              </a:rPr>
              <a:t>родоразрешения</a:t>
            </a:r>
          </a:p>
        </p:txBody>
      </p:sp>
      <p:sp>
        <p:nvSpPr>
          <p:cNvPr id="42003" name="Rectangle 20"/>
          <p:cNvSpPr>
            <a:spLocks noChangeArrowheads="1"/>
          </p:cNvSpPr>
          <p:nvPr/>
        </p:nvSpPr>
        <p:spPr bwMode="auto">
          <a:xfrm>
            <a:off x="2066925" y="6162675"/>
            <a:ext cx="1395413" cy="476250"/>
          </a:xfrm>
          <a:prstGeom prst="rect">
            <a:avLst/>
          </a:prstGeom>
          <a:solidFill>
            <a:srgbClr val="FFDBB7"/>
          </a:solidFill>
          <a:ln w="19050">
            <a:solidFill>
              <a:srgbClr val="663300"/>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Регионарная анестезия</a:t>
            </a:r>
          </a:p>
        </p:txBody>
      </p:sp>
      <p:sp>
        <p:nvSpPr>
          <p:cNvPr id="42004" name="Rectangle 21"/>
          <p:cNvSpPr>
            <a:spLocks noChangeArrowheads="1"/>
          </p:cNvSpPr>
          <p:nvPr/>
        </p:nvSpPr>
        <p:spPr bwMode="auto">
          <a:xfrm>
            <a:off x="3667125" y="3571875"/>
            <a:ext cx="1401763" cy="769938"/>
          </a:xfrm>
          <a:prstGeom prst="rect">
            <a:avLst/>
          </a:prstGeom>
          <a:noFill/>
          <a:ln w="19050">
            <a:solidFill>
              <a:srgbClr val="493F2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cs typeface="Times New Roman" pitchFamily="18" charset="0"/>
              </a:rPr>
              <a:t>Наличие условий для консервативного родоразрешения</a:t>
            </a:r>
            <a:endParaRPr lang="ru-RU" altLang="ru-RU" sz="1100" b="1"/>
          </a:p>
        </p:txBody>
      </p:sp>
      <p:sp>
        <p:nvSpPr>
          <p:cNvPr id="42005" name="Rectangle 22"/>
          <p:cNvSpPr>
            <a:spLocks noChangeArrowheads="1"/>
          </p:cNvSpPr>
          <p:nvPr/>
        </p:nvSpPr>
        <p:spPr bwMode="auto">
          <a:xfrm>
            <a:off x="3662363" y="4714875"/>
            <a:ext cx="1397000" cy="476250"/>
          </a:xfrm>
          <a:prstGeom prst="rect">
            <a:avLst/>
          </a:prstGeom>
          <a:noFill/>
          <a:ln w="19050">
            <a:solidFill>
              <a:srgbClr val="493F2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cs typeface="Times New Roman" pitchFamily="18" charset="0"/>
              </a:rPr>
              <a:t>Отказ от операции</a:t>
            </a:r>
          </a:p>
        </p:txBody>
      </p:sp>
      <p:sp>
        <p:nvSpPr>
          <p:cNvPr id="42006" name="Rectangle 23"/>
          <p:cNvSpPr>
            <a:spLocks noChangeArrowheads="1"/>
          </p:cNvSpPr>
          <p:nvPr/>
        </p:nvSpPr>
        <p:spPr bwMode="auto">
          <a:xfrm>
            <a:off x="3651250" y="5810250"/>
            <a:ext cx="1404938" cy="769938"/>
          </a:xfrm>
          <a:prstGeom prst="rect">
            <a:avLst/>
          </a:prstGeom>
          <a:noFill/>
          <a:ln w="19050">
            <a:solidFill>
              <a:srgbClr val="493F2B"/>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cs typeface="Times New Roman" pitchFamily="18" charset="0"/>
              </a:rPr>
              <a:t>Обсуждение </a:t>
            </a:r>
          </a:p>
          <a:p>
            <a:pPr algn="ctr" eaLnBrk="1" hangingPunct="1"/>
            <a:r>
              <a:rPr lang="ru-RU" altLang="ru-RU" sz="1100" b="1">
                <a:cs typeface="Times New Roman" pitchFamily="18" charset="0"/>
              </a:rPr>
              <a:t>альтернативного </a:t>
            </a:r>
          </a:p>
          <a:p>
            <a:pPr algn="ctr" eaLnBrk="1" hangingPunct="1"/>
            <a:r>
              <a:rPr lang="ru-RU" altLang="ru-RU" sz="1100" b="1">
                <a:cs typeface="Times New Roman" pitchFamily="18" charset="0"/>
              </a:rPr>
              <a:t>метода </a:t>
            </a:r>
          </a:p>
          <a:p>
            <a:pPr algn="ctr" eaLnBrk="1" hangingPunct="1"/>
            <a:r>
              <a:rPr lang="ru-RU" altLang="ru-RU" sz="1100" b="1">
                <a:cs typeface="Times New Roman" pitchFamily="18" charset="0"/>
              </a:rPr>
              <a:t>родоразрешения</a:t>
            </a:r>
          </a:p>
        </p:txBody>
      </p:sp>
      <p:sp>
        <p:nvSpPr>
          <p:cNvPr id="42007" name="Rectangle 24"/>
          <p:cNvSpPr>
            <a:spLocks noChangeArrowheads="1"/>
          </p:cNvSpPr>
          <p:nvPr/>
        </p:nvSpPr>
        <p:spPr bwMode="auto">
          <a:xfrm>
            <a:off x="5191125" y="5802313"/>
            <a:ext cx="973138" cy="430212"/>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rgbClr val="493F2B"/>
                </a:solidFill>
                <a:cs typeface="Times New Roman" pitchFamily="18" charset="0"/>
              </a:rPr>
              <a:t>Интубация трахеи</a:t>
            </a:r>
          </a:p>
        </p:txBody>
      </p:sp>
      <p:sp>
        <p:nvSpPr>
          <p:cNvPr id="42008" name="Rectangle 25"/>
          <p:cNvSpPr>
            <a:spLocks noChangeArrowheads="1"/>
          </p:cNvSpPr>
          <p:nvPr/>
        </p:nvSpPr>
        <p:spPr bwMode="auto">
          <a:xfrm>
            <a:off x="7650163" y="4156075"/>
            <a:ext cx="1373187" cy="476250"/>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Вентиляция затруднена</a:t>
            </a:r>
          </a:p>
        </p:txBody>
      </p:sp>
      <p:sp>
        <p:nvSpPr>
          <p:cNvPr id="42009" name="Rectangle 26"/>
          <p:cNvSpPr>
            <a:spLocks noChangeArrowheads="1"/>
          </p:cNvSpPr>
          <p:nvPr/>
        </p:nvSpPr>
        <p:spPr bwMode="auto">
          <a:xfrm>
            <a:off x="7005638" y="2857500"/>
            <a:ext cx="1909762" cy="476250"/>
          </a:xfrm>
          <a:prstGeom prst="rect">
            <a:avLst/>
          </a:prstGeom>
          <a:solidFill>
            <a:srgbClr val="FF0000"/>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chemeClr val="bg1"/>
                </a:solidFill>
                <a:cs typeface="Times New Roman" pitchFamily="18" charset="0"/>
              </a:rPr>
              <a:t>Состояние плода</a:t>
            </a:r>
          </a:p>
          <a:p>
            <a:pPr algn="ctr" eaLnBrk="1" hangingPunct="1"/>
            <a:r>
              <a:rPr lang="ru-RU" altLang="ru-RU" sz="1200" b="1">
                <a:solidFill>
                  <a:schemeClr val="bg1"/>
                </a:solidFill>
                <a:cs typeface="Times New Roman" pitchFamily="18" charset="0"/>
              </a:rPr>
              <a:t>неудовлетворительное</a:t>
            </a:r>
          </a:p>
        </p:txBody>
      </p:sp>
      <p:sp>
        <p:nvSpPr>
          <p:cNvPr id="42010" name="Rectangle 27"/>
          <p:cNvSpPr>
            <a:spLocks noChangeArrowheads="1"/>
          </p:cNvSpPr>
          <p:nvPr/>
        </p:nvSpPr>
        <p:spPr bwMode="auto">
          <a:xfrm>
            <a:off x="5105400" y="2867025"/>
            <a:ext cx="1676400" cy="430213"/>
          </a:xfrm>
          <a:prstGeom prst="rect">
            <a:avLst/>
          </a:prstGeom>
          <a:solidFill>
            <a:srgbClr val="71DEDB">
              <a:alpha val="50195"/>
            </a:srgbClr>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rgbClr val="C00000"/>
                </a:solidFill>
                <a:cs typeface="Times New Roman" pitchFamily="18" charset="0"/>
              </a:rPr>
              <a:t>Состояние плода</a:t>
            </a:r>
          </a:p>
          <a:p>
            <a:pPr algn="ctr" eaLnBrk="1" hangingPunct="1"/>
            <a:r>
              <a:rPr lang="ru-RU" altLang="ru-RU" sz="1100" b="1">
                <a:solidFill>
                  <a:srgbClr val="C00000"/>
                </a:solidFill>
                <a:cs typeface="Times New Roman" pitchFamily="18" charset="0"/>
              </a:rPr>
              <a:t>удовлетворительное</a:t>
            </a:r>
          </a:p>
        </p:txBody>
      </p:sp>
      <p:sp>
        <p:nvSpPr>
          <p:cNvPr id="42011" name="Rectangle 28"/>
          <p:cNvSpPr>
            <a:spLocks noChangeArrowheads="1"/>
          </p:cNvSpPr>
          <p:nvPr/>
        </p:nvSpPr>
        <p:spPr bwMode="auto">
          <a:xfrm>
            <a:off x="7639050" y="5797550"/>
            <a:ext cx="1390650" cy="841375"/>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Обсуждение альтернативного метода родоразрешения</a:t>
            </a:r>
          </a:p>
        </p:txBody>
      </p:sp>
      <p:sp>
        <p:nvSpPr>
          <p:cNvPr id="42012" name="Rectangle 29"/>
          <p:cNvSpPr>
            <a:spLocks noChangeArrowheads="1"/>
          </p:cNvSpPr>
          <p:nvPr/>
        </p:nvSpPr>
        <p:spPr bwMode="auto">
          <a:xfrm>
            <a:off x="6248400" y="5802313"/>
            <a:ext cx="1323975" cy="461962"/>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Экстренное </a:t>
            </a:r>
            <a:r>
              <a:rPr lang="ru-RU" altLang="ru-RU" sz="1100" b="1">
                <a:solidFill>
                  <a:srgbClr val="493F2B"/>
                </a:solidFill>
                <a:cs typeface="Times New Roman" pitchFamily="18" charset="0"/>
              </a:rPr>
              <a:t>родоразрешение</a:t>
            </a:r>
          </a:p>
        </p:txBody>
      </p:sp>
      <p:sp>
        <p:nvSpPr>
          <p:cNvPr id="42013" name="Line 30"/>
          <p:cNvSpPr>
            <a:spLocks noChangeShapeType="1"/>
          </p:cNvSpPr>
          <p:nvPr/>
        </p:nvSpPr>
        <p:spPr bwMode="auto">
          <a:xfrm flipH="1">
            <a:off x="5257800" y="2047875"/>
            <a:ext cx="1776413"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4" name="Line 31"/>
          <p:cNvSpPr>
            <a:spLocks noChangeShapeType="1"/>
          </p:cNvSpPr>
          <p:nvPr/>
        </p:nvSpPr>
        <p:spPr bwMode="auto">
          <a:xfrm flipH="1">
            <a:off x="2484438" y="2133600"/>
            <a:ext cx="838200"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5" name="Line 32"/>
          <p:cNvSpPr>
            <a:spLocks noChangeShapeType="1"/>
          </p:cNvSpPr>
          <p:nvPr/>
        </p:nvSpPr>
        <p:spPr bwMode="auto">
          <a:xfrm flipH="1">
            <a:off x="6221413" y="2581275"/>
            <a:ext cx="1776412"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6" name="Line 33"/>
          <p:cNvSpPr>
            <a:spLocks noChangeShapeType="1"/>
          </p:cNvSpPr>
          <p:nvPr/>
        </p:nvSpPr>
        <p:spPr bwMode="auto">
          <a:xfrm>
            <a:off x="1066800" y="2200275"/>
            <a:ext cx="0" cy="6572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7" name="Line 34"/>
          <p:cNvSpPr>
            <a:spLocks noChangeShapeType="1"/>
          </p:cNvSpPr>
          <p:nvPr/>
        </p:nvSpPr>
        <p:spPr bwMode="auto">
          <a:xfrm>
            <a:off x="2400300" y="2200275"/>
            <a:ext cx="0" cy="6572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8" name="Line 35"/>
          <p:cNvSpPr>
            <a:spLocks noChangeShapeType="1"/>
          </p:cNvSpPr>
          <p:nvPr/>
        </p:nvSpPr>
        <p:spPr bwMode="auto">
          <a:xfrm>
            <a:off x="6219825" y="2581275"/>
            <a:ext cx="0" cy="2762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19" name="Line 36"/>
          <p:cNvSpPr>
            <a:spLocks noChangeShapeType="1"/>
          </p:cNvSpPr>
          <p:nvPr/>
        </p:nvSpPr>
        <p:spPr bwMode="auto">
          <a:xfrm>
            <a:off x="8001000" y="2581275"/>
            <a:ext cx="0" cy="2762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0" name="Line 37"/>
          <p:cNvSpPr>
            <a:spLocks noChangeShapeType="1"/>
          </p:cNvSpPr>
          <p:nvPr/>
        </p:nvSpPr>
        <p:spPr bwMode="auto">
          <a:xfrm>
            <a:off x="7315200" y="2428875"/>
            <a:ext cx="0" cy="1524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1" name="Line 38"/>
          <p:cNvSpPr>
            <a:spLocks noChangeShapeType="1"/>
          </p:cNvSpPr>
          <p:nvPr/>
        </p:nvSpPr>
        <p:spPr bwMode="auto">
          <a:xfrm>
            <a:off x="7113588" y="3952875"/>
            <a:ext cx="0" cy="1524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2" name="Line 39"/>
          <p:cNvSpPr>
            <a:spLocks noChangeShapeType="1"/>
          </p:cNvSpPr>
          <p:nvPr/>
        </p:nvSpPr>
        <p:spPr bwMode="auto">
          <a:xfrm>
            <a:off x="8001000" y="4638675"/>
            <a:ext cx="0" cy="3810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3" name="Line 40"/>
          <p:cNvSpPr>
            <a:spLocks noChangeShapeType="1"/>
          </p:cNvSpPr>
          <p:nvPr/>
        </p:nvSpPr>
        <p:spPr bwMode="auto">
          <a:xfrm>
            <a:off x="7110413" y="4830763"/>
            <a:ext cx="0" cy="950912"/>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4" name="Line 41"/>
          <p:cNvSpPr>
            <a:spLocks noChangeShapeType="1"/>
          </p:cNvSpPr>
          <p:nvPr/>
        </p:nvSpPr>
        <p:spPr bwMode="auto">
          <a:xfrm>
            <a:off x="5905500" y="4591050"/>
            <a:ext cx="0" cy="11906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5" name="Line 42"/>
          <p:cNvSpPr>
            <a:spLocks noChangeShapeType="1"/>
          </p:cNvSpPr>
          <p:nvPr/>
        </p:nvSpPr>
        <p:spPr bwMode="auto">
          <a:xfrm>
            <a:off x="6886575" y="3028950"/>
            <a:ext cx="0" cy="7620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6" name="Line 43"/>
          <p:cNvSpPr>
            <a:spLocks noChangeShapeType="1"/>
          </p:cNvSpPr>
          <p:nvPr/>
        </p:nvSpPr>
        <p:spPr bwMode="auto">
          <a:xfrm flipH="1">
            <a:off x="5886450" y="3781425"/>
            <a:ext cx="990600"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7" name="Line 44"/>
          <p:cNvSpPr>
            <a:spLocks noChangeShapeType="1"/>
          </p:cNvSpPr>
          <p:nvPr/>
        </p:nvSpPr>
        <p:spPr bwMode="auto">
          <a:xfrm>
            <a:off x="5886450" y="3790950"/>
            <a:ext cx="0" cy="32385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8" name="Line 45"/>
          <p:cNvSpPr>
            <a:spLocks noChangeShapeType="1"/>
          </p:cNvSpPr>
          <p:nvPr/>
        </p:nvSpPr>
        <p:spPr bwMode="auto">
          <a:xfrm flipH="1">
            <a:off x="4572000" y="3009900"/>
            <a:ext cx="519113"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29" name="Line 46"/>
          <p:cNvSpPr>
            <a:spLocks noChangeShapeType="1"/>
          </p:cNvSpPr>
          <p:nvPr/>
        </p:nvSpPr>
        <p:spPr bwMode="auto">
          <a:xfrm flipH="1">
            <a:off x="3606800" y="3009900"/>
            <a:ext cx="519113" cy="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0" name="Line 47"/>
          <p:cNvSpPr>
            <a:spLocks noChangeShapeType="1"/>
          </p:cNvSpPr>
          <p:nvPr/>
        </p:nvSpPr>
        <p:spPr bwMode="auto">
          <a:xfrm>
            <a:off x="4572000" y="3009900"/>
            <a:ext cx="0" cy="56197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1" name="Line 48"/>
          <p:cNvSpPr>
            <a:spLocks noChangeShapeType="1"/>
          </p:cNvSpPr>
          <p:nvPr/>
        </p:nvSpPr>
        <p:spPr bwMode="auto">
          <a:xfrm>
            <a:off x="4133850" y="3009900"/>
            <a:ext cx="0" cy="56197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2" name="Line 49"/>
          <p:cNvSpPr>
            <a:spLocks noChangeShapeType="1"/>
          </p:cNvSpPr>
          <p:nvPr/>
        </p:nvSpPr>
        <p:spPr bwMode="auto">
          <a:xfrm>
            <a:off x="2743200" y="5953125"/>
            <a:ext cx="0" cy="2000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3" name="Line 50"/>
          <p:cNvSpPr>
            <a:spLocks noChangeShapeType="1"/>
          </p:cNvSpPr>
          <p:nvPr/>
        </p:nvSpPr>
        <p:spPr bwMode="auto">
          <a:xfrm>
            <a:off x="2743200" y="4791075"/>
            <a:ext cx="0" cy="33337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4" name="Line 51"/>
          <p:cNvSpPr>
            <a:spLocks noChangeShapeType="1"/>
          </p:cNvSpPr>
          <p:nvPr/>
        </p:nvSpPr>
        <p:spPr bwMode="auto">
          <a:xfrm>
            <a:off x="2743200" y="3324225"/>
            <a:ext cx="0" cy="619125"/>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5" name="Line 52"/>
          <p:cNvSpPr>
            <a:spLocks noChangeShapeType="1"/>
          </p:cNvSpPr>
          <p:nvPr/>
        </p:nvSpPr>
        <p:spPr bwMode="auto">
          <a:xfrm>
            <a:off x="1066800" y="3324225"/>
            <a:ext cx="0" cy="60960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6" name="Line 53"/>
          <p:cNvSpPr>
            <a:spLocks noChangeShapeType="1"/>
          </p:cNvSpPr>
          <p:nvPr/>
        </p:nvSpPr>
        <p:spPr bwMode="auto">
          <a:xfrm>
            <a:off x="1066800" y="4467225"/>
            <a:ext cx="0" cy="933450"/>
          </a:xfrm>
          <a:prstGeom prst="line">
            <a:avLst/>
          </a:prstGeom>
          <a:noFill/>
          <a:ln w="19050">
            <a:solidFill>
              <a:srgbClr val="493F2B"/>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2037" name="Rectangle 54"/>
          <p:cNvSpPr>
            <a:spLocks noChangeArrowheads="1"/>
          </p:cNvSpPr>
          <p:nvPr/>
        </p:nvSpPr>
        <p:spPr bwMode="auto">
          <a:xfrm>
            <a:off x="7010400" y="3619500"/>
            <a:ext cx="1219200" cy="293688"/>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Кониотомия</a:t>
            </a:r>
            <a:r>
              <a:rPr lang="ru-RU" altLang="ru-RU" sz="1200" b="1">
                <a:solidFill>
                  <a:srgbClr val="663300"/>
                </a:solidFill>
                <a:cs typeface="Times New Roman" pitchFamily="18" charset="0"/>
              </a:rPr>
              <a:t> </a:t>
            </a:r>
          </a:p>
        </p:txBody>
      </p:sp>
      <p:sp>
        <p:nvSpPr>
          <p:cNvPr id="42038" name="Rectangle 55"/>
          <p:cNvSpPr>
            <a:spLocks noChangeArrowheads="1"/>
          </p:cNvSpPr>
          <p:nvPr/>
        </p:nvSpPr>
        <p:spPr bwMode="auto">
          <a:xfrm>
            <a:off x="6257925" y="4156075"/>
            <a:ext cx="1333500" cy="658813"/>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Вентиляция осуществляется легко</a:t>
            </a:r>
          </a:p>
        </p:txBody>
      </p:sp>
      <p:sp>
        <p:nvSpPr>
          <p:cNvPr id="42039" name="Rectangle 56"/>
          <p:cNvSpPr>
            <a:spLocks noChangeArrowheads="1"/>
          </p:cNvSpPr>
          <p:nvPr/>
        </p:nvSpPr>
        <p:spPr bwMode="auto">
          <a:xfrm>
            <a:off x="7653338" y="5000625"/>
            <a:ext cx="1382712" cy="476250"/>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Отказ от операции</a:t>
            </a:r>
          </a:p>
        </p:txBody>
      </p:sp>
      <p:sp>
        <p:nvSpPr>
          <p:cNvPr id="42040" name="Rectangle 57"/>
          <p:cNvSpPr>
            <a:spLocks noChangeArrowheads="1"/>
          </p:cNvSpPr>
          <p:nvPr/>
        </p:nvSpPr>
        <p:spPr bwMode="auto">
          <a:xfrm>
            <a:off x="2073275" y="5143500"/>
            <a:ext cx="1382713" cy="841375"/>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200" b="1">
                <a:solidFill>
                  <a:srgbClr val="493F2B"/>
                </a:solidFill>
                <a:cs typeface="Times New Roman" pitchFamily="18" charset="0"/>
              </a:rPr>
              <a:t>Проведение превентивной</a:t>
            </a:r>
          </a:p>
          <a:p>
            <a:pPr algn="ctr" eaLnBrk="1" hangingPunct="1"/>
            <a:r>
              <a:rPr lang="ru-RU" altLang="ru-RU" sz="1200" b="1">
                <a:solidFill>
                  <a:srgbClr val="493F2B"/>
                </a:solidFill>
                <a:cs typeface="Times New Roman" pitchFamily="18" charset="0"/>
              </a:rPr>
              <a:t>инфузионной терапии</a:t>
            </a:r>
          </a:p>
        </p:txBody>
      </p:sp>
      <p:sp>
        <p:nvSpPr>
          <p:cNvPr id="42041" name="Rectangle 58"/>
          <p:cNvSpPr>
            <a:spLocks noChangeArrowheads="1"/>
          </p:cNvSpPr>
          <p:nvPr/>
        </p:nvSpPr>
        <p:spPr bwMode="auto">
          <a:xfrm>
            <a:off x="5191125" y="4156075"/>
            <a:ext cx="973138" cy="447675"/>
          </a:xfrm>
          <a:prstGeom prst="rect">
            <a:avLst/>
          </a:prstGeom>
          <a:solidFill>
            <a:srgbClr val="FFDBB7"/>
          </a:solidFill>
          <a:ln w="19050">
            <a:solidFill>
              <a:srgbClr val="493F2B"/>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altLang="ru-RU" sz="1100" b="1">
                <a:solidFill>
                  <a:srgbClr val="493F2B"/>
                </a:solidFill>
                <a:cs typeface="Times New Roman" pitchFamily="18" charset="0"/>
              </a:rPr>
              <a:t>Фиброброн-хоскопия</a:t>
            </a:r>
          </a:p>
        </p:txBody>
      </p:sp>
    </p:spTree>
    <p:extLst>
      <p:ext uri="{BB962C8B-B14F-4D97-AF65-F5344CB8AC3E}">
        <p14:creationId xmlns:p14="http://schemas.microsoft.com/office/powerpoint/2010/main" val="3898731169"/>
      </p:ext>
    </p:extLst>
  </p:cSld>
  <p:clrMapOvr>
    <a:masterClrMapping/>
  </p:clrMapOvr>
  <p:transition>
    <p:strips/>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3813" y="-46038"/>
            <a:ext cx="9144000" cy="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50179" name="Rectangle 3"/>
          <p:cNvSpPr>
            <a:spLocks noChangeArrowheads="1"/>
          </p:cNvSpPr>
          <p:nvPr/>
        </p:nvSpPr>
        <p:spPr bwMode="auto">
          <a:xfrm>
            <a:off x="23813" y="-46038"/>
            <a:ext cx="5000625" cy="0"/>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50180" name="Picture 4" descr="labyrinth-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25538"/>
            <a:ext cx="7423150" cy="5195887"/>
          </a:xfrm>
          <a:prstGeom prst="rect">
            <a:avLst/>
          </a:prstGeom>
          <a:noFill/>
          <a:ln w="38100" cmpd="dbl">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50181" name="Rectangle 5"/>
          <p:cNvSpPr>
            <a:spLocks noChangeArrowheads="1"/>
          </p:cNvSpPr>
          <p:nvPr/>
        </p:nvSpPr>
        <p:spPr bwMode="auto">
          <a:xfrm>
            <a:off x="533400" y="404813"/>
            <a:ext cx="778351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91" tIns="47796" rIns="95591" bIns="47796">
            <a:spAutoFit/>
          </a:bodyPr>
          <a:lstStyle>
            <a:lvl1pPr defTabSz="955675" eaLnBrk="0" hangingPunct="0">
              <a:defRPr sz="2600">
                <a:solidFill>
                  <a:schemeClr val="tx1"/>
                </a:solidFill>
                <a:latin typeface="Times New Roman" pitchFamily="18" charset="0"/>
              </a:defRPr>
            </a:lvl1pPr>
            <a:lvl2pPr marL="742950" indent="-285750" defTabSz="955675" eaLnBrk="0" hangingPunct="0">
              <a:defRPr sz="2600">
                <a:solidFill>
                  <a:schemeClr val="tx1"/>
                </a:solidFill>
                <a:latin typeface="Times New Roman" pitchFamily="18" charset="0"/>
              </a:defRPr>
            </a:lvl2pPr>
            <a:lvl3pPr marL="1143000" indent="-228600" defTabSz="955675" eaLnBrk="0" hangingPunct="0">
              <a:defRPr sz="2600">
                <a:solidFill>
                  <a:schemeClr val="tx1"/>
                </a:solidFill>
                <a:latin typeface="Times New Roman" pitchFamily="18" charset="0"/>
              </a:defRPr>
            </a:lvl3pPr>
            <a:lvl4pPr marL="1600200" indent="-228600" defTabSz="955675" eaLnBrk="0" hangingPunct="0">
              <a:defRPr sz="2600">
                <a:solidFill>
                  <a:schemeClr val="tx1"/>
                </a:solidFill>
                <a:latin typeface="Times New Roman" pitchFamily="18" charset="0"/>
              </a:defRPr>
            </a:lvl4pPr>
            <a:lvl5pPr marL="2057400" indent="-228600" defTabSz="955675" eaLnBrk="0" hangingPunct="0">
              <a:defRPr sz="2600">
                <a:solidFill>
                  <a:schemeClr val="tx1"/>
                </a:solidFill>
                <a:latin typeface="Times New Roman" pitchFamily="18" charset="0"/>
              </a:defRPr>
            </a:lvl5pPr>
            <a:lvl6pPr marL="2514600" indent="-228600" defTabSz="955675" eaLnBrk="0" fontAlgn="base" hangingPunct="0">
              <a:spcBef>
                <a:spcPct val="0"/>
              </a:spcBef>
              <a:spcAft>
                <a:spcPct val="0"/>
              </a:spcAft>
              <a:defRPr sz="2600">
                <a:solidFill>
                  <a:schemeClr val="tx1"/>
                </a:solidFill>
                <a:latin typeface="Times New Roman" pitchFamily="18" charset="0"/>
              </a:defRPr>
            </a:lvl6pPr>
            <a:lvl7pPr marL="2971800" indent="-228600" defTabSz="955675" eaLnBrk="0" fontAlgn="base" hangingPunct="0">
              <a:spcBef>
                <a:spcPct val="0"/>
              </a:spcBef>
              <a:spcAft>
                <a:spcPct val="0"/>
              </a:spcAft>
              <a:defRPr sz="2600">
                <a:solidFill>
                  <a:schemeClr val="tx1"/>
                </a:solidFill>
                <a:latin typeface="Times New Roman" pitchFamily="18" charset="0"/>
              </a:defRPr>
            </a:lvl7pPr>
            <a:lvl8pPr marL="3429000" indent="-228600" defTabSz="955675" eaLnBrk="0" fontAlgn="base" hangingPunct="0">
              <a:spcBef>
                <a:spcPct val="0"/>
              </a:spcBef>
              <a:spcAft>
                <a:spcPct val="0"/>
              </a:spcAft>
              <a:defRPr sz="2600">
                <a:solidFill>
                  <a:schemeClr val="tx1"/>
                </a:solidFill>
                <a:latin typeface="Times New Roman" pitchFamily="18" charset="0"/>
              </a:defRPr>
            </a:lvl8pPr>
            <a:lvl9pPr marL="3886200" indent="-228600" defTabSz="955675" eaLnBrk="0" fontAlgn="base" hangingPunct="0">
              <a:spcBef>
                <a:spcPct val="0"/>
              </a:spcBef>
              <a:spcAft>
                <a:spcPct val="0"/>
              </a:spcAft>
              <a:defRPr sz="2600">
                <a:solidFill>
                  <a:schemeClr val="tx1"/>
                </a:solidFill>
                <a:latin typeface="Times New Roman" pitchFamily="18" charset="0"/>
              </a:defRPr>
            </a:lvl9pPr>
          </a:lstStyle>
          <a:p>
            <a:r>
              <a:rPr lang="ru-RU" altLang="ru-RU" sz="2800" b="1">
                <a:solidFill>
                  <a:srgbClr val="663300"/>
                </a:solidFill>
                <a:cs typeface="Times New Roman" pitchFamily="18" charset="0"/>
              </a:rPr>
              <a:t>Осторожно!  Не</a:t>
            </a:r>
            <a:r>
              <a:rPr lang="ru-RU" altLang="ru-RU" sz="3200">
                <a:solidFill>
                  <a:srgbClr val="663300"/>
                </a:solidFill>
              </a:rPr>
              <a:t> </a:t>
            </a:r>
            <a:r>
              <a:rPr lang="ru-RU" altLang="ru-RU" sz="2800" b="1">
                <a:solidFill>
                  <a:srgbClr val="663300"/>
                </a:solidFill>
                <a:cs typeface="Times New Roman" pitchFamily="18" charset="0"/>
              </a:rPr>
              <a:t>заблудитесь</a:t>
            </a:r>
            <a:r>
              <a:rPr lang="ru-RU" altLang="ru-RU" sz="3200">
                <a:solidFill>
                  <a:srgbClr val="663300"/>
                </a:solidFill>
              </a:rPr>
              <a:t>!</a:t>
            </a:r>
          </a:p>
        </p:txBody>
      </p:sp>
    </p:spTree>
    <p:extLst>
      <p:ext uri="{BB962C8B-B14F-4D97-AF65-F5344CB8AC3E}">
        <p14:creationId xmlns:p14="http://schemas.microsoft.com/office/powerpoint/2010/main" val="3480002321"/>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33400" y="404813"/>
            <a:ext cx="7783513" cy="549275"/>
          </a:xfrm>
        </p:spPr>
        <p:txBody>
          <a:bodyPr>
            <a:normAutofit fontScale="90000"/>
          </a:bodyPr>
          <a:lstStyle/>
          <a:p>
            <a:pPr eaLnBrk="1" hangingPunct="1"/>
            <a:r>
              <a:rPr lang="ru-RU" altLang="ru-RU" sz="2800" b="1" dirty="0" smtClean="0">
                <a:solidFill>
                  <a:schemeClr val="bg1"/>
                </a:solidFill>
                <a:effectLst>
                  <a:outerShdw blurRad="38100" dist="38100" dir="2700000" algn="tl">
                    <a:srgbClr val="000000">
                      <a:alpha val="43137"/>
                    </a:srgbClr>
                  </a:outerShdw>
                </a:effectLst>
                <a:cs typeface="Times New Roman" pitchFamily="18" charset="0"/>
              </a:rPr>
              <a:t>Последний этап трудной интубации</a:t>
            </a:r>
            <a:r>
              <a:rPr lang="ru-RU" altLang="ru-RU" sz="3200" b="1" dirty="0" smtClean="0">
                <a:solidFill>
                  <a:schemeClr val="bg1"/>
                </a:solidFill>
                <a:effectLst>
                  <a:outerShdw blurRad="38100" dist="38100" dir="2700000" algn="tl">
                    <a:srgbClr val="000000">
                      <a:alpha val="43137"/>
                    </a:srgbClr>
                  </a:outerShdw>
                </a:effectLst>
              </a:rPr>
              <a:t> </a:t>
            </a:r>
          </a:p>
        </p:txBody>
      </p:sp>
      <p:pic>
        <p:nvPicPr>
          <p:cNvPr id="51203" name="Picture 5" descr="бель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1628775"/>
            <a:ext cx="4503737"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558524"/>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558800" y="1988840"/>
            <a:ext cx="7758113" cy="432395"/>
          </a:xfrm>
          <a:prstGeom prst="rect">
            <a:avLst/>
          </a:prstGeom>
          <a:solidFill>
            <a:srgbClr val="730C00">
              <a:alpha val="79999"/>
            </a:srgbClr>
          </a:solidFill>
          <a:ln>
            <a:noFill/>
          </a:ln>
          <a:effectLst/>
          <a:extLst/>
        </p:spPr>
        <p:txBody>
          <a:bodyPr wrap="none" anchor="ctr"/>
          <a:lstStyle/>
          <a:p>
            <a:r>
              <a:rPr lang="ru-RU" sz="2400" b="1" dirty="0">
                <a:solidFill>
                  <a:schemeClr val="bg1"/>
                </a:solidFill>
              </a:rPr>
              <a:t>Эффект приема Селлика на обзор при ларингоскопии</a:t>
            </a:r>
          </a:p>
        </p:txBody>
      </p:sp>
      <p:sp>
        <p:nvSpPr>
          <p:cNvPr id="12" name="Rectangle 5"/>
          <p:cNvSpPr>
            <a:spLocks noChangeArrowheads="1"/>
          </p:cNvSpPr>
          <p:nvPr/>
        </p:nvSpPr>
        <p:spPr bwMode="auto">
          <a:xfrm>
            <a:off x="547490" y="3429000"/>
            <a:ext cx="7747744" cy="2382367"/>
          </a:xfrm>
          <a:prstGeom prst="rect">
            <a:avLst/>
          </a:prstGeom>
          <a:solidFill>
            <a:srgbClr val="730C00">
              <a:alpha val="79999"/>
            </a:srgbClr>
          </a:solidFill>
          <a:ln>
            <a:noFill/>
          </a:ln>
          <a:effectLst/>
          <a:extLst/>
        </p:spPr>
        <p:txBody>
          <a:bodyPr wrap="none" anchor="ctr"/>
          <a:lstStyle/>
          <a:p>
            <a:endParaRPr lang="ru-RU" sz="1800" b="1" dirty="0">
              <a:solidFill>
                <a:schemeClr val="bg1"/>
              </a:solidFill>
            </a:endParaRPr>
          </a:p>
        </p:txBody>
      </p:sp>
      <p:sp>
        <p:nvSpPr>
          <p:cNvPr id="2" name="TextBox 1"/>
          <p:cNvSpPr txBox="1"/>
          <p:nvPr/>
        </p:nvSpPr>
        <p:spPr>
          <a:xfrm>
            <a:off x="5797150" y="5877272"/>
            <a:ext cx="2519763" cy="307777"/>
          </a:xfrm>
          <a:prstGeom prst="rect">
            <a:avLst/>
          </a:prstGeom>
          <a:noFill/>
        </p:spPr>
        <p:txBody>
          <a:bodyPr wrap="square" rtlCol="0">
            <a:spAutoFit/>
          </a:bodyPr>
          <a:lstStyle/>
          <a:p>
            <a:pPr algn="r"/>
            <a:r>
              <a:rPr lang="en-US" sz="1400" b="1" i="1" dirty="0">
                <a:solidFill>
                  <a:schemeClr val="bg1"/>
                </a:solidFill>
              </a:rPr>
              <a:t>Anaesthesia. 2005;60:</a:t>
            </a:r>
            <a:r>
              <a:rPr lang="en-US" sz="1400" b="1" i="1" dirty="0" smtClean="0">
                <a:solidFill>
                  <a:schemeClr val="bg1"/>
                </a:solidFill>
              </a:rPr>
              <a:t>41</a:t>
            </a:r>
            <a:r>
              <a:rPr lang="ru-RU" sz="1400" b="1" i="1" dirty="0" smtClean="0">
                <a:solidFill>
                  <a:schemeClr val="bg1"/>
                </a:solidFill>
              </a:rPr>
              <a:t>–</a:t>
            </a:r>
            <a:r>
              <a:rPr lang="en-US" sz="1400" b="1" i="1" dirty="0" smtClean="0">
                <a:solidFill>
                  <a:schemeClr val="bg1"/>
                </a:solidFill>
              </a:rPr>
              <a:t>47</a:t>
            </a:r>
            <a:endParaRPr lang="ru-RU" sz="1400" b="1" i="1" dirty="0">
              <a:solidFill>
                <a:schemeClr val="bg1"/>
              </a:solidFill>
            </a:endParaRPr>
          </a:p>
        </p:txBody>
      </p:sp>
      <p:sp>
        <p:nvSpPr>
          <p:cNvPr id="11" name="Rectangle 10"/>
          <p:cNvSpPr>
            <a:spLocks noChangeArrowheads="1"/>
          </p:cNvSpPr>
          <p:nvPr/>
        </p:nvSpPr>
        <p:spPr bwMode="auto">
          <a:xfrm>
            <a:off x="1588" y="5805488"/>
            <a:ext cx="8315325" cy="71784"/>
          </a:xfrm>
          <a:prstGeom prst="rect">
            <a:avLst/>
          </a:prstGeom>
          <a:solidFill>
            <a:srgbClr val="730C00">
              <a:alpha val="50000"/>
            </a:srgbClr>
          </a:solidFill>
          <a:ln>
            <a:noFill/>
          </a:ln>
          <a:effectLst/>
          <a:extLst/>
        </p:spPr>
        <p:txBody>
          <a:bodyPr wrap="none" anchor="ctr"/>
          <a:lstStyle/>
          <a:p>
            <a:endParaRPr lang="ru-RU"/>
          </a:p>
        </p:txBody>
      </p:sp>
      <p:pic>
        <p:nvPicPr>
          <p:cNvPr id="3" name="Изображение 2"/>
          <p:cNvPicPr>
            <a:picLocks noChangeAspect="1"/>
          </p:cNvPicPr>
          <p:nvPr/>
        </p:nvPicPr>
        <p:blipFill>
          <a:blip r:embed="rId2"/>
          <a:stretch>
            <a:fillRect/>
          </a:stretch>
        </p:blipFill>
        <p:spPr>
          <a:xfrm>
            <a:off x="554849" y="5877273"/>
            <a:ext cx="726812" cy="980728"/>
          </a:xfrm>
          <a:prstGeom prst="rect">
            <a:avLst/>
          </a:prstGeom>
        </p:spPr>
      </p:pic>
      <p:sp>
        <p:nvSpPr>
          <p:cNvPr id="13" name="Rectangle 5"/>
          <p:cNvSpPr>
            <a:spLocks noChangeArrowheads="1"/>
          </p:cNvSpPr>
          <p:nvPr/>
        </p:nvSpPr>
        <p:spPr bwMode="auto">
          <a:xfrm>
            <a:off x="571592" y="2420889"/>
            <a:ext cx="7747744" cy="1008111"/>
          </a:xfrm>
          <a:prstGeom prst="rect">
            <a:avLst/>
          </a:prstGeom>
          <a:solidFill>
            <a:srgbClr val="730C00">
              <a:alpha val="79999"/>
            </a:srgbClr>
          </a:solidFill>
          <a:ln>
            <a:noFill/>
          </a:ln>
          <a:effectLst/>
          <a:extLst/>
        </p:spPr>
        <p:txBody>
          <a:bodyPr wrap="none" anchor="ctr"/>
          <a:lstStyle/>
          <a:p>
            <a:r>
              <a:rPr lang="ru-RU" sz="1800" b="1" dirty="0">
                <a:solidFill>
                  <a:schemeClr val="bg1"/>
                </a:solidFill>
              </a:rPr>
              <a:t>Количество больных у которых обзор при ларингоскопии ухудшился, </a:t>
            </a:r>
            <a:r>
              <a:rPr lang="ru-RU" sz="1800" b="1" dirty="0" smtClean="0">
                <a:solidFill>
                  <a:schemeClr val="bg1"/>
                </a:solidFill>
              </a:rPr>
              <a:t/>
            </a:r>
            <a:br>
              <a:rPr lang="ru-RU" sz="1800" b="1" dirty="0" smtClean="0">
                <a:solidFill>
                  <a:schemeClr val="bg1"/>
                </a:solidFill>
              </a:rPr>
            </a:br>
            <a:r>
              <a:rPr lang="ru-RU" sz="1800" b="1" dirty="0" smtClean="0">
                <a:solidFill>
                  <a:schemeClr val="bg1"/>
                </a:solidFill>
              </a:rPr>
              <a:t>не </a:t>
            </a:r>
            <a:r>
              <a:rPr lang="ru-RU" sz="1800" b="1" dirty="0">
                <a:solidFill>
                  <a:schemeClr val="bg1"/>
                </a:solidFill>
              </a:rPr>
              <a:t>изменился или улучшился с каждым увеличивающимся усилием </a:t>
            </a:r>
            <a:r>
              <a:rPr lang="ru-RU" sz="1800" b="1" dirty="0" smtClean="0">
                <a:solidFill>
                  <a:schemeClr val="bg1"/>
                </a:solidFill>
              </a:rPr>
              <a:t/>
            </a:r>
            <a:br>
              <a:rPr lang="ru-RU" sz="1800" b="1" dirty="0" smtClean="0">
                <a:solidFill>
                  <a:schemeClr val="bg1"/>
                </a:solidFill>
              </a:rPr>
            </a:br>
            <a:r>
              <a:rPr lang="ru-RU" sz="1800" b="1" dirty="0" smtClean="0">
                <a:solidFill>
                  <a:schemeClr val="bg1"/>
                </a:solidFill>
              </a:rPr>
              <a:t>при </a:t>
            </a:r>
            <a:r>
              <a:rPr lang="ru-RU" sz="1800" b="1" dirty="0">
                <a:solidFill>
                  <a:schemeClr val="bg1"/>
                </a:solidFill>
              </a:rPr>
              <a:t>приеме Селлика</a:t>
            </a:r>
          </a:p>
        </p:txBody>
      </p:sp>
      <p:graphicFrame>
        <p:nvGraphicFramePr>
          <p:cNvPr id="4" name="Таблица 3"/>
          <p:cNvGraphicFramePr>
            <a:graphicFrameLocks noGrp="1"/>
          </p:cNvGraphicFramePr>
          <p:nvPr>
            <p:extLst>
              <p:ext uri="{D42A27DB-BD31-4B8C-83A1-F6EECF244321}">
                <p14:modId xmlns:p14="http://schemas.microsoft.com/office/powerpoint/2010/main" val="1442331638"/>
              </p:ext>
            </p:extLst>
          </p:nvPr>
        </p:nvGraphicFramePr>
        <p:xfrm>
          <a:off x="538567" y="3462919"/>
          <a:ext cx="7778348" cy="518160"/>
        </p:xfrm>
        <a:graphic>
          <a:graphicData uri="http://schemas.openxmlformats.org/drawingml/2006/table">
            <a:tbl>
              <a:tblPr firstRow="1" bandRow="1">
                <a:tableStyleId>{1FECB4D8-DB02-4DC6-A0A2-4F2EBAE1DC90}</a:tableStyleId>
              </a:tblPr>
              <a:tblGrid>
                <a:gridCol w="1944587"/>
                <a:gridCol w="1944587"/>
                <a:gridCol w="1944587"/>
                <a:gridCol w="1944587"/>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u="none" kern="1200" baseline="0" dirty="0" smtClean="0">
                          <a:solidFill>
                            <a:srgbClr val="730C00"/>
                          </a:solidFill>
                          <a:latin typeface="+mn-lt"/>
                          <a:ea typeface="+mn-ea"/>
                          <a:cs typeface="+mn-cs"/>
                        </a:rPr>
                        <a:t>Увеличение количества </a:t>
                      </a:r>
                      <a:r>
                        <a:rPr lang="ru-RU" sz="1400" b="1" u="sng" kern="1200" baseline="0" dirty="0" smtClean="0">
                          <a:solidFill>
                            <a:srgbClr val="730C00"/>
                          </a:solidFill>
                          <a:latin typeface="+mn-lt"/>
                          <a:ea typeface="+mn-ea"/>
                          <a:cs typeface="+mn-cs"/>
                        </a:rPr>
                        <a:t>приемов</a:t>
                      </a:r>
                      <a:endParaRPr lang="ru-RU" sz="1400" dirty="0">
                        <a:solidFill>
                          <a:srgbClr val="730C00"/>
                        </a:solidFill>
                      </a:endParaRPr>
                    </a:p>
                  </a:txBody>
                  <a:tcPr>
                    <a:lnR w="12700" cap="flat" cmpd="sng" algn="ctr">
                      <a:solidFill>
                        <a:scrgbClr r="0" g="0" b="0"/>
                      </a:solidFill>
                      <a:prstDash val="solid"/>
                      <a:round/>
                      <a:headEnd type="none" w="med" len="med"/>
                      <a:tailEnd type="none" w="med" len="med"/>
                    </a:lnR>
                  </a:tcPr>
                </a:tc>
                <a:tc>
                  <a:txBody>
                    <a:bodyPr/>
                    <a:lstStyle/>
                    <a:p>
                      <a:r>
                        <a:rPr lang="ru-RU" sz="1400" b="1" u="none" kern="1200" baseline="0" dirty="0" smtClean="0">
                          <a:solidFill>
                            <a:srgbClr val="730C00"/>
                          </a:solidFill>
                          <a:latin typeface="+mn-lt"/>
                          <a:ea typeface="+mn-ea"/>
                          <a:cs typeface="+mn-cs"/>
                        </a:rPr>
                        <a:t>Обзор ухудшился</a:t>
                      </a:r>
                      <a:endParaRPr lang="ru-RU" sz="1400" dirty="0">
                        <a:solidFill>
                          <a:srgbClr val="730C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ru-RU" sz="1400" b="1" u="none" kern="1200" baseline="0" dirty="0" smtClean="0">
                          <a:solidFill>
                            <a:srgbClr val="730C00"/>
                          </a:solidFill>
                          <a:latin typeface="+mn-lt"/>
                          <a:ea typeface="+mn-ea"/>
                          <a:cs typeface="+mn-cs"/>
                        </a:rPr>
                        <a:t>Обзор не изменился</a:t>
                      </a:r>
                      <a:endParaRPr lang="ru-RU" sz="1400" dirty="0">
                        <a:solidFill>
                          <a:srgbClr val="730C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ru-RU" sz="1400" b="1" u="none" kern="1200" baseline="0" dirty="0" smtClean="0">
                          <a:solidFill>
                            <a:srgbClr val="730C00"/>
                          </a:solidFill>
                          <a:latin typeface="+mn-lt"/>
                          <a:ea typeface="+mn-ea"/>
                          <a:cs typeface="+mn-cs"/>
                        </a:rPr>
                        <a:t>Обзор улучшился</a:t>
                      </a:r>
                      <a:endParaRPr lang="ru-RU" sz="1400" dirty="0">
                        <a:solidFill>
                          <a:srgbClr val="730C00"/>
                        </a:solidFill>
                      </a:endParaRPr>
                    </a:p>
                  </a:txBody>
                  <a:tcPr>
                    <a:lnL w="12700" cap="flat" cmpd="sng" algn="ctr">
                      <a:solidFill>
                        <a:scrgbClr r="0" g="0" b="0"/>
                      </a:solidFill>
                      <a:prstDash val="solid"/>
                      <a:round/>
                      <a:headEnd type="none" w="med" len="med"/>
                      <a:tailEnd type="none" w="med" len="med"/>
                    </a:lnL>
                  </a:tcPr>
                </a:tc>
              </a:tr>
            </a:tbl>
          </a:graphicData>
        </a:graphic>
      </p:graphicFrame>
      <p:pic>
        <p:nvPicPr>
          <p:cNvPr id="5" name="Изображение 4" descr="Снимок экрана 2015-06-01 в 0.0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9" y="4077072"/>
            <a:ext cx="7777163" cy="1672084"/>
          </a:xfrm>
          <a:prstGeom prst="rect">
            <a:avLst/>
          </a:prstGeom>
        </p:spPr>
      </p:pic>
      <p:pic>
        <p:nvPicPr>
          <p:cNvPr id="6" name="Изображение 5" descr="Снимок экрана 2015-05-31 в 23.57.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 y="0"/>
            <a:ext cx="7777163" cy="2004100"/>
          </a:xfrm>
          <a:prstGeom prst="rect">
            <a:avLst/>
          </a:prstGeom>
        </p:spPr>
      </p:pic>
    </p:spTree>
    <p:extLst>
      <p:ext uri="{BB962C8B-B14F-4D97-AF65-F5344CB8AC3E}">
        <p14:creationId xmlns:p14="http://schemas.microsoft.com/office/powerpoint/2010/main" val="3998030791"/>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569838" y="1268413"/>
            <a:ext cx="7758113" cy="1628799"/>
          </a:xfrm>
          <a:prstGeom prst="rect">
            <a:avLst/>
          </a:prstGeom>
          <a:solidFill>
            <a:srgbClr val="730C00">
              <a:alpha val="79999"/>
            </a:srgbClr>
          </a:solidFill>
          <a:ln>
            <a:noFill/>
          </a:ln>
          <a:effectLst/>
          <a:extLst/>
        </p:spPr>
        <p:txBody>
          <a:bodyPr wrap="none" anchor="t"/>
          <a:lstStyle/>
          <a:p>
            <a:r>
              <a:rPr lang="ru-RU" sz="2400" b="1" dirty="0">
                <a:solidFill>
                  <a:schemeClr val="bg1"/>
                </a:solidFill>
              </a:rPr>
              <a:t>Прием Селлика (давление на перстневидный хрящ) </a:t>
            </a:r>
            <a:r>
              <a:rPr lang="en-US" sz="2400" b="1" dirty="0" smtClean="0">
                <a:solidFill>
                  <a:schemeClr val="bg1"/>
                </a:solidFill>
              </a:rPr>
              <a:t/>
            </a:r>
            <a:br>
              <a:rPr lang="en-US" sz="2400" b="1" dirty="0" smtClean="0">
                <a:solidFill>
                  <a:schemeClr val="bg1"/>
                </a:solidFill>
              </a:rPr>
            </a:br>
            <a:r>
              <a:rPr lang="ru-RU" sz="2400" b="1" dirty="0" smtClean="0">
                <a:solidFill>
                  <a:schemeClr val="bg1"/>
                </a:solidFill>
              </a:rPr>
              <a:t>приводит </a:t>
            </a:r>
            <a:r>
              <a:rPr lang="ru-RU" sz="2400" b="1" dirty="0">
                <a:solidFill>
                  <a:schemeClr val="bg1"/>
                </a:solidFill>
              </a:rPr>
              <a:t>к неполному закрытию пищевода в связи </a:t>
            </a:r>
            <a:r>
              <a:rPr lang="en-US" sz="2400" b="1" dirty="0" smtClean="0">
                <a:solidFill>
                  <a:schemeClr val="bg1"/>
                </a:solidFill>
              </a:rPr>
              <a:t/>
            </a:r>
            <a:br>
              <a:rPr lang="en-US" sz="2400" b="1" dirty="0" smtClean="0">
                <a:solidFill>
                  <a:schemeClr val="bg1"/>
                </a:solidFill>
              </a:rPr>
            </a:br>
            <a:r>
              <a:rPr lang="ru-RU" sz="2400" b="1" dirty="0" smtClean="0">
                <a:solidFill>
                  <a:schemeClr val="bg1"/>
                </a:solidFill>
              </a:rPr>
              <a:t>с </a:t>
            </a:r>
            <a:r>
              <a:rPr lang="ru-RU" sz="2400" b="1" dirty="0">
                <a:solidFill>
                  <a:schemeClr val="bg1"/>
                </a:solidFill>
              </a:rPr>
              <a:t>латеральной девиацией: магнитно-резонансное </a:t>
            </a:r>
            <a:r>
              <a:rPr lang="en-US" sz="2400" b="1" dirty="0" smtClean="0">
                <a:solidFill>
                  <a:schemeClr val="bg1"/>
                </a:solidFill>
              </a:rPr>
              <a:t/>
            </a:r>
            <a:br>
              <a:rPr lang="en-US" sz="2400" b="1" dirty="0" smtClean="0">
                <a:solidFill>
                  <a:schemeClr val="bg1"/>
                </a:solidFill>
              </a:rPr>
            </a:br>
            <a:r>
              <a:rPr lang="ru-RU" sz="2400" b="1" dirty="0" smtClean="0">
                <a:solidFill>
                  <a:schemeClr val="bg1"/>
                </a:solidFill>
              </a:rPr>
              <a:t>визуализационное </a:t>
            </a:r>
            <a:r>
              <a:rPr lang="ru-RU" sz="2400" b="1" dirty="0">
                <a:solidFill>
                  <a:schemeClr val="bg1"/>
                </a:solidFill>
              </a:rPr>
              <a:t>исследование</a:t>
            </a:r>
          </a:p>
        </p:txBody>
      </p:sp>
      <p:sp>
        <p:nvSpPr>
          <p:cNvPr id="2" name="TextBox 1"/>
          <p:cNvSpPr txBox="1"/>
          <p:nvPr/>
        </p:nvSpPr>
        <p:spPr>
          <a:xfrm>
            <a:off x="4283968" y="6298646"/>
            <a:ext cx="4032945" cy="307777"/>
          </a:xfrm>
          <a:prstGeom prst="rect">
            <a:avLst/>
          </a:prstGeom>
          <a:noFill/>
        </p:spPr>
        <p:txBody>
          <a:bodyPr wrap="square" rtlCol="0">
            <a:spAutoFit/>
          </a:bodyPr>
          <a:lstStyle/>
          <a:p>
            <a:pPr algn="r"/>
            <a:r>
              <a:rPr lang="en-US" sz="1400" b="1" i="1" dirty="0" smtClean="0">
                <a:solidFill>
                  <a:schemeClr val="bg1"/>
                </a:solidFill>
              </a:rPr>
              <a:t>J Emerg Med 2011; doi:10-1067/j.jemermed.2011.05</a:t>
            </a:r>
            <a:endParaRPr lang="ru-RU" sz="1400" b="1" i="1" dirty="0">
              <a:solidFill>
                <a:schemeClr val="bg1"/>
              </a:solidFill>
            </a:endParaRPr>
          </a:p>
        </p:txBody>
      </p:sp>
      <p:sp>
        <p:nvSpPr>
          <p:cNvPr id="15" name="Rectangle 5"/>
          <p:cNvSpPr>
            <a:spLocks noChangeArrowheads="1"/>
          </p:cNvSpPr>
          <p:nvPr/>
        </p:nvSpPr>
        <p:spPr bwMode="auto">
          <a:xfrm>
            <a:off x="533400" y="2959065"/>
            <a:ext cx="7783513" cy="1306818"/>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smtClean="0">
                <a:solidFill>
                  <a:schemeClr val="bg1"/>
                </a:solidFill>
              </a:rPr>
              <a:t>Опытный врач</a:t>
            </a:r>
            <a:br>
              <a:rPr lang="ru-RU" sz="1800" b="1" dirty="0" smtClean="0">
                <a:solidFill>
                  <a:schemeClr val="bg1"/>
                </a:solidFill>
              </a:rPr>
            </a:br>
            <a:endParaRPr lang="ru-RU" sz="1000" b="1" dirty="0">
              <a:solidFill>
                <a:schemeClr val="bg1"/>
              </a:solidFill>
            </a:endParaRPr>
          </a:p>
          <a:p>
            <a:pPr marL="285750" indent="-285750">
              <a:buFont typeface="Wingdings" panose="05000000000000000000" pitchFamily="2" charset="2"/>
              <a:buChar char="§"/>
            </a:pPr>
            <a:r>
              <a:rPr lang="ru-RU" sz="1800" b="1" dirty="0" smtClean="0">
                <a:solidFill>
                  <a:schemeClr val="bg1"/>
                </a:solidFill>
              </a:rPr>
              <a:t>МРТ </a:t>
            </a:r>
            <a:r>
              <a:rPr lang="ru-RU" sz="1800" b="1" dirty="0">
                <a:solidFill>
                  <a:schemeClr val="bg1"/>
                </a:solidFill>
              </a:rPr>
              <a:t>во время приема </a:t>
            </a:r>
            <a:r>
              <a:rPr lang="ru-RU" sz="1800" b="1" dirty="0" smtClean="0">
                <a:solidFill>
                  <a:schemeClr val="bg1"/>
                </a:solidFill>
              </a:rPr>
              <a:t>Селлика</a:t>
            </a:r>
            <a:br>
              <a:rPr lang="ru-RU" sz="1800" b="1" dirty="0" smtClean="0">
                <a:solidFill>
                  <a:schemeClr val="bg1"/>
                </a:solidFill>
              </a:rPr>
            </a:br>
            <a:endParaRPr lang="ru-RU" sz="1000" b="1" dirty="0">
              <a:solidFill>
                <a:schemeClr val="bg1"/>
              </a:solidFill>
            </a:endParaRPr>
          </a:p>
          <a:p>
            <a:pPr marL="285750" indent="-285750">
              <a:buFont typeface="Wingdings" panose="05000000000000000000" pitchFamily="2" charset="2"/>
              <a:buChar char="§"/>
            </a:pPr>
            <a:r>
              <a:rPr lang="ru-RU" sz="1800" b="1" dirty="0" smtClean="0">
                <a:solidFill>
                  <a:schemeClr val="bg1"/>
                </a:solidFill>
              </a:rPr>
              <a:t>20 </a:t>
            </a:r>
            <a:r>
              <a:rPr lang="ru-RU" sz="1800" b="1" dirty="0">
                <a:solidFill>
                  <a:schemeClr val="bg1"/>
                </a:solidFill>
              </a:rPr>
              <a:t>волонтеров</a:t>
            </a:r>
          </a:p>
        </p:txBody>
      </p:sp>
      <p:sp>
        <p:nvSpPr>
          <p:cNvPr id="16" name="Rectangle 5"/>
          <p:cNvSpPr>
            <a:spLocks noChangeArrowheads="1"/>
          </p:cNvSpPr>
          <p:nvPr/>
        </p:nvSpPr>
        <p:spPr bwMode="auto">
          <a:xfrm>
            <a:off x="539750" y="4356593"/>
            <a:ext cx="7783513" cy="806624"/>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smtClean="0">
                <a:solidFill>
                  <a:schemeClr val="bg1"/>
                </a:solidFill>
              </a:rPr>
              <a:t>у </a:t>
            </a:r>
            <a:r>
              <a:rPr lang="ru-RU" sz="1800" b="1" dirty="0">
                <a:solidFill>
                  <a:schemeClr val="bg1"/>
                </a:solidFill>
              </a:rPr>
              <a:t>4-х волонтеров прием Селлика выполнен </a:t>
            </a:r>
            <a:r>
              <a:rPr lang="ru-RU" sz="1800" b="1" dirty="0" smtClean="0">
                <a:solidFill>
                  <a:schemeClr val="bg1"/>
                </a:solidFill>
              </a:rPr>
              <a:t>неправильно</a:t>
            </a:r>
            <a:br>
              <a:rPr lang="ru-RU" sz="1800" b="1" dirty="0" smtClean="0">
                <a:solidFill>
                  <a:schemeClr val="bg1"/>
                </a:solidFill>
              </a:rPr>
            </a:br>
            <a:endParaRPr lang="ru-RU" sz="1000" b="1" dirty="0">
              <a:solidFill>
                <a:schemeClr val="bg1"/>
              </a:solidFill>
            </a:endParaRPr>
          </a:p>
          <a:p>
            <a:pPr marL="285750" indent="-285750">
              <a:buFont typeface="Wingdings" panose="05000000000000000000" pitchFamily="2" charset="2"/>
              <a:buChar char="§"/>
            </a:pPr>
            <a:r>
              <a:rPr lang="ru-RU" sz="1800" b="1" dirty="0" smtClean="0">
                <a:solidFill>
                  <a:schemeClr val="bg1"/>
                </a:solidFill>
              </a:rPr>
              <a:t>у </a:t>
            </a:r>
            <a:r>
              <a:rPr lang="ru-RU" sz="1800" b="1" dirty="0">
                <a:solidFill>
                  <a:schemeClr val="bg1"/>
                </a:solidFill>
              </a:rPr>
              <a:t>16 волонтеров прием Селлика выполнен </a:t>
            </a:r>
            <a:r>
              <a:rPr lang="ru-RU" sz="1800" b="1" dirty="0" smtClean="0">
                <a:solidFill>
                  <a:schemeClr val="bg1"/>
                </a:solidFill>
              </a:rPr>
              <a:t>правильно</a:t>
            </a:r>
            <a:endParaRPr lang="ru-RU" sz="1800" b="1" dirty="0">
              <a:solidFill>
                <a:schemeClr val="bg1"/>
              </a:solidFill>
            </a:endParaRPr>
          </a:p>
        </p:txBody>
      </p:sp>
      <p:sp>
        <p:nvSpPr>
          <p:cNvPr id="17" name="Rectangle 5"/>
          <p:cNvSpPr>
            <a:spLocks noChangeArrowheads="1"/>
          </p:cNvSpPr>
          <p:nvPr/>
        </p:nvSpPr>
        <p:spPr bwMode="auto">
          <a:xfrm>
            <a:off x="525062" y="5239873"/>
            <a:ext cx="7783513" cy="1069447"/>
          </a:xfrm>
          <a:prstGeom prst="rect">
            <a:avLst/>
          </a:prstGeom>
          <a:solidFill>
            <a:srgbClr val="730C00">
              <a:alpha val="79999"/>
            </a:srgbClr>
          </a:solidFill>
          <a:ln>
            <a:noFill/>
          </a:ln>
          <a:effectLst/>
          <a:extLst/>
        </p:spPr>
        <p:txBody>
          <a:bodyPr wrap="none" anchor="t"/>
          <a:lstStyle/>
          <a:p>
            <a:pPr marL="285750" indent="-285750">
              <a:buFont typeface="Wingdings" panose="05000000000000000000" pitchFamily="2" charset="2"/>
              <a:buChar char="§"/>
            </a:pPr>
            <a:r>
              <a:rPr lang="ru-RU" sz="1800" b="1" dirty="0" smtClean="0">
                <a:solidFill>
                  <a:schemeClr val="bg1"/>
                </a:solidFill>
              </a:rPr>
              <a:t>у 62,5% пищевод был закрыт неполностью</a:t>
            </a:r>
            <a:br>
              <a:rPr lang="ru-RU" sz="1800" b="1" dirty="0" smtClean="0">
                <a:solidFill>
                  <a:schemeClr val="bg1"/>
                </a:solidFill>
              </a:rPr>
            </a:br>
            <a:endParaRPr lang="ru-RU" sz="1000" b="1" dirty="0" smtClean="0">
              <a:solidFill>
                <a:schemeClr val="bg1"/>
              </a:solidFill>
            </a:endParaRPr>
          </a:p>
          <a:p>
            <a:pPr marL="285750" indent="-285750">
              <a:buFont typeface="Wingdings" panose="05000000000000000000" pitchFamily="2" charset="2"/>
              <a:buChar char="§"/>
            </a:pPr>
            <a:r>
              <a:rPr lang="ru-RU" sz="1800" b="1" dirty="0" smtClean="0">
                <a:solidFill>
                  <a:schemeClr val="bg1"/>
                </a:solidFill>
              </a:rPr>
              <a:t>у этих пациентов наблюдалось отклонение пищевода </a:t>
            </a:r>
            <a:br>
              <a:rPr lang="ru-RU" sz="1800" b="1" dirty="0" smtClean="0">
                <a:solidFill>
                  <a:schemeClr val="bg1"/>
                </a:solidFill>
              </a:rPr>
            </a:br>
            <a:r>
              <a:rPr lang="ru-RU" sz="1800" b="1" dirty="0" smtClean="0">
                <a:solidFill>
                  <a:schemeClr val="bg1"/>
                </a:solidFill>
              </a:rPr>
              <a:t>от срединной линии</a:t>
            </a:r>
            <a:endParaRPr lang="ru-RU" sz="1800" b="1" dirty="0">
              <a:solidFill>
                <a:schemeClr val="bg1"/>
              </a:solidFill>
            </a:endParaRPr>
          </a:p>
        </p:txBody>
      </p:sp>
      <p:pic>
        <p:nvPicPr>
          <p:cNvPr id="4" name="Изображение 3" descr="Снимок экрана 2015-06-01 в 1.24.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0"/>
            <a:ext cx="7777163" cy="1268413"/>
          </a:xfrm>
          <a:prstGeom prst="rect">
            <a:avLst/>
          </a:prstGeom>
        </p:spPr>
      </p:pic>
      <p:pic>
        <p:nvPicPr>
          <p:cNvPr id="3" name="Picture 2" descr="Screen Shot 2015-06-01 at 11.37.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438" y="2975238"/>
            <a:ext cx="1701476" cy="1270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3262403"/>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5" name="Rectangle 3"/>
          <p:cNvSpPr>
            <a:spLocks noChangeArrowheads="1"/>
          </p:cNvSpPr>
          <p:nvPr/>
        </p:nvSpPr>
        <p:spPr bwMode="auto">
          <a:xfrm flipH="1">
            <a:off x="8904288" y="6597650"/>
            <a:ext cx="85725" cy="241300"/>
          </a:xfrm>
          <a:prstGeom prst="rect">
            <a:avLst/>
          </a:prstGeom>
          <a:gradFill rotWithShape="1">
            <a:gsLst>
              <a:gs pos="0">
                <a:srgbClr val="663300">
                  <a:gamma/>
                  <a:tint val="24314"/>
                  <a:invGamma/>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556036" name="Rectangle 4"/>
          <p:cNvSpPr>
            <a:spLocks noChangeArrowheads="1"/>
          </p:cNvSpPr>
          <p:nvPr/>
        </p:nvSpPr>
        <p:spPr bwMode="auto">
          <a:xfrm>
            <a:off x="8905875" y="222250"/>
            <a:ext cx="76200" cy="76200"/>
          </a:xfrm>
          <a:prstGeom prst="rect">
            <a:avLst/>
          </a:prstGeom>
          <a:solidFill>
            <a:srgbClr val="663300"/>
          </a:solidFill>
          <a:ln w="9525">
            <a:solidFill>
              <a:srgbClr val="004466"/>
            </a:solidFill>
            <a:miter lim="800000"/>
            <a:headEnd/>
            <a:tailEnd/>
          </a:ln>
          <a:effectLst>
            <a:outerShdw dist="35921" dir="2700000" algn="ctr" rotWithShape="0">
              <a:schemeClr val="bg2"/>
            </a:outerShdw>
          </a:effectLst>
        </p:spPr>
        <p:txBody>
          <a:bodyPr wrap="none" anchor="ctr"/>
          <a:lstStyle/>
          <a:p>
            <a:endParaRPr lang="ru-RU"/>
          </a:p>
        </p:txBody>
      </p:sp>
      <p:sp>
        <p:nvSpPr>
          <p:cNvPr id="556037" name="Text Box 5"/>
          <p:cNvSpPr txBox="1">
            <a:spLocks noChangeArrowheads="1"/>
          </p:cNvSpPr>
          <p:nvPr/>
        </p:nvSpPr>
        <p:spPr bwMode="auto">
          <a:xfrm>
            <a:off x="533400" y="1268413"/>
            <a:ext cx="7783513" cy="504825"/>
          </a:xfrm>
          <a:prstGeom prst="rect">
            <a:avLst/>
          </a:prstGeom>
          <a:solidFill>
            <a:srgbClr val="6633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ru-RU" altLang="ru-RU" dirty="0" smtClean="0">
                <a:solidFill>
                  <a:schemeClr val="bg1"/>
                </a:solidFill>
              </a:rPr>
              <a:t>Ингаляционные анестетики</a:t>
            </a:r>
            <a:endParaRPr lang="ru-RU" altLang="ru-RU" dirty="0">
              <a:solidFill>
                <a:schemeClr val="bg1"/>
              </a:solidFill>
            </a:endParaRPr>
          </a:p>
        </p:txBody>
      </p:sp>
      <p:sp>
        <p:nvSpPr>
          <p:cNvPr id="556042" name="Text Box 10"/>
          <p:cNvSpPr txBox="1">
            <a:spLocks noChangeArrowheads="1"/>
          </p:cNvSpPr>
          <p:nvPr/>
        </p:nvSpPr>
        <p:spPr bwMode="auto">
          <a:xfrm>
            <a:off x="539750" y="2549525"/>
            <a:ext cx="7777163"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1084263" indent="-457200">
              <a:defRPr sz="2400">
                <a:solidFill>
                  <a:schemeClr val="tx1"/>
                </a:solidFill>
                <a:latin typeface="Times New Roman" pitchFamily="18" charset="0"/>
              </a:defRPr>
            </a:lvl2pPr>
            <a:lvl3pPr marL="1720850" indent="-457200">
              <a:defRPr sz="2400">
                <a:solidFill>
                  <a:schemeClr val="tx1"/>
                </a:solidFill>
                <a:latin typeface="Times New Roman" pitchFamily="18" charset="0"/>
              </a:defRPr>
            </a:lvl3pPr>
            <a:lvl4pPr marL="2357438" indent="-457200">
              <a:defRPr sz="2400">
                <a:solidFill>
                  <a:schemeClr val="tx1"/>
                </a:solidFill>
                <a:latin typeface="Times New Roman" pitchFamily="18" charset="0"/>
              </a:defRPr>
            </a:lvl4pPr>
            <a:lvl5pPr marL="2994025" indent="-457200">
              <a:defRPr sz="2400">
                <a:solidFill>
                  <a:schemeClr val="tx1"/>
                </a:solidFill>
                <a:latin typeface="Times New Roman" pitchFamily="18" charset="0"/>
              </a:defRPr>
            </a:lvl5pPr>
            <a:lvl6pPr marL="3451225" indent="-457200" fontAlgn="base">
              <a:spcBef>
                <a:spcPct val="0"/>
              </a:spcBef>
              <a:spcAft>
                <a:spcPct val="0"/>
              </a:spcAft>
              <a:defRPr sz="2400">
                <a:solidFill>
                  <a:schemeClr val="tx1"/>
                </a:solidFill>
                <a:latin typeface="Times New Roman" pitchFamily="18" charset="0"/>
              </a:defRPr>
            </a:lvl6pPr>
            <a:lvl7pPr marL="3908425" indent="-457200" fontAlgn="base">
              <a:spcBef>
                <a:spcPct val="0"/>
              </a:spcBef>
              <a:spcAft>
                <a:spcPct val="0"/>
              </a:spcAft>
              <a:defRPr sz="2400">
                <a:solidFill>
                  <a:schemeClr val="tx1"/>
                </a:solidFill>
                <a:latin typeface="Times New Roman" pitchFamily="18" charset="0"/>
              </a:defRPr>
            </a:lvl7pPr>
            <a:lvl8pPr marL="4365625" indent="-457200" fontAlgn="base">
              <a:spcBef>
                <a:spcPct val="0"/>
              </a:spcBef>
              <a:spcAft>
                <a:spcPct val="0"/>
              </a:spcAft>
              <a:defRPr sz="2400">
                <a:solidFill>
                  <a:schemeClr val="tx1"/>
                </a:solidFill>
                <a:latin typeface="Times New Roman" pitchFamily="18" charset="0"/>
              </a:defRPr>
            </a:lvl8pPr>
            <a:lvl9pPr marL="4822825" indent="-457200" fontAlgn="base">
              <a:spcBef>
                <a:spcPct val="0"/>
              </a:spcBef>
              <a:spcAft>
                <a:spcPct val="0"/>
              </a:spcAft>
              <a:defRPr sz="2400">
                <a:solidFill>
                  <a:schemeClr val="tx1"/>
                </a:solidFill>
                <a:latin typeface="Times New Roman" pitchFamily="18" charset="0"/>
              </a:defRPr>
            </a:lvl9pPr>
          </a:lstStyle>
          <a:p>
            <a:pPr>
              <a:buClr>
                <a:srgbClr val="FF0000"/>
              </a:buClr>
              <a:buFont typeface="Wingdings" pitchFamily="2" charset="2"/>
              <a:buChar char="§"/>
            </a:pPr>
            <a:r>
              <a:rPr lang="ru-RU" altLang="ru-RU" sz="2200" dirty="0"/>
              <a:t> </a:t>
            </a:r>
            <a:r>
              <a:rPr lang="ru-RU" altLang="ru-RU" sz="2200" dirty="0">
                <a:solidFill>
                  <a:schemeClr val="bg1"/>
                </a:solidFill>
              </a:rPr>
              <a:t>Гипнотический эффект </a:t>
            </a:r>
            <a:r>
              <a:rPr lang="ru-RU" altLang="ru-RU" sz="2200" dirty="0" err="1">
                <a:solidFill>
                  <a:schemeClr val="bg1"/>
                </a:solidFill>
              </a:rPr>
              <a:t>севофлюрана</a:t>
            </a:r>
            <a:r>
              <a:rPr lang="ru-RU" altLang="ru-RU" sz="2200" dirty="0">
                <a:solidFill>
                  <a:schemeClr val="bg1"/>
                </a:solidFill>
              </a:rPr>
              <a:t> одинаков у рожениц </a:t>
            </a:r>
            <a:br>
              <a:rPr lang="ru-RU" altLang="ru-RU" sz="2200" dirty="0">
                <a:solidFill>
                  <a:schemeClr val="bg1"/>
                </a:solidFill>
              </a:rPr>
            </a:br>
            <a:r>
              <a:rPr lang="ru-RU" altLang="ru-RU" sz="2200" dirty="0">
                <a:solidFill>
                  <a:schemeClr val="bg1"/>
                </a:solidFill>
              </a:rPr>
              <a:t>   и у небеременных женщин</a:t>
            </a:r>
            <a:br>
              <a:rPr lang="ru-RU" altLang="ru-RU" sz="2200" dirty="0">
                <a:solidFill>
                  <a:schemeClr val="bg1"/>
                </a:solidFill>
              </a:rPr>
            </a:br>
            <a:r>
              <a:rPr lang="ru-RU" altLang="ru-RU" sz="2200" dirty="0">
                <a:solidFill>
                  <a:schemeClr val="bg1"/>
                </a:solidFill>
              </a:rPr>
              <a:t> </a:t>
            </a:r>
          </a:p>
          <a:p>
            <a:pPr>
              <a:buClr>
                <a:srgbClr val="FF0000"/>
              </a:buClr>
              <a:buFont typeface="Wingdings" pitchFamily="2" charset="2"/>
              <a:buChar char="§"/>
            </a:pPr>
            <a:r>
              <a:rPr lang="ru-RU" altLang="ru-RU" sz="2200" dirty="0">
                <a:solidFill>
                  <a:schemeClr val="bg1"/>
                </a:solidFill>
              </a:rPr>
              <a:t> Мы считаем, что снижение МАК во время беременности </a:t>
            </a:r>
            <a:br>
              <a:rPr lang="ru-RU" altLang="ru-RU" sz="2200" dirty="0">
                <a:solidFill>
                  <a:schemeClr val="bg1"/>
                </a:solidFill>
              </a:rPr>
            </a:br>
            <a:r>
              <a:rPr lang="ru-RU" altLang="ru-RU" sz="2200" dirty="0">
                <a:solidFill>
                  <a:schemeClr val="bg1"/>
                </a:solidFill>
              </a:rPr>
              <a:t>   не означает снижения потребности в анестетиках</a:t>
            </a:r>
          </a:p>
        </p:txBody>
      </p:sp>
    </p:spTree>
    <p:extLst>
      <p:ext uri="{BB962C8B-B14F-4D97-AF65-F5344CB8AC3E}">
        <p14:creationId xmlns:p14="http://schemas.microsoft.com/office/powerpoint/2010/main" val="31829839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858000"/>
          </a:xfrm>
          <a:prstGeom prst="rect">
            <a:avLst/>
          </a:prstGeom>
          <a:noFill/>
          <a:ln w="38100" cmpd="dbl">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6147" name="Rectangle 3"/>
          <p:cNvSpPr>
            <a:spLocks noChangeArrowheads="1"/>
          </p:cNvSpPr>
          <p:nvPr/>
        </p:nvSpPr>
        <p:spPr bwMode="auto">
          <a:xfrm>
            <a:off x="8915400" y="381000"/>
            <a:ext cx="76200" cy="76200"/>
          </a:xfrm>
          <a:prstGeom prst="rect">
            <a:avLst/>
          </a:prstGeom>
          <a:solidFill>
            <a:srgbClr val="66330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4466"/>
                </a:solidFill>
                <a:miter lim="800000"/>
                <a:headEnd/>
                <a:tailEnd/>
              </a14:hiddenLine>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6148" name="Rectangle 4"/>
          <p:cNvSpPr>
            <a:spLocks noChangeArrowheads="1"/>
          </p:cNvSpPr>
          <p:nvPr/>
        </p:nvSpPr>
        <p:spPr bwMode="auto">
          <a:xfrm flipH="1">
            <a:off x="8893175" y="6381750"/>
            <a:ext cx="98425" cy="457200"/>
          </a:xfrm>
          <a:prstGeom prst="rect">
            <a:avLst/>
          </a:prstGeom>
          <a:gradFill rotWithShape="1">
            <a:gsLst>
              <a:gs pos="0">
                <a:srgbClr val="DACDC1">
                  <a:alpha val="0"/>
                </a:srgbClr>
              </a:gs>
              <a:gs pos="100000">
                <a:srgbClr val="663300">
                  <a:alpha val="50000"/>
                </a:srgbClr>
              </a:gs>
            </a:gsLst>
            <a:lin ang="5400000" scaled="1"/>
          </a:gradFill>
          <a:ln>
            <a:noFill/>
          </a:ln>
          <a:effectLst/>
          <a:extLst>
            <a:ext uri="{91240B29-F687-4F45-9708-019B960494DF}">
              <a14:hiddenLine xmlns:a14="http://schemas.microsoft.com/office/drawing/2010/main" w="9525"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sp>
        <p:nvSpPr>
          <p:cNvPr id="6149" name="Rectangle 5"/>
          <p:cNvSpPr>
            <a:spLocks noChangeArrowheads="1"/>
          </p:cNvSpPr>
          <p:nvPr/>
        </p:nvSpPr>
        <p:spPr bwMode="auto">
          <a:xfrm>
            <a:off x="533400" y="1268413"/>
            <a:ext cx="7783513" cy="2160587"/>
          </a:xfrm>
          <a:prstGeom prst="rect">
            <a:avLst/>
          </a:prstGeom>
          <a:solidFill>
            <a:srgbClr val="663300">
              <a:alpha val="7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spcBef>
                <a:spcPct val="20000"/>
              </a:spcBef>
              <a:spcAft>
                <a:spcPct val="20000"/>
              </a:spcAft>
              <a:buFont typeface="Wingdings" pitchFamily="2" charset="2"/>
              <a:buNone/>
            </a:pPr>
            <a:r>
              <a:rPr lang="ru-RU" altLang="zh-CN" sz="1800" b="1" dirty="0">
                <a:solidFill>
                  <a:schemeClr val="bg1"/>
                </a:solidFill>
              </a:rPr>
              <a:t>Госпитали обоих уровней оснащенности испытывали сложности </a:t>
            </a:r>
            <a:br>
              <a:rPr lang="ru-RU" altLang="zh-CN" sz="1800" b="1" dirty="0">
                <a:solidFill>
                  <a:schemeClr val="bg1"/>
                </a:solidFill>
              </a:rPr>
            </a:br>
            <a:r>
              <a:rPr lang="ru-RU" altLang="zh-CN" sz="1800" b="1" dirty="0">
                <a:solidFill>
                  <a:schemeClr val="bg1"/>
                </a:solidFill>
              </a:rPr>
              <a:t>при лечении акушерских осложнений.</a:t>
            </a:r>
          </a:p>
          <a:p>
            <a:pPr eaLnBrk="1" hangingPunct="1">
              <a:spcBef>
                <a:spcPct val="20000"/>
              </a:spcBef>
              <a:spcAft>
                <a:spcPct val="20000"/>
              </a:spcAft>
              <a:buFont typeface="Wingdings" pitchFamily="2" charset="2"/>
              <a:buNone/>
            </a:pPr>
            <a:r>
              <a:rPr lang="ru-RU" altLang="zh-CN" sz="1800" b="1" u="sng" dirty="0">
                <a:solidFill>
                  <a:schemeClr val="bg1"/>
                </a:solidFill>
              </a:rPr>
              <a:t>Профессиональную подготовку для акушерской неотложной помощи </a:t>
            </a:r>
            <a:br>
              <a:rPr lang="ru-RU" altLang="zh-CN" sz="1800" b="1" u="sng" dirty="0">
                <a:solidFill>
                  <a:schemeClr val="bg1"/>
                </a:solidFill>
              </a:rPr>
            </a:br>
            <a:r>
              <a:rPr lang="ru-RU" altLang="zh-CN" sz="1800" b="1" u="sng" dirty="0">
                <a:solidFill>
                  <a:schemeClr val="bg1"/>
                </a:solidFill>
              </a:rPr>
              <a:t>и мониторинг следования протоколам при всех уровнях оснащенности </a:t>
            </a:r>
            <a:br>
              <a:rPr lang="ru-RU" altLang="zh-CN" sz="1800" b="1" u="sng" dirty="0">
                <a:solidFill>
                  <a:schemeClr val="bg1"/>
                </a:solidFill>
              </a:rPr>
            </a:br>
            <a:r>
              <a:rPr lang="ru-RU" altLang="zh-CN" sz="1800" b="1" u="sng" dirty="0">
                <a:solidFill>
                  <a:schemeClr val="bg1"/>
                </a:solidFill>
              </a:rPr>
              <a:t>больницы должны рассматриваться руководителями в качестве </a:t>
            </a:r>
            <a:br>
              <a:rPr lang="ru-RU" altLang="zh-CN" sz="1800" b="1" u="sng" dirty="0">
                <a:solidFill>
                  <a:schemeClr val="bg1"/>
                </a:solidFill>
              </a:rPr>
            </a:br>
            <a:r>
              <a:rPr lang="ru-RU" altLang="zh-CN" sz="1800" b="1" u="sng" dirty="0">
                <a:solidFill>
                  <a:schemeClr val="bg1"/>
                </a:solidFill>
              </a:rPr>
              <a:t>приоритетной стратегии для снижения потенциально преодолимой </a:t>
            </a:r>
            <a:br>
              <a:rPr lang="ru-RU" altLang="zh-CN" sz="1800" b="1" u="sng" dirty="0">
                <a:solidFill>
                  <a:schemeClr val="bg1"/>
                </a:solidFill>
              </a:rPr>
            </a:br>
            <a:r>
              <a:rPr lang="ru-RU" altLang="zh-CN" sz="1800" b="1" u="sng" dirty="0">
                <a:solidFill>
                  <a:schemeClr val="bg1"/>
                </a:solidFill>
              </a:rPr>
              <a:t>материнской летальности.</a:t>
            </a:r>
          </a:p>
        </p:txBody>
      </p:sp>
      <p:sp>
        <p:nvSpPr>
          <p:cNvPr id="6150" name="Rectangle 6"/>
          <p:cNvSpPr>
            <a:spLocks noChangeArrowheads="1"/>
          </p:cNvSpPr>
          <p:nvPr/>
        </p:nvSpPr>
        <p:spPr bwMode="auto">
          <a:xfrm>
            <a:off x="0" y="5805488"/>
            <a:ext cx="8316913" cy="1052512"/>
          </a:xfrm>
          <a:prstGeom prst="rect">
            <a:avLst/>
          </a:prstGeom>
          <a:solidFill>
            <a:srgbClr val="6633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gn="r" eaLnBrk="1" hangingPunct="1"/>
            <a:r>
              <a:rPr lang="en-US" altLang="ru-RU" sz="1400" b="1">
                <a:solidFill>
                  <a:schemeClr val="bg1"/>
                </a:solidFill>
              </a:rPr>
              <a:t>Soares V.</a:t>
            </a:r>
            <a:r>
              <a:rPr lang="ru-RU" altLang="ru-RU" sz="1400" b="1">
                <a:solidFill>
                  <a:schemeClr val="bg1"/>
                </a:solidFill>
              </a:rPr>
              <a:t> </a:t>
            </a:r>
            <a:r>
              <a:rPr lang="en-US" altLang="ru-RU" sz="1400" b="1">
                <a:solidFill>
                  <a:schemeClr val="bg1"/>
                </a:solidFill>
              </a:rPr>
              <a:t>M., de Souza K.V., de Azevedo E.</a:t>
            </a:r>
            <a:r>
              <a:rPr lang="ru-RU" altLang="ru-RU" sz="1400" b="1">
                <a:solidFill>
                  <a:schemeClr val="bg1"/>
                </a:solidFill>
              </a:rPr>
              <a:t> </a:t>
            </a:r>
            <a:r>
              <a:rPr lang="en-US" altLang="ru-RU" sz="1400" b="1">
                <a:solidFill>
                  <a:schemeClr val="bg1"/>
                </a:solidFill>
              </a:rPr>
              <a:t>M. et al. </a:t>
            </a:r>
            <a:r>
              <a:rPr lang="ru-RU" altLang="ru-RU" sz="1400" b="1">
                <a:solidFill>
                  <a:schemeClr val="bg1"/>
                </a:solidFill>
              </a:rPr>
              <a:t/>
            </a:r>
            <a:br>
              <a:rPr lang="ru-RU" altLang="ru-RU" sz="1400" b="1">
                <a:solidFill>
                  <a:schemeClr val="bg1"/>
                </a:solidFill>
              </a:rPr>
            </a:br>
            <a:r>
              <a:rPr lang="en-US" altLang="ru-RU" sz="1400" b="1">
                <a:solidFill>
                  <a:schemeClr val="bg1"/>
                </a:solidFill>
              </a:rPr>
              <a:t>Causes of maternal mortality according to levels of hospital complexity. </a:t>
            </a:r>
            <a:r>
              <a:rPr lang="ru-RU" altLang="ru-RU" sz="1400" b="1">
                <a:solidFill>
                  <a:schemeClr val="bg1"/>
                </a:solidFill>
              </a:rPr>
              <a:t/>
            </a:r>
            <a:br>
              <a:rPr lang="ru-RU" altLang="ru-RU" sz="1400" b="1">
                <a:solidFill>
                  <a:schemeClr val="bg1"/>
                </a:solidFill>
              </a:rPr>
            </a:br>
            <a:r>
              <a:rPr lang="en-US" altLang="ru-RU" sz="1400" b="1">
                <a:solidFill>
                  <a:schemeClr val="bg1"/>
                </a:solidFill>
              </a:rPr>
              <a:t>Rev. Bras. Ginecol. Obstet. 2012. Vol.</a:t>
            </a:r>
            <a:r>
              <a:rPr lang="ru-RU" altLang="ru-RU" sz="1400" b="1">
                <a:solidFill>
                  <a:schemeClr val="bg1"/>
                </a:solidFill>
              </a:rPr>
              <a:t> </a:t>
            </a:r>
            <a:r>
              <a:rPr lang="en-US" altLang="ru-RU" sz="1400" b="1">
                <a:solidFill>
                  <a:schemeClr val="bg1"/>
                </a:solidFill>
              </a:rPr>
              <a:t> 34(12). P.</a:t>
            </a:r>
            <a:r>
              <a:rPr lang="ru-RU" altLang="ru-RU" sz="1400" b="1">
                <a:solidFill>
                  <a:schemeClr val="bg1"/>
                </a:solidFill>
              </a:rPr>
              <a:t> </a:t>
            </a:r>
            <a:r>
              <a:rPr lang="en-US" altLang="ru-RU" sz="1400" b="1">
                <a:solidFill>
                  <a:schemeClr val="bg1"/>
                </a:solidFill>
              </a:rPr>
              <a:t> 536</a:t>
            </a:r>
            <a:r>
              <a:rPr lang="ru-RU" altLang="ru-RU" sz="1400" b="1">
                <a:solidFill>
                  <a:schemeClr val="bg1"/>
                </a:solidFill>
              </a:rPr>
              <a:t>–</a:t>
            </a:r>
            <a:r>
              <a:rPr lang="en-US" altLang="ru-RU" sz="1400" b="1">
                <a:solidFill>
                  <a:schemeClr val="bg1"/>
                </a:solidFill>
              </a:rPr>
              <a:t>543.</a:t>
            </a:r>
          </a:p>
        </p:txBody>
      </p:sp>
      <p:pic>
        <p:nvPicPr>
          <p:cNvPr id="6151" name="Picture 7" descr="bo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4063" y="6335713"/>
            <a:ext cx="466725"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10"/>
          <p:cNvSpPr>
            <a:spLocks noChangeArrowheads="1"/>
          </p:cNvSpPr>
          <p:nvPr/>
        </p:nvSpPr>
        <p:spPr bwMode="auto">
          <a:xfrm>
            <a:off x="1588" y="5805488"/>
            <a:ext cx="8296275" cy="69850"/>
          </a:xfrm>
          <a:prstGeom prst="rect">
            <a:avLst/>
          </a:prstGeom>
          <a:gradFill rotWithShape="1">
            <a:gsLst>
              <a:gs pos="0">
                <a:srgbClr val="663300">
                  <a:alpha val="50000"/>
                </a:srgbClr>
              </a:gs>
              <a:gs pos="100000">
                <a:srgbClr val="DACDC1">
                  <a:alpha val="0"/>
                </a:srgbClr>
              </a:gs>
            </a:gsLst>
            <a:lin ang="0" scaled="1"/>
          </a:gradFill>
          <a:ln>
            <a:noFill/>
          </a:ln>
          <a:effectLst/>
          <a:extLst>
            <a:ext uri="{91240B29-F687-4F45-9708-019B960494DF}">
              <a14:hiddenLine xmlns:a14="http://schemas.microsoft.com/office/drawing/2010/main" w="9525">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eaLnBrk="1" hangingPunct="1"/>
            <a:endParaRPr lang="ru-RU" altLang="ru-RU"/>
          </a:p>
        </p:txBody>
      </p:sp>
      <p:pic>
        <p:nvPicPr>
          <p:cNvPr id="6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3422650"/>
            <a:ext cx="1838325"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438525"/>
            <a:ext cx="1801813"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2" descr="C:\Users\USER\Desktop\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429000"/>
            <a:ext cx="31559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805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Placeholder 1"/>
          <p:cNvSpPr txBox="1">
            <a:spLocks/>
          </p:cNvSpPr>
          <p:nvPr/>
        </p:nvSpPr>
        <p:spPr>
          <a:xfrm>
            <a:off x="1117600" y="548680"/>
            <a:ext cx="7791348" cy="864096"/>
          </a:xfrm>
          <a:prstGeom prst="rect">
            <a:avLst/>
          </a:prstGeom>
        </p:spPr>
        <p:txBody>
          <a:bodyPr vert="horz" lIns="91440" tIns="45720" rIns="91440" bIns="45720" rtlCol="0" anchor="t" anchorCtr="0">
            <a:normAutofit fontScale="92500" lnSpcReduction="20000"/>
            <a:scene3d>
              <a:camera prst="orthographicFront"/>
              <a:lightRig rig="soft" dir="t">
                <a:rot lat="0" lon="0" rev="10800000"/>
              </a:lightRig>
            </a:scene3d>
            <a:sp3d>
              <a:bevelT w="27940" h="12700"/>
              <a:contourClr>
                <a:srgbClr val="DDDDDD"/>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ru-RU" sz="3200" b="1" spc="150" dirty="0">
                <a:ln w="11430"/>
                <a:solidFill>
                  <a:srgbClr val="F8F8F8"/>
                </a:solidFill>
                <a:effectLst>
                  <a:outerShdw blurRad="25400" algn="tl" rotWithShape="0">
                    <a:srgbClr val="000000">
                      <a:alpha val="43000"/>
                    </a:srgbClr>
                  </a:outerShdw>
                </a:effectLst>
                <a:latin typeface="Times New Roman"/>
                <a:cs typeface="Times New Roman"/>
              </a:rPr>
              <a:t>Худшие условия для командой работы </a:t>
            </a:r>
            <a:r>
              <a:rPr lang="ru-RU" sz="3200" b="1" spc="150" dirty="0" smtClean="0">
                <a:ln w="11430"/>
                <a:solidFill>
                  <a:srgbClr val="F8F8F8"/>
                </a:solidFill>
                <a:effectLst>
                  <a:outerShdw blurRad="25400" algn="tl" rotWithShape="0">
                    <a:srgbClr val="000000">
                      <a:alpha val="43000"/>
                    </a:srgbClr>
                  </a:outerShdw>
                </a:effectLst>
                <a:latin typeface="Times New Roman"/>
                <a:cs typeface="Times New Roman"/>
              </a:rPr>
              <a:t/>
            </a:r>
            <a:br>
              <a:rPr lang="ru-RU" sz="3200" b="1" spc="150" dirty="0" smtClean="0">
                <a:ln w="11430"/>
                <a:solidFill>
                  <a:srgbClr val="F8F8F8"/>
                </a:solidFill>
                <a:effectLst>
                  <a:outerShdw blurRad="25400" algn="tl" rotWithShape="0">
                    <a:srgbClr val="000000">
                      <a:alpha val="43000"/>
                    </a:srgbClr>
                  </a:outerShdw>
                </a:effectLst>
                <a:latin typeface="Times New Roman"/>
                <a:cs typeface="Times New Roman"/>
              </a:rPr>
            </a:br>
            <a:r>
              <a:rPr lang="ru-RU" sz="3200" b="1" spc="150" dirty="0" smtClean="0">
                <a:ln w="11430"/>
                <a:solidFill>
                  <a:srgbClr val="F8F8F8"/>
                </a:solidFill>
                <a:effectLst>
                  <a:outerShdw blurRad="25400" algn="tl" rotWithShape="0">
                    <a:srgbClr val="000000">
                      <a:alpha val="43000"/>
                    </a:srgbClr>
                  </a:outerShdw>
                </a:effectLst>
                <a:latin typeface="Times New Roman"/>
                <a:cs typeface="Times New Roman"/>
              </a:rPr>
              <a:t>в </a:t>
            </a:r>
            <a:r>
              <a:rPr lang="ru-RU" sz="3200" b="1" spc="150" dirty="0">
                <a:ln w="11430"/>
                <a:solidFill>
                  <a:srgbClr val="F8F8F8"/>
                </a:solidFill>
                <a:effectLst>
                  <a:outerShdw blurRad="25400" algn="tl" rotWithShape="0">
                    <a:srgbClr val="000000">
                      <a:alpha val="43000"/>
                    </a:srgbClr>
                  </a:outerShdw>
                </a:effectLst>
                <a:latin typeface="Times New Roman"/>
                <a:cs typeface="Times New Roman"/>
              </a:rPr>
              <a:t>родах</a:t>
            </a:r>
            <a:endParaRPr lang="en-US" sz="3200" b="1" spc="150" dirty="0">
              <a:ln w="11430"/>
              <a:solidFill>
                <a:srgbClr val="F8F8F8"/>
              </a:solidFill>
              <a:effectLst>
                <a:outerShdw blurRad="25400" algn="tl" rotWithShape="0">
                  <a:srgbClr val="000000">
                    <a:alpha val="43000"/>
                  </a:srgbClr>
                </a:outerShdw>
              </a:effectLst>
              <a:latin typeface="Times New Roman"/>
              <a:cs typeface="Times New Roman"/>
            </a:endParaRPr>
          </a:p>
        </p:txBody>
      </p:sp>
      <p:pic>
        <p:nvPicPr>
          <p:cNvPr id="8" name="Picture 7"/>
          <p:cNvPicPr>
            <a:picLocks noChangeAspect="1"/>
          </p:cNvPicPr>
          <p:nvPr/>
        </p:nvPicPr>
        <p:blipFill>
          <a:blip r:embed="rId2"/>
          <a:stretch>
            <a:fillRect/>
          </a:stretch>
        </p:blipFill>
        <p:spPr>
          <a:xfrm>
            <a:off x="6084169" y="4566628"/>
            <a:ext cx="2810594" cy="1669266"/>
          </a:xfrm>
          <a:prstGeom prst="rect">
            <a:avLst/>
          </a:prstGeom>
        </p:spPr>
      </p:pic>
      <p:sp>
        <p:nvSpPr>
          <p:cNvPr id="9" name="Rectangle 8"/>
          <p:cNvSpPr/>
          <p:nvPr/>
        </p:nvSpPr>
        <p:spPr>
          <a:xfrm>
            <a:off x="1117600" y="1644262"/>
            <a:ext cx="7777164" cy="3748719"/>
          </a:xfrm>
          <a:prstGeom prst="rect">
            <a:avLst/>
          </a:prstGeom>
        </p:spPr>
        <p:txBody>
          <a:bodyPr wrap="square">
            <a:spAutoFit/>
          </a:bodyPr>
          <a:lstStyle/>
          <a:p>
            <a:pPr marL="342900" indent="-342900">
              <a:lnSpc>
                <a:spcPct val="110000"/>
              </a:lnSpc>
              <a:buClr>
                <a:srgbClr val="FF0000"/>
              </a:buClr>
              <a:buFont typeface="Wingdings" charset="2"/>
              <a:buChar char="§"/>
            </a:pPr>
            <a:r>
              <a:rPr lang="ru-RU" sz="2000" b="1" kern="1000" dirty="0">
                <a:solidFill>
                  <a:srgbClr val="C00000"/>
                </a:solidFill>
                <a:latin typeface="Times New Roman"/>
                <a:cs typeface="Times New Roman"/>
              </a:rPr>
              <a:t>Комплексное, многокомпонентное </a:t>
            </a:r>
            <a:r>
              <a:rPr lang="ru-RU" sz="2000" b="1" kern="1000" dirty="0" smtClean="0">
                <a:solidFill>
                  <a:srgbClr val="C00000"/>
                </a:solidFill>
                <a:latin typeface="Times New Roman"/>
                <a:cs typeface="Times New Roman"/>
              </a:rPr>
              <a:t>решение</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2000" b="1" kern="1000" dirty="0" smtClean="0">
                <a:solidFill>
                  <a:srgbClr val="C00000"/>
                </a:solidFill>
                <a:latin typeface="Times New Roman"/>
                <a:cs typeface="Times New Roman"/>
              </a:rPr>
              <a:t>Быстрое </a:t>
            </a:r>
            <a:r>
              <a:rPr lang="ru-RU" sz="2000" b="1" kern="1000" dirty="0">
                <a:solidFill>
                  <a:srgbClr val="C00000"/>
                </a:solidFill>
                <a:latin typeface="Times New Roman"/>
                <a:cs typeface="Times New Roman"/>
              </a:rPr>
              <a:t>вовлечение, неоднозначные </a:t>
            </a:r>
            <a:r>
              <a:rPr lang="ru-RU" sz="2000" b="1" kern="1000" dirty="0" smtClean="0">
                <a:solidFill>
                  <a:srgbClr val="C00000"/>
                </a:solidFill>
                <a:latin typeface="Times New Roman"/>
                <a:cs typeface="Times New Roman"/>
              </a:rPr>
              <a:t>ситуации</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2000" b="1" kern="1000" dirty="0" smtClean="0">
                <a:solidFill>
                  <a:srgbClr val="C00000"/>
                </a:solidFill>
                <a:latin typeface="Times New Roman"/>
                <a:cs typeface="Times New Roman"/>
              </a:rPr>
              <a:t>Информационный бум</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2000" b="1" kern="1000" dirty="0" smtClean="0">
                <a:solidFill>
                  <a:srgbClr val="C00000"/>
                </a:solidFill>
                <a:latin typeface="Times New Roman"/>
                <a:cs typeface="Times New Roman"/>
              </a:rPr>
              <a:t>Тяжелый </a:t>
            </a:r>
            <a:r>
              <a:rPr lang="ru-RU" sz="2000" b="1" kern="1000" dirty="0">
                <a:solidFill>
                  <a:srgbClr val="C00000"/>
                </a:solidFill>
                <a:latin typeface="Times New Roman"/>
                <a:cs typeface="Times New Roman"/>
              </a:rPr>
              <a:t>груз временных </a:t>
            </a:r>
            <a:r>
              <a:rPr lang="ru-RU" sz="2000" b="1" kern="1000" dirty="0" smtClean="0">
                <a:solidFill>
                  <a:srgbClr val="C00000"/>
                </a:solidFill>
                <a:latin typeface="Times New Roman"/>
                <a:cs typeface="Times New Roman"/>
              </a:rPr>
              <a:t>ограничений</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2000" b="1" kern="1000" dirty="0" smtClean="0">
                <a:solidFill>
                  <a:srgbClr val="C00000"/>
                </a:solidFill>
                <a:latin typeface="Times New Roman"/>
                <a:cs typeface="Times New Roman"/>
              </a:rPr>
              <a:t>Неблагоприятные </a:t>
            </a:r>
            <a:r>
              <a:rPr lang="ru-RU" sz="2000" b="1" kern="1000" dirty="0">
                <a:solidFill>
                  <a:srgbClr val="C00000"/>
                </a:solidFill>
                <a:latin typeface="Times New Roman"/>
                <a:cs typeface="Times New Roman"/>
              </a:rPr>
              <a:t>физические </a:t>
            </a:r>
            <a:r>
              <a:rPr lang="ru-RU" sz="2000" b="1" kern="1000" dirty="0" smtClean="0">
                <a:solidFill>
                  <a:srgbClr val="C00000"/>
                </a:solidFill>
                <a:latin typeface="Times New Roman"/>
                <a:cs typeface="Times New Roman"/>
              </a:rPr>
              <a:t>условия</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2000" b="1" kern="1000" dirty="0" smtClean="0">
                <a:solidFill>
                  <a:srgbClr val="C00000"/>
                </a:solidFill>
                <a:latin typeface="Times New Roman"/>
                <a:cs typeface="Times New Roman"/>
              </a:rPr>
              <a:t>Давление </a:t>
            </a:r>
            <a:r>
              <a:rPr lang="ru-RU" sz="2000" b="1" kern="1000" dirty="0">
                <a:solidFill>
                  <a:srgbClr val="C00000"/>
                </a:solidFill>
                <a:latin typeface="Times New Roman"/>
                <a:cs typeface="Times New Roman"/>
              </a:rPr>
              <a:t>бездоказательных </a:t>
            </a:r>
            <a:r>
              <a:rPr lang="ru-RU" sz="2000" b="1" kern="1000" dirty="0" smtClean="0">
                <a:solidFill>
                  <a:srgbClr val="C00000"/>
                </a:solidFill>
                <a:latin typeface="Times New Roman"/>
                <a:cs typeface="Times New Roman"/>
              </a:rPr>
              <a:t>аргументов</a:t>
            </a:r>
            <a:br>
              <a:rPr lang="ru-RU" sz="2000" b="1" kern="1000" dirty="0" smtClean="0">
                <a:solidFill>
                  <a:srgbClr val="C00000"/>
                </a:solidFill>
                <a:latin typeface="Times New Roman"/>
                <a:cs typeface="Times New Roman"/>
              </a:rPr>
            </a:br>
            <a:endParaRPr lang="ru-RU" sz="1000" b="1" kern="1000" dirty="0">
              <a:solidFill>
                <a:srgbClr val="C00000"/>
              </a:solidFill>
              <a:latin typeface="Times New Roman"/>
              <a:cs typeface="Times New Roman"/>
            </a:endParaRPr>
          </a:p>
          <a:p>
            <a:pPr marL="342900" indent="-342900">
              <a:lnSpc>
                <a:spcPct val="110000"/>
              </a:lnSpc>
              <a:buClr>
                <a:srgbClr val="FF0000"/>
              </a:buClr>
              <a:buFont typeface="Wingdings" charset="2"/>
              <a:buChar char="§"/>
            </a:pPr>
            <a:r>
              <a:rPr lang="ru-RU" sz="3600" b="1" kern="1000" dirty="0" smtClean="0">
                <a:solidFill>
                  <a:srgbClr val="C00000"/>
                </a:solidFill>
                <a:latin typeface="Times New Roman"/>
                <a:cs typeface="Times New Roman"/>
              </a:rPr>
              <a:t>Пустые </a:t>
            </a:r>
            <a:r>
              <a:rPr lang="ru-RU" sz="3600" b="1" kern="1000" dirty="0">
                <a:solidFill>
                  <a:srgbClr val="C00000"/>
                </a:solidFill>
                <a:latin typeface="Times New Roman"/>
                <a:cs typeface="Times New Roman"/>
              </a:rPr>
              <a:t>амбиции</a:t>
            </a:r>
          </a:p>
        </p:txBody>
      </p:sp>
    </p:spTree>
    <p:extLst>
      <p:ext uri="{BB962C8B-B14F-4D97-AF65-F5344CB8AC3E}">
        <p14:creationId xmlns:p14="http://schemas.microsoft.com/office/powerpoint/2010/main" val="4270084906"/>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404813"/>
            <a:ext cx="7783513"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742950" indent="-285750" eaLnBrk="0" hangingPunct="0">
              <a:defRPr sz="2600">
                <a:solidFill>
                  <a:schemeClr val="tx1"/>
                </a:solidFill>
                <a:latin typeface="Times New Roman" pitchFamily="18" charset="0"/>
              </a:defRPr>
            </a:lvl2pPr>
            <a:lvl3pPr marL="1143000" indent="-228600" eaLnBrk="0" hangingPunct="0">
              <a:defRPr sz="2600">
                <a:solidFill>
                  <a:schemeClr val="tx1"/>
                </a:solidFill>
                <a:latin typeface="Times New Roman" pitchFamily="18" charset="0"/>
              </a:defRPr>
            </a:lvl3pPr>
            <a:lvl4pPr marL="1600200" indent="-228600" eaLnBrk="0" hangingPunct="0">
              <a:defRPr sz="2600">
                <a:solidFill>
                  <a:schemeClr val="tx1"/>
                </a:solidFill>
                <a:latin typeface="Times New Roman" pitchFamily="18" charset="0"/>
              </a:defRPr>
            </a:lvl4pPr>
            <a:lvl5pPr marL="2057400" indent="-228600" eaLnBrk="0" hangingPunct="0">
              <a:defRPr sz="2600">
                <a:solidFill>
                  <a:schemeClr val="tx1"/>
                </a:solidFill>
                <a:latin typeface="Times New Roman" pitchFamily="18" charset="0"/>
              </a:defRPr>
            </a:lvl5pPr>
            <a:lvl6pPr marL="2514600" indent="-228600" eaLnBrk="0" fontAlgn="base" hangingPunct="0">
              <a:spcBef>
                <a:spcPct val="0"/>
              </a:spcBef>
              <a:spcAft>
                <a:spcPct val="0"/>
              </a:spcAft>
              <a:defRPr sz="2600">
                <a:solidFill>
                  <a:schemeClr val="tx1"/>
                </a:solidFill>
                <a:latin typeface="Times New Roman" pitchFamily="18" charset="0"/>
              </a:defRPr>
            </a:lvl6pPr>
            <a:lvl7pPr marL="2971800" indent="-228600" eaLnBrk="0" fontAlgn="base" hangingPunct="0">
              <a:spcBef>
                <a:spcPct val="0"/>
              </a:spcBef>
              <a:spcAft>
                <a:spcPct val="0"/>
              </a:spcAft>
              <a:defRPr sz="2600">
                <a:solidFill>
                  <a:schemeClr val="tx1"/>
                </a:solidFill>
                <a:latin typeface="Times New Roman" pitchFamily="18" charset="0"/>
              </a:defRPr>
            </a:lvl7pPr>
            <a:lvl8pPr marL="3429000" indent="-228600" eaLnBrk="0" fontAlgn="base" hangingPunct="0">
              <a:spcBef>
                <a:spcPct val="0"/>
              </a:spcBef>
              <a:spcAft>
                <a:spcPct val="0"/>
              </a:spcAft>
              <a:defRPr sz="2600">
                <a:solidFill>
                  <a:schemeClr val="tx1"/>
                </a:solidFill>
                <a:latin typeface="Times New Roman" pitchFamily="18" charset="0"/>
              </a:defRPr>
            </a:lvl8pPr>
            <a:lvl9pPr marL="3886200" indent="-228600" eaLnBrk="0" fontAlgn="base" hangingPunct="0">
              <a:spcBef>
                <a:spcPct val="0"/>
              </a:spcBef>
              <a:spcAft>
                <a:spcPct val="0"/>
              </a:spcAft>
              <a:defRPr sz="2600">
                <a:solidFill>
                  <a:schemeClr val="tx1"/>
                </a:solidFill>
                <a:latin typeface="Times New Roman" pitchFamily="18" charset="0"/>
              </a:defRPr>
            </a:lvl9pPr>
          </a:lstStyle>
          <a:p>
            <a:pPr>
              <a:lnSpc>
                <a:spcPct val="85000"/>
              </a:lnSpc>
            </a:pPr>
            <a:r>
              <a:rPr lang="ru-RU" altLang="ru-RU" sz="2800" b="1" dirty="0">
                <a:solidFill>
                  <a:schemeClr val="bg1"/>
                </a:solidFill>
                <a:cs typeface="Times New Roman" pitchFamily="18" charset="0"/>
              </a:rPr>
              <a:t>Общая анестезия показана в тех </a:t>
            </a:r>
            <a:br>
              <a:rPr lang="ru-RU" altLang="ru-RU" sz="2800" b="1" dirty="0">
                <a:solidFill>
                  <a:schemeClr val="bg1"/>
                </a:solidFill>
                <a:cs typeface="Times New Roman" pitchFamily="18" charset="0"/>
              </a:rPr>
            </a:br>
            <a:r>
              <a:rPr lang="ru-RU" altLang="ru-RU" sz="2800" b="1" dirty="0">
                <a:solidFill>
                  <a:schemeClr val="bg1"/>
                </a:solidFill>
                <a:cs typeface="Times New Roman" pitchFamily="18" charset="0"/>
              </a:rPr>
              <a:t>случаях, когда противопоказаны </a:t>
            </a:r>
            <a:r>
              <a:rPr lang="ru-RU" altLang="ru-RU" sz="2800" b="1" dirty="0" err="1">
                <a:solidFill>
                  <a:schemeClr val="bg1"/>
                </a:solidFill>
                <a:cs typeface="Times New Roman" pitchFamily="18" charset="0"/>
              </a:rPr>
              <a:t>нейроаксиальные</a:t>
            </a:r>
            <a:r>
              <a:rPr lang="ru-RU" altLang="ru-RU" sz="2800" b="1" dirty="0">
                <a:solidFill>
                  <a:schemeClr val="bg1"/>
                </a:solidFill>
                <a:cs typeface="Times New Roman" pitchFamily="18" charset="0"/>
              </a:rPr>
              <a:t> методы обезболивания</a:t>
            </a:r>
          </a:p>
        </p:txBody>
      </p:sp>
      <p:pic>
        <p:nvPicPr>
          <p:cNvPr id="13315"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8" y="1700213"/>
            <a:ext cx="6629400" cy="4724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52732"/>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700338" y="5373688"/>
            <a:ext cx="5183187" cy="1223962"/>
          </a:xfrm>
        </p:spPr>
        <p:txBody>
          <a:bodyPr anchor="t"/>
          <a:lstStyle/>
          <a:p>
            <a:pPr algn="r" eaLnBrk="1" hangingPunct="1">
              <a:lnSpc>
                <a:spcPct val="85000"/>
              </a:lnSpc>
              <a:buClr>
                <a:srgbClr val="FF0000"/>
              </a:buClr>
              <a:buFont typeface="Wingdings" pitchFamily="2" charset="2"/>
              <a:buNone/>
            </a:pPr>
            <a:r>
              <a:rPr lang="ru-RU" altLang="ru-RU" sz="2000" b="1" dirty="0" smtClean="0">
                <a:solidFill>
                  <a:schemeClr val="bg1"/>
                </a:solidFill>
              </a:rPr>
              <a:t>Если какая-нибудь неприятность </a:t>
            </a:r>
            <a:br>
              <a:rPr lang="ru-RU" altLang="ru-RU" sz="2000" b="1" dirty="0" smtClean="0">
                <a:solidFill>
                  <a:schemeClr val="bg1"/>
                </a:solidFill>
              </a:rPr>
            </a:br>
            <a:r>
              <a:rPr lang="ru-RU" altLang="ru-RU" sz="2000" b="1" dirty="0" smtClean="0">
                <a:solidFill>
                  <a:schemeClr val="bg1"/>
                </a:solidFill>
              </a:rPr>
              <a:t>может случиться, она случается</a:t>
            </a:r>
            <a:r>
              <a:rPr lang="ru-RU" altLang="ru-RU" sz="2000" b="1" dirty="0" smtClean="0"/>
              <a:t/>
            </a:r>
            <a:br>
              <a:rPr lang="ru-RU" altLang="ru-RU" sz="2000" b="1" dirty="0" smtClean="0"/>
            </a:br>
            <a:r>
              <a:rPr lang="ru-RU" altLang="ru-RU" sz="2900" dirty="0" smtClean="0"/>
              <a:t> </a:t>
            </a:r>
            <a:br>
              <a:rPr lang="ru-RU" altLang="ru-RU" sz="2900" dirty="0" smtClean="0"/>
            </a:br>
            <a:r>
              <a:rPr lang="ru-RU" altLang="ru-RU" sz="1800" i="1" dirty="0" smtClean="0">
                <a:solidFill>
                  <a:schemeClr val="bg1"/>
                </a:solidFill>
              </a:rPr>
              <a:t>Закон </a:t>
            </a:r>
            <a:r>
              <a:rPr lang="ru-RU" altLang="ru-RU" sz="1800" i="1" dirty="0" err="1" smtClean="0">
                <a:solidFill>
                  <a:schemeClr val="bg1"/>
                </a:solidFill>
              </a:rPr>
              <a:t>Мерфи</a:t>
            </a:r>
            <a:endParaRPr lang="ru-RU" altLang="ru-RU" sz="1800" i="1" dirty="0" smtClean="0">
              <a:solidFill>
                <a:schemeClr val="bg1"/>
              </a:solidFill>
            </a:endParaRPr>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74625"/>
            <a:ext cx="6634162"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752413"/>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Новости-Акушерской-анестезиологии.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89" y="1595584"/>
            <a:ext cx="6683115" cy="49297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ая выноска 2"/>
          <p:cNvSpPr/>
          <p:nvPr/>
        </p:nvSpPr>
        <p:spPr>
          <a:xfrm>
            <a:off x="1134333" y="1772816"/>
            <a:ext cx="1368152" cy="792088"/>
          </a:xfrm>
          <a:prstGeom prst="wedge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smtClean="0">
                <a:solidFill>
                  <a:srgbClr val="CC6600"/>
                </a:solidFill>
                <a:effectLst>
                  <a:outerShdw blurRad="38100" dist="38100" dir="2700000" algn="tl">
                    <a:srgbClr val="000000">
                      <a:alpha val="43137"/>
                    </a:srgbClr>
                  </a:outerShdw>
                </a:effectLst>
              </a:rPr>
              <a:t>Доктор, а где же пуповина?</a:t>
            </a:r>
            <a:endParaRPr lang="ru-RU" sz="1400" b="1" dirty="0">
              <a:solidFill>
                <a:srgbClr val="CC6600"/>
              </a:solidFill>
              <a:effectLst>
                <a:outerShdw blurRad="38100" dist="38100" dir="2700000" algn="tl">
                  <a:srgbClr val="000000">
                    <a:alpha val="43137"/>
                  </a:srgbClr>
                </a:outerShdw>
              </a:effectLst>
            </a:endParaRPr>
          </a:p>
        </p:txBody>
      </p:sp>
      <p:sp>
        <p:nvSpPr>
          <p:cNvPr id="6" name="Прямоугольная выноска 5"/>
          <p:cNvSpPr/>
          <p:nvPr/>
        </p:nvSpPr>
        <p:spPr>
          <a:xfrm>
            <a:off x="2987824" y="1691688"/>
            <a:ext cx="1368152" cy="792088"/>
          </a:xfrm>
          <a:prstGeom prst="wedgeRect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ru-RU" sz="1400" b="1" dirty="0" smtClean="0">
                <a:solidFill>
                  <a:srgbClr val="CC6600"/>
                </a:solidFill>
                <a:effectLst>
                  <a:outerShdw blurRad="38100" dist="38100" dir="2700000" algn="tl">
                    <a:srgbClr val="000000">
                      <a:alpha val="43137"/>
                    </a:srgbClr>
                  </a:outerShdw>
                </a:effectLst>
              </a:rPr>
              <a:t>Беспроводные технологии</a:t>
            </a:r>
            <a:endParaRPr lang="ru-RU" sz="1400" b="1" dirty="0">
              <a:solidFill>
                <a:srgbClr val="CC66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7045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fim\Desktop\Scanitto_2015-06-15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620688"/>
            <a:ext cx="5328592"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669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1979613" y="1196975"/>
            <a:ext cx="6934200" cy="579438"/>
          </a:xfrm>
          <a:effectLst>
            <a:outerShdw dist="35921" dir="2700000" algn="ctr" rotWithShape="0">
              <a:schemeClr val="bg2"/>
            </a:outerShdw>
          </a:effectLst>
        </p:spPr>
        <p:txBody>
          <a:bodyPr>
            <a:normAutofit fontScale="90000"/>
          </a:bodyPr>
          <a:lstStyle/>
          <a:p>
            <a:pPr eaLnBrk="1" hangingPunct="1">
              <a:defRPr/>
            </a:pPr>
            <a:r>
              <a:rPr lang="ru-RU" sz="3600" b="1" dirty="0" smtClean="0">
                <a:solidFill>
                  <a:schemeClr val="bg1"/>
                </a:solidFill>
                <a:effectLst>
                  <a:outerShdw blurRad="38100" dist="38100" dir="2700000" algn="tl">
                    <a:srgbClr val="000000">
                      <a:alpha val="43137"/>
                    </a:srgbClr>
                  </a:outerShdw>
                </a:effectLst>
              </a:rPr>
              <a:t>Последний шанс на то, чтобы задать вопрос</a:t>
            </a:r>
            <a:endParaRPr lang="en-US" sz="3600" b="1" dirty="0" smtClean="0">
              <a:solidFill>
                <a:schemeClr val="bg1"/>
              </a:solidFill>
              <a:effectLst>
                <a:outerShdw blurRad="38100" dist="38100" dir="2700000" algn="tl">
                  <a:srgbClr val="000000">
                    <a:alpha val="43137"/>
                  </a:srgbClr>
                </a:outerShdw>
              </a:effectLst>
            </a:endParaRPr>
          </a:p>
        </p:txBody>
      </p:sp>
      <p:pic>
        <p:nvPicPr>
          <p:cNvPr id="10854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575" y="2276475"/>
            <a:ext cx="2970213" cy="432117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83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M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404813"/>
            <a:ext cx="64674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body" sz="half" idx="1"/>
          </p:nvPr>
        </p:nvSpPr>
        <p:spPr>
          <a:xfrm>
            <a:off x="533400" y="4941169"/>
            <a:ext cx="7783513" cy="1656482"/>
          </a:xfrm>
          <a:noFill/>
        </p:spPr>
        <p:txBody>
          <a:bodyPr/>
          <a:lstStyle/>
          <a:p>
            <a:pPr marL="0" indent="0" algn="ctr">
              <a:lnSpc>
                <a:spcPct val="90000"/>
              </a:lnSpc>
              <a:spcBef>
                <a:spcPct val="0"/>
              </a:spcBef>
              <a:buFontTx/>
              <a:buNone/>
            </a:pPr>
            <a:r>
              <a:rPr lang="ru-RU" altLang="ru-RU" sz="2800" b="1" dirty="0" smtClean="0">
                <a:solidFill>
                  <a:schemeClr val="bg1"/>
                </a:solidFill>
              </a:rPr>
              <a:t>Различия в оценке новорожденного </a:t>
            </a:r>
            <a:br>
              <a:rPr lang="ru-RU" altLang="ru-RU" sz="2800" b="1" dirty="0" smtClean="0">
                <a:solidFill>
                  <a:schemeClr val="bg1"/>
                </a:solidFill>
              </a:rPr>
            </a:br>
            <a:r>
              <a:rPr lang="ru-RU" altLang="ru-RU" sz="2800" b="1" dirty="0" smtClean="0">
                <a:solidFill>
                  <a:schemeClr val="bg1"/>
                </a:solidFill>
              </a:rPr>
              <a:t>по шкале </a:t>
            </a:r>
            <a:r>
              <a:rPr lang="ru-RU" altLang="ru-RU" sz="2800" b="1" dirty="0" err="1" smtClean="0">
                <a:solidFill>
                  <a:schemeClr val="bg1"/>
                </a:solidFill>
              </a:rPr>
              <a:t>Апгар</a:t>
            </a:r>
            <a:r>
              <a:rPr lang="ru-RU" altLang="ru-RU" sz="2800" b="1" dirty="0" smtClean="0">
                <a:solidFill>
                  <a:schemeClr val="bg1"/>
                </a:solidFill>
              </a:rPr>
              <a:t> при общей анестезии </a:t>
            </a:r>
            <a:br>
              <a:rPr lang="ru-RU" altLang="ru-RU" sz="2800" b="1" dirty="0" smtClean="0">
                <a:solidFill>
                  <a:schemeClr val="bg1"/>
                </a:solidFill>
              </a:rPr>
            </a:br>
            <a:r>
              <a:rPr lang="ru-RU" altLang="ru-RU" sz="2800" b="1" dirty="0" smtClean="0">
                <a:solidFill>
                  <a:schemeClr val="bg1"/>
                </a:solidFill>
              </a:rPr>
              <a:t>и при СА отмечаются только на </a:t>
            </a:r>
            <a:r>
              <a:rPr lang="ru-RU" altLang="ru-RU" sz="2800" b="1" dirty="0" smtClean="0">
                <a:solidFill>
                  <a:srgbClr val="C00000"/>
                </a:solidFill>
              </a:rPr>
              <a:t>1 мин </a:t>
            </a:r>
            <a:r>
              <a:rPr lang="ru-RU" altLang="ru-RU" sz="2800" b="1" dirty="0" smtClean="0">
                <a:solidFill>
                  <a:schemeClr val="bg1"/>
                </a:solidFill>
              </a:rPr>
              <a:t>жизни</a:t>
            </a:r>
          </a:p>
        </p:txBody>
      </p:sp>
      <p:sp>
        <p:nvSpPr>
          <p:cNvPr id="51204" name="Rectangle 4"/>
          <p:cNvSpPr>
            <a:spLocks noChangeArrowheads="1"/>
          </p:cNvSpPr>
          <p:nvPr/>
        </p:nvSpPr>
        <p:spPr bwMode="auto">
          <a:xfrm>
            <a:off x="4767263" y="328613"/>
            <a:ext cx="3276600" cy="660400"/>
          </a:xfrm>
          <a:prstGeom prst="rect">
            <a:avLst/>
          </a:prstGeom>
          <a:noFill/>
          <a:ln w="9525">
            <a:noFill/>
            <a:miter lim="800000"/>
            <a:headEnd/>
            <a:tailEnd/>
          </a:ln>
          <a:effectLst/>
        </p:spPr>
        <p:txBody>
          <a:bodyPr anchor="ctr"/>
          <a:lstStyle/>
          <a:p>
            <a:pPr eaLnBrk="0" hangingPunct="0">
              <a:defRPr/>
            </a:pPr>
            <a:r>
              <a:rPr lang="ru-RU" sz="3600" b="1">
                <a:solidFill>
                  <a:srgbClr val="FF9900"/>
                </a:solidFill>
                <a:effectLst>
                  <a:outerShdw blurRad="38100" dist="38100" dir="2700000" algn="tl">
                    <a:srgbClr val="000000"/>
                  </a:outerShdw>
                </a:effectLst>
              </a:rPr>
              <a:t>Для  ребенка? </a:t>
            </a:r>
          </a:p>
        </p:txBody>
      </p:sp>
      <p:sp>
        <p:nvSpPr>
          <p:cNvPr id="51205" name="Rectangle 5"/>
          <p:cNvSpPr>
            <a:spLocks noChangeArrowheads="1"/>
          </p:cNvSpPr>
          <p:nvPr/>
        </p:nvSpPr>
        <p:spPr bwMode="auto">
          <a:xfrm>
            <a:off x="1290638" y="328613"/>
            <a:ext cx="2971800" cy="660400"/>
          </a:xfrm>
          <a:prstGeom prst="rect">
            <a:avLst/>
          </a:prstGeom>
          <a:noFill/>
          <a:ln w="9525">
            <a:noFill/>
            <a:miter lim="800000"/>
            <a:headEnd/>
            <a:tailEnd/>
          </a:ln>
          <a:effectLst/>
        </p:spPr>
        <p:txBody>
          <a:bodyPr anchor="ctr"/>
          <a:lstStyle/>
          <a:p>
            <a:pPr eaLnBrk="0" hangingPunct="0">
              <a:defRPr/>
            </a:pPr>
            <a:r>
              <a:rPr lang="ru-RU" sz="3600" b="1">
                <a:solidFill>
                  <a:srgbClr val="FF9900"/>
                </a:solidFill>
                <a:effectLst>
                  <a:outerShdw blurRad="38100" dist="38100" dir="2700000" algn="tl">
                    <a:srgbClr val="000000"/>
                  </a:outerShdw>
                </a:effectLst>
              </a:rPr>
              <a:t>Для  матери?</a:t>
            </a:r>
          </a:p>
        </p:txBody>
      </p:sp>
      <p:sp>
        <p:nvSpPr>
          <p:cNvPr id="18438" name="Line 6"/>
          <p:cNvSpPr>
            <a:spLocks noChangeShapeType="1"/>
          </p:cNvSpPr>
          <p:nvPr/>
        </p:nvSpPr>
        <p:spPr bwMode="auto">
          <a:xfrm rot="20166195" flipV="1">
            <a:off x="4872038" y="1624013"/>
            <a:ext cx="1600200" cy="533400"/>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207" name="Rectangle 7"/>
          <p:cNvSpPr>
            <a:spLocks noChangeArrowheads="1"/>
          </p:cNvSpPr>
          <p:nvPr/>
        </p:nvSpPr>
        <p:spPr bwMode="auto">
          <a:xfrm>
            <a:off x="3538538" y="2233613"/>
            <a:ext cx="1981200" cy="1346200"/>
          </a:xfrm>
          <a:prstGeom prst="rect">
            <a:avLst/>
          </a:prstGeom>
          <a:noFill/>
          <a:ln w="9525">
            <a:noFill/>
            <a:miter lim="800000"/>
            <a:headEnd/>
            <a:tailEnd/>
          </a:ln>
          <a:effectLst/>
        </p:spPr>
        <p:txBody>
          <a:bodyPr anchor="ctr"/>
          <a:lstStyle/>
          <a:p>
            <a:pPr algn="ctr" eaLnBrk="0" hangingPunct="0">
              <a:defRPr/>
            </a:pPr>
            <a:r>
              <a:rPr lang="ru-RU" sz="6000" b="1">
                <a:solidFill>
                  <a:srgbClr val="FF9900"/>
                </a:solidFill>
                <a:effectLst>
                  <a:outerShdw blurRad="38100" dist="38100" dir="2700000" algn="tl">
                    <a:srgbClr val="000000"/>
                  </a:outerShdw>
                </a:effectLst>
              </a:rPr>
              <a:t>СА</a:t>
            </a:r>
          </a:p>
        </p:txBody>
      </p:sp>
      <p:sp>
        <p:nvSpPr>
          <p:cNvPr id="18440" name="Line 8"/>
          <p:cNvSpPr>
            <a:spLocks noChangeShapeType="1"/>
          </p:cNvSpPr>
          <p:nvPr/>
        </p:nvSpPr>
        <p:spPr bwMode="auto">
          <a:xfrm rot="1433805" flipH="1" flipV="1">
            <a:off x="2509838" y="1547813"/>
            <a:ext cx="1600200" cy="533400"/>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111937573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381000" y="44624"/>
            <a:ext cx="8458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ru-RU" sz="3200" b="1" dirty="0">
                <a:solidFill>
                  <a:srgbClr val="663300"/>
                </a:solidFill>
                <a:cs typeface="+mn-cs"/>
              </a:rPr>
              <a:t>Эпидуральная анальгезия</a:t>
            </a:r>
          </a:p>
        </p:txBody>
      </p:sp>
      <p:sp>
        <p:nvSpPr>
          <p:cNvPr id="274436" name="Rectangle 4"/>
          <p:cNvSpPr>
            <a:spLocks noChangeArrowheads="1"/>
          </p:cNvSpPr>
          <p:nvPr/>
        </p:nvSpPr>
        <p:spPr bwMode="auto">
          <a:xfrm>
            <a:off x="381000" y="1123890"/>
            <a:ext cx="419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buClr>
                <a:srgbClr val="996600"/>
              </a:buClr>
              <a:defRPr/>
            </a:pPr>
            <a:r>
              <a:rPr lang="ru-RU" sz="2000" b="1" dirty="0" smtClean="0">
                <a:solidFill>
                  <a:schemeClr val="bg1"/>
                </a:solidFill>
                <a:cs typeface="+mn-cs"/>
              </a:rPr>
              <a:t>1985</a:t>
            </a:r>
            <a:endParaRPr lang="ru-RU" sz="2000" b="1" dirty="0">
              <a:solidFill>
                <a:schemeClr val="bg1"/>
              </a:solidFill>
              <a:cs typeface="+mn-cs"/>
            </a:endParaRPr>
          </a:p>
        </p:txBody>
      </p:sp>
      <p:sp>
        <p:nvSpPr>
          <p:cNvPr id="8" name="Rectangle 4"/>
          <p:cNvSpPr>
            <a:spLocks noChangeArrowheads="1"/>
          </p:cNvSpPr>
          <p:nvPr/>
        </p:nvSpPr>
        <p:spPr bwMode="auto">
          <a:xfrm>
            <a:off x="4572000" y="1123890"/>
            <a:ext cx="4286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buClr>
                <a:srgbClr val="996600"/>
              </a:buClr>
              <a:defRPr/>
            </a:pPr>
            <a:r>
              <a:rPr lang="en-US" sz="2000" b="1" dirty="0" smtClean="0">
                <a:solidFill>
                  <a:schemeClr val="bg1"/>
                </a:solidFill>
                <a:cs typeface="+mn-cs"/>
              </a:rPr>
              <a:t>201</a:t>
            </a:r>
            <a:r>
              <a:rPr lang="ru-RU" sz="2000" b="1" dirty="0" smtClean="0">
                <a:solidFill>
                  <a:schemeClr val="bg1"/>
                </a:solidFill>
                <a:cs typeface="+mn-cs"/>
              </a:rPr>
              <a:t>5</a:t>
            </a:r>
            <a:endParaRPr lang="ru-RU" sz="2000" b="1" dirty="0">
              <a:solidFill>
                <a:schemeClr val="bg1"/>
              </a:solidFill>
              <a:cs typeface="+mn-cs"/>
            </a:endParaRPr>
          </a:p>
        </p:txBody>
      </p:sp>
      <p:pic>
        <p:nvPicPr>
          <p:cNvPr id="5" name="Изображение 4" descr="FB_IMG_143143243156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114" y="1533939"/>
            <a:ext cx="7010400" cy="4673600"/>
          </a:xfrm>
          <a:prstGeom prst="rect">
            <a:avLst/>
          </a:prstGeom>
        </p:spPr>
      </p:pic>
    </p:spTree>
    <p:extLst>
      <p:ext uri="{BB962C8B-B14F-4D97-AF65-F5344CB8AC3E}">
        <p14:creationId xmlns:p14="http://schemas.microsoft.com/office/powerpoint/2010/main" val="417710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Специальное оформление">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5367</TotalTime>
  <Words>1843</Words>
  <Application>Microsoft Office PowerPoint</Application>
  <PresentationFormat>Экран (4:3)</PresentationFormat>
  <Paragraphs>485</Paragraphs>
  <Slides>73</Slides>
  <Notes>11</Notes>
  <HiddenSlides>0</HiddenSlides>
  <MMClips>0</MMClips>
  <ScaleCrop>false</ScaleCrop>
  <HeadingPairs>
    <vt:vector size="6" baseType="variant">
      <vt:variant>
        <vt:lpstr>Тема</vt:lpstr>
      </vt:variant>
      <vt:variant>
        <vt:i4>2</vt:i4>
      </vt:variant>
      <vt:variant>
        <vt:lpstr>Внедренные серверы OLE</vt:lpstr>
      </vt:variant>
      <vt:variant>
        <vt:i4>1</vt:i4>
      </vt:variant>
      <vt:variant>
        <vt:lpstr>Заголовки слайдов</vt:lpstr>
      </vt:variant>
      <vt:variant>
        <vt:i4>73</vt:i4>
      </vt:variant>
    </vt:vector>
  </HeadingPairs>
  <TitlesOfParts>
    <vt:vector size="76" baseType="lpstr">
      <vt:lpstr>Оформление по умолчанию</vt:lpstr>
      <vt:lpstr>Специальное оформление</vt:lpstr>
      <vt:lpstr>Слайд</vt:lpstr>
      <vt:lpstr>Презентация PowerPoint</vt:lpstr>
      <vt:lpstr>Презентация PowerPoint</vt:lpstr>
      <vt:lpstr>Презентация PowerPoint</vt:lpstr>
      <vt:lpstr>Презентация PowerPoint</vt:lpstr>
      <vt:lpstr>Возраст, как фактор риска материнской смертности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Acupan® показания</vt:lpstr>
      <vt:lpstr>Презентация PowerPoint</vt:lpstr>
      <vt:lpstr>Презентация PowerPoint</vt:lpstr>
      <vt:lpstr>Презентация PowerPoint</vt:lpstr>
      <vt:lpstr>Прикус верхней губы Khan Z.H. et al//Anesth. Analg., 2003. 96:595-9</vt:lpstr>
      <vt:lpstr>Презентация PowerPoint</vt:lpstr>
      <vt:lpstr>Презентация PowerPoint</vt:lpstr>
      <vt:lpstr>Беременность и сукцинилхолин…</vt:lpstr>
      <vt:lpstr>Беременность и сукцинилхолин…</vt:lpstr>
      <vt:lpstr>Презентация PowerPoint</vt:lpstr>
      <vt:lpstr>Презентация PowerPoint</vt:lpstr>
      <vt:lpstr>Нимбекс цисатракуриума бесилат</vt:lpstr>
      <vt:lpstr>Элиминация Хофманна</vt:lpstr>
      <vt:lpstr>Нимбекс   дозы для интубации</vt:lpstr>
      <vt:lpstr>Презентация PowerPoint</vt:lpstr>
      <vt:lpstr>Презентация PowerPoint</vt:lpstr>
      <vt:lpstr>Презентация PowerPoint</vt:lpstr>
      <vt:lpstr>Презентация PowerPoint</vt:lpstr>
      <vt:lpstr>Презентация PowerPoint</vt:lpstr>
      <vt:lpstr>Коникотомия</vt:lpstr>
      <vt:lpstr>Презентация PowerPoint</vt:lpstr>
      <vt:lpstr>Презентация PowerPoint</vt:lpstr>
      <vt:lpstr>Презентация PowerPoint</vt:lpstr>
      <vt:lpstr>Последний этап трудной интубации </vt:lpstr>
      <vt:lpstr>Презентация PowerPoint</vt:lpstr>
      <vt:lpstr>Презентация PowerPoint</vt:lpstr>
      <vt:lpstr>Презентация PowerPoint</vt:lpstr>
      <vt:lpstr>Презентация PowerPoint</vt:lpstr>
      <vt:lpstr>Презентация PowerPoint</vt:lpstr>
      <vt:lpstr>Если какая-нибудь неприятность  может случиться, она случается   Закон Мерфи</vt:lpstr>
      <vt:lpstr>Презентация PowerPoint</vt:lpstr>
      <vt:lpstr>Презентация PowerPoint</vt:lpstr>
      <vt:lpstr>Последний шанс на то, чтобы задать вопрос</vt:lpstr>
    </vt:vector>
  </TitlesOfParts>
  <Company>Intelteck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Шифман</dc:creator>
  <cp:lastModifiedBy>Efim</cp:lastModifiedBy>
  <cp:revision>355</cp:revision>
  <dcterms:created xsi:type="dcterms:W3CDTF">2004-05-31T16:52:32Z</dcterms:created>
  <dcterms:modified xsi:type="dcterms:W3CDTF">2015-06-15T17:22:33Z</dcterms:modified>
</cp:coreProperties>
</file>