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Default Extension="ppt" ContentType="application/vnd.ms-powerpoint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7" r:id="rId3"/>
    <p:sldId id="261" r:id="rId4"/>
    <p:sldId id="259" r:id="rId5"/>
    <p:sldId id="316" r:id="rId6"/>
    <p:sldId id="263" r:id="rId7"/>
    <p:sldId id="317" r:id="rId8"/>
    <p:sldId id="319" r:id="rId9"/>
    <p:sldId id="265" r:id="rId10"/>
    <p:sldId id="34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90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344" r:id="rId38"/>
    <p:sldId id="343" r:id="rId39"/>
    <p:sldId id="294" r:id="rId40"/>
    <p:sldId id="342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34" r:id="rId50"/>
    <p:sldId id="306" r:id="rId51"/>
    <p:sldId id="337" r:id="rId52"/>
    <p:sldId id="338" r:id="rId53"/>
    <p:sldId id="333" r:id="rId54"/>
    <p:sldId id="340" r:id="rId55"/>
    <p:sldId id="339" r:id="rId56"/>
    <p:sldId id="330" r:id="rId57"/>
    <p:sldId id="335" r:id="rId58"/>
    <p:sldId id="331" r:id="rId59"/>
    <p:sldId id="332" r:id="rId60"/>
    <p:sldId id="313" r:id="rId61"/>
    <p:sldId id="324" r:id="rId62"/>
    <p:sldId id="325" r:id="rId63"/>
    <p:sldId id="326" r:id="rId64"/>
    <p:sldId id="320" r:id="rId65"/>
    <p:sldId id="321" r:id="rId66"/>
    <p:sldId id="348" r:id="rId67"/>
    <p:sldId id="349" r:id="rId68"/>
    <p:sldId id="315" r:id="rId69"/>
    <p:sldId id="322" r:id="rId7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572" autoAdjust="0"/>
  </p:normalViewPr>
  <p:slideViewPr>
    <p:cSldViewPr>
      <p:cViewPr varScale="1">
        <p:scale>
          <a:sx n="56" d="100"/>
          <a:sy n="5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Материнская смертность </a:t>
            </a:r>
            <a:r>
              <a:rPr lang="ru-RU" sz="2000" dirty="0">
                <a:solidFill>
                  <a:srgbClr val="C00000"/>
                </a:solidFill>
              </a:rPr>
              <a:t>в РТ за 2011-2012 </a:t>
            </a:r>
            <a:r>
              <a:rPr lang="ru-RU" sz="2000" dirty="0" smtClean="0">
                <a:solidFill>
                  <a:srgbClr val="C00000"/>
                </a:solidFill>
              </a:rPr>
              <a:t>гг.</a:t>
            </a:r>
            <a:endParaRPr lang="ru-RU" sz="20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9.1188514630115208E-2"/>
          <c:y val="1.6836195965366927E-2"/>
        </c:manualLayout>
      </c:layout>
    </c:title>
    <c:plotArea>
      <c:layout>
        <c:manualLayout>
          <c:layoutTarget val="inner"/>
          <c:xMode val="edge"/>
          <c:yMode val="edge"/>
          <c:x val="0.19294911052785188"/>
          <c:y val="0.17168942830509201"/>
          <c:w val="0.40716559735588748"/>
          <c:h val="0.740352937043453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материнской смертности в РТ за 2011-2012 гг/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Ассоциировано рубцом на матке или повторным КС</c:v>
                </c:pt>
                <c:pt idx="1">
                  <c:v>Иное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016586468358481"/>
          <c:y val="0.43772364025070482"/>
          <c:w val="0.25057487605716028"/>
          <c:h val="0.25208690393624672"/>
        </c:manualLayout>
      </c:layout>
    </c:legend>
    <c:plotVisOnly val="1"/>
    <c:dispBlanksAs val="zero"/>
  </c:chart>
  <c:spPr>
    <a:solidFill>
      <a:schemeClr val="accent1">
        <a:lumMod val="20000"/>
        <a:lumOff val="80000"/>
      </a:schemeClr>
    </a:solidFill>
    <a:ln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7961E-B919-44C6-AD4E-BBD53F6A1DD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DFDC-220F-4B5D-A1AD-E5563897D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A33A-66D5-4901-B8AC-4992C1671D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73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034EE-18A2-435C-83E8-A41E8A498FC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0CB8A5-3F2F-4732-82C6-059A9505F52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7209-9326-4C5F-8626-B6989C0A542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33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7209-9326-4C5F-8626-B6989C0A542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20B78-FE3C-4D1A-BB26-B1CBDBB40811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F0709-9C57-4EE4-B9B6-3F20E5845723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15DC2-FD49-4F74-8E4C-D45879672405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66B104-91F2-4DB1-87C0-5D9C3ABB6F5F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E43CE3-283D-4AE1-A75E-4E3339E4A2AB}" type="slidenum">
              <a:rPr lang="ru-RU" smtClean="0"/>
              <a:pPr eaLnBrk="1" hangingPunct="1"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344259-8CC1-4B03-973B-F06E212E1D8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D4771-BDC3-4A14-A12D-29E8A79BDC0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02292-378E-435F-8290-401508FE982E}" type="slidenum">
              <a:rPr lang="ru-RU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508B-DF99-2642-AD4D-505EDA62E3CC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5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95FFD-147C-4408-9C80-8ABC82C8B5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739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D4771-BDC3-4A14-A12D-29E8A79BDC0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3000-94DA-4B14-AB43-AFBBA8F2187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508B-DF99-2642-AD4D-505EDA62E3CC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25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508B-DF99-2642-AD4D-505EDA62E3CC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522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508B-DF99-2642-AD4D-505EDA62E3CC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522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034EE-18A2-435C-83E8-A41E8A498FC2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508B-DF99-2642-AD4D-505EDA62E3CC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25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115" y="4342661"/>
            <a:ext cx="548377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0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7115" y="4342661"/>
            <a:ext cx="548377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EE73B-3C0A-4E3E-8D27-4475321E4520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2DFDC-220F-4B5D-A1AD-E5563897DA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79388" y="6165850"/>
            <a:ext cx="4248150" cy="765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© </a:t>
            </a:r>
            <a:r>
              <a:rPr lang="ru-RU">
                <a:solidFill>
                  <a:srgbClr val="04617B">
                    <a:shade val="90000"/>
                  </a:srgbClr>
                </a:solidFill>
              </a:rPr>
              <a:t>С.А.Капранов, Б.Ю.Бобров</a:t>
            </a:r>
          </a:p>
          <a:p>
            <a:pPr>
              <a:defRPr/>
            </a:pPr>
            <a:r>
              <a:rPr lang="ru-RU">
                <a:solidFill>
                  <a:srgbClr val="04617B">
                    <a:shade val="90000"/>
                  </a:srgbClr>
                </a:solidFill>
              </a:rPr>
              <a:t>Федеральный Центр Рентгенохирургии</a:t>
            </a:r>
          </a:p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www.mioma.ru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4EA0-BD71-42D2-BA2B-BD45048BCB8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8788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Основной слайд, (длинный заголов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7074" y="514551"/>
            <a:ext cx="6929879" cy="8571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baseline="0"/>
            </a:lvl1pPr>
          </a:lstStyle>
          <a:p>
            <a:r>
              <a:rPr lang="ru-RU" dirty="0" smtClean="0"/>
              <a:t>ОБРАЗЕЦ ДЛИННОГО ЗАГОЛОВКА</a:t>
            </a:r>
            <a:br>
              <a:rPr lang="ru-RU" dirty="0" smtClean="0"/>
            </a:br>
            <a:r>
              <a:rPr lang="ru-RU" dirty="0" smtClean="0"/>
              <a:t>если ЗАГОЛОВОК НЕ УМЕЩАЕТСЯ НА ОДНУ СТРОКУ</a:t>
            </a:r>
            <a:endParaRPr lang="ru-RU" dirty="0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337074" y="1800337"/>
            <a:ext cx="6929879" cy="4285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None/>
              <a:defRPr sz="1800" b="0" baseline="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2pPr>
            <a:lvl3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79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 слайд, (короткий заголов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7074" y="685989"/>
            <a:ext cx="6929879" cy="60003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baseline="0"/>
            </a:lvl1pPr>
          </a:lstStyle>
          <a:p>
            <a:r>
              <a:rPr lang="ru-RU" dirty="0" smtClean="0"/>
              <a:t>ОБРАЗЕЦ КОРОТКОГО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37074" y="1800337"/>
            <a:ext cx="6929879" cy="4285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300"/>
              </a:spcBef>
              <a:buNone/>
              <a:defRPr sz="1800" b="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lnSpc>
                <a:spcPct val="80000"/>
              </a:lnSpc>
              <a:spcBef>
                <a:spcPts val="300"/>
              </a:spcBef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2pPr>
            <a:lvl3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80000" indent="-180000">
              <a:lnSpc>
                <a:spcPct val="800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21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__Microsoft_Office_PowerPoint_97-20032.pp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236663"/>
            <a:ext cx="6477000" cy="2363787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Современные тренды в профилактике и терапии акушерских кровотечений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9144000" cy="2971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Проф. </a:t>
            </a:r>
            <a:r>
              <a:rPr lang="ru-RU" b="1" dirty="0" err="1" smtClean="0">
                <a:solidFill>
                  <a:srgbClr val="0070C0"/>
                </a:solidFill>
              </a:rPr>
              <a:t>Фаткуллин</a:t>
            </a:r>
            <a:r>
              <a:rPr lang="ru-RU" b="1" dirty="0" smtClean="0">
                <a:solidFill>
                  <a:srgbClr val="0070C0"/>
                </a:solidFill>
              </a:rPr>
              <a:t> И.Ф.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Зав.кафедрой акушерства и гинекологии №2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Казанского государственного медицинского университет 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Эксперт </a:t>
            </a:r>
            <a:r>
              <a:rPr lang="ru-RU" sz="1800" dirty="0" err="1" smtClean="0">
                <a:solidFill>
                  <a:srgbClr val="0070C0"/>
                </a:solidFill>
              </a:rPr>
              <a:t>Росздравнадзора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/>
              <a:t>Приказ Министерства здравоохранения МЗРФ от 12 ноября 2012г.         </a:t>
            </a:r>
            <a:r>
              <a:rPr lang="ru-RU" sz="2600" b="1" dirty="0" smtClean="0">
                <a:solidFill>
                  <a:srgbClr val="FF0000"/>
                </a:solidFill>
              </a:rPr>
              <a:t>№ 572н </a:t>
            </a:r>
            <a:r>
              <a:rPr lang="ru-RU" sz="2600" b="1" dirty="0" smtClean="0"/>
              <a:t>«Об утверждении Порядка оказания медицинской помощи по профилю «акушерство и гинекология (за исключением использования вспомогательных репродуктивных технологий)»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600" b="1" dirty="0" smtClean="0">
                <a:solidFill>
                  <a:srgbClr val="FF0000"/>
                </a:solidFill>
              </a:rPr>
              <a:t>Клинические рекомендации (протоколы) утвержденные МЗ РФ в 2013-14 гг.:</a:t>
            </a:r>
            <a:endParaRPr lang="ru-RU" sz="2600" dirty="0" smtClean="0"/>
          </a:p>
          <a:p>
            <a:r>
              <a:rPr lang="ru-RU" sz="2400" b="1" dirty="0" smtClean="0"/>
              <a:t>Профилактика, лечение и алгоритм ведения при акушерских кровотечениях. </a:t>
            </a:r>
            <a:endParaRPr lang="ru-RU" b="1" dirty="0" smtClean="0"/>
          </a:p>
          <a:p>
            <a:r>
              <a:rPr lang="ru-RU" sz="2400" b="1" dirty="0" err="1" smtClean="0"/>
              <a:t>Кровесберегающие</a:t>
            </a:r>
            <a:r>
              <a:rPr lang="ru-RU" sz="2400" b="1" dirty="0" smtClean="0"/>
              <a:t> технологии в акушерской практике</a:t>
            </a:r>
          </a:p>
          <a:p>
            <a:r>
              <a:rPr lang="ru-RU" sz="2400" b="1" dirty="0" smtClean="0"/>
              <a:t>Интенсивная терапия и анестезия при кровопотере в акушерстве (Клинические рекомендации ФАР. 2014)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Прогнозирование массивной кровопотери </a:t>
            </a:r>
            <a:r>
              <a:rPr lang="ru-RU" sz="2800" dirty="0" err="1" smtClean="0">
                <a:solidFill>
                  <a:srgbClr val="C00000"/>
                </a:solidFill>
              </a:rPr>
              <a:t>кровопотери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9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066800"/>
            <a:ext cx="5410200" cy="5791200"/>
          </a:xfrm>
        </p:spPr>
      </p:pic>
      <p:sp>
        <p:nvSpPr>
          <p:cNvPr id="7" name="TextBox 6"/>
          <p:cNvSpPr txBox="1"/>
          <p:nvPr/>
        </p:nvSpPr>
        <p:spPr>
          <a:xfrm rot="19299982">
            <a:off x="366573" y="3378299"/>
            <a:ext cx="806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</a:rPr>
              <a:t>               </a:t>
            </a:r>
            <a:r>
              <a:rPr lang="ru-RU" sz="4800" dirty="0" smtClean="0">
                <a:solidFill>
                  <a:srgbClr val="FF0000"/>
                </a:solidFill>
              </a:rPr>
              <a:t>РАЗЫСКИВАЕТСЯ </a:t>
            </a:r>
          </a:p>
        </p:txBody>
      </p:sp>
    </p:spTree>
    <p:extLst>
      <p:ext uri="{BB962C8B-B14F-4D97-AF65-F5344CB8AC3E}">
        <p14:creationId xmlns:p14="http://schemas.microsoft.com/office/powerpoint/2010/main" xmlns="" val="20446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Организационные аспекты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Прогнозирование массивной кровопотери и ее последствий, в т.ч.: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Мигранты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Низкая масса тела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Уровень падения гемоглобина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Др.: повторное КС,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плаценты, многоплодная беременность, </a:t>
            </a:r>
            <a:r>
              <a:rPr lang="ru-RU" dirty="0" err="1" smtClean="0"/>
              <a:t>гестоз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/>
              <a:t>д</a:t>
            </a:r>
            <a:r>
              <a:rPr lang="ru-RU" dirty="0" smtClean="0"/>
              <a:t>ефекты </a:t>
            </a:r>
            <a:r>
              <a:rPr lang="ru-RU" dirty="0" err="1" smtClean="0"/>
              <a:t>геместаза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45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Кровотечения во время (после) КС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Кровотечения во время КС –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44,6%.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Кровотечения после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операции, потребовавшей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релапаротомии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55,4% </a:t>
            </a:r>
            <a:endParaRPr lang="ru-RU" sz="2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4037012" cy="26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19288"/>
            <a:ext cx="3962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9546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Кровотечения ассоциированные с операцией кесарева сечения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6576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Всегда повышенная кровопотеря ( </a:t>
            </a:r>
            <a:r>
              <a:rPr lang="en-US" sz="2800" dirty="0" smtClean="0"/>
              <a:t>&gt;</a:t>
            </a:r>
            <a:r>
              <a:rPr lang="ru-RU" sz="2800" dirty="0" smtClean="0"/>
              <a:t>600 – 800 мл)</a:t>
            </a:r>
            <a:endParaRPr lang="en-US" sz="2800" dirty="0" smtClean="0"/>
          </a:p>
          <a:p>
            <a:pPr algn="ctr">
              <a:buNone/>
            </a:pPr>
            <a:endParaRPr lang="en-US" sz="2800" baseline="-25000" dirty="0" smtClean="0"/>
          </a:p>
          <a:p>
            <a:pPr algn="ctr">
              <a:buNone/>
            </a:pPr>
            <a:endParaRPr lang="ru-RU" sz="2800" baseline="-25000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Любое </a:t>
            </a:r>
            <a:r>
              <a:rPr lang="ru-RU" i="1" dirty="0" err="1" smtClean="0">
                <a:solidFill>
                  <a:srgbClr val="FF0000"/>
                </a:solidFill>
              </a:rPr>
              <a:t>коагулопатическое</a:t>
            </a:r>
            <a:r>
              <a:rPr lang="ru-RU" i="1" dirty="0" smtClean="0">
                <a:solidFill>
                  <a:srgbClr val="FF0000"/>
                </a:solidFill>
              </a:rPr>
              <a:t> кровотечение во время или после операции КС рассматривать как проявление ЭОВ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Материнская смертность и повторное кесарево сечение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28137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7890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Рисунок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0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36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94349442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presentationml/2006/ole">
            <p:oleObj spid="_x0000_s2050" name="Лист" r:id="rId4" imgW="8286784" imgH="614368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499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80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Современные </a:t>
            </a:r>
            <a:r>
              <a:rPr lang="ru-RU" sz="3200" b="1" dirty="0" err="1" smtClean="0">
                <a:solidFill>
                  <a:srgbClr val="FF0000"/>
                </a:solidFill>
              </a:rPr>
              <a:t>утеротоники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7187540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окситоцин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эргоновин</a:t>
            </a:r>
            <a:r>
              <a:rPr lang="ru-RU" sz="2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sz="2800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Карбетоцин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Пабал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мизопростол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синтометрин</a:t>
            </a:r>
            <a:r>
              <a:rPr lang="ru-RU" sz="2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(комбинация окситоцина и </a:t>
            </a:r>
            <a:r>
              <a:rPr lang="ru-RU" sz="28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эргоновина</a:t>
            </a:r>
            <a:r>
              <a:rPr lang="ru-RU" sz="28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0" lvl="0" indent="450215" algn="ctr">
              <a:lnSpc>
                <a:spcPct val="115000"/>
              </a:lnSpc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метилэргометрин</a:t>
            </a:r>
            <a:endParaRPr lang="ru-RU" sz="28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450215" algn="ctr">
              <a:lnSpc>
                <a:spcPct val="115000"/>
              </a:lnSpc>
              <a:buNone/>
            </a:pPr>
            <a:endParaRPr lang="ru-RU" sz="2800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marL="0" lvl="0" indent="0" algn="ctr">
              <a:buNone/>
            </a:pPr>
            <a:endParaRPr lang="ru-RU" sz="27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54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 чем доклад?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ru-RU" b="1" dirty="0" smtClean="0"/>
              <a:t>По-прежнему актуально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b="1" dirty="0" smtClean="0"/>
              <a:t>Расширились знания о патогенезе массивной кровопотери с признанием ведущей роли </a:t>
            </a:r>
            <a:r>
              <a:rPr lang="ru-RU" b="1" dirty="0" err="1" smtClean="0"/>
              <a:t>гемостазиологоческих</a:t>
            </a:r>
            <a:r>
              <a:rPr lang="ru-RU" b="1" dirty="0" smtClean="0"/>
              <a:t> нарушений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b="1" dirty="0" smtClean="0"/>
              <a:t>Появились новые возможности – современные </a:t>
            </a:r>
            <a:r>
              <a:rPr lang="ru-RU" b="1" dirty="0" err="1" smtClean="0"/>
              <a:t>инфузионные</a:t>
            </a:r>
            <a:r>
              <a:rPr lang="ru-RU" b="1" dirty="0" smtClean="0"/>
              <a:t> среды, </a:t>
            </a:r>
            <a:r>
              <a:rPr lang="ru-RU" b="1" dirty="0" err="1" smtClean="0"/>
              <a:t>утеротоники</a:t>
            </a:r>
            <a:r>
              <a:rPr lang="ru-RU" b="1" dirty="0" smtClean="0"/>
              <a:t>, препараты факторов свертывания крови, аппараты для </a:t>
            </a:r>
            <a:r>
              <a:rPr lang="ru-RU" b="1" dirty="0" err="1" smtClean="0"/>
              <a:t>реинфузии</a:t>
            </a:r>
            <a:r>
              <a:rPr lang="ru-RU" b="1" dirty="0" smtClean="0"/>
              <a:t> крови,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b="1" dirty="0" smtClean="0"/>
              <a:t>Изменились приоритеты – курс на органосохраняющую тактику</a:t>
            </a:r>
            <a:r>
              <a:rPr lang="ru-RU" dirty="0" smtClean="0"/>
              <a:t>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Мало исследований, основанных на доказательной медицине. Приоритет клинического опыта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Системные ошибки!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</a:rPr>
              <a:t>Но! Организационные и терапевтические аспекты четко регламентированы и должны выполняться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hlink"/>
                </a:solidFill>
              </a:rPr>
              <a:t/>
            </a:r>
            <a:br>
              <a:rPr lang="ru-RU" sz="2800" b="1" dirty="0" smtClean="0">
                <a:solidFill>
                  <a:schemeClr val="hlink"/>
                </a:solidFill>
              </a:rPr>
            </a:br>
            <a:r>
              <a:rPr lang="ru-RU" sz="2800" b="1" dirty="0" smtClean="0">
                <a:solidFill>
                  <a:schemeClr val="hlink"/>
                </a:solidFill>
              </a:rPr>
              <a:t>Барселона, 2007. «</a:t>
            </a:r>
            <a:r>
              <a:rPr lang="ru-RU" sz="2800" b="1" dirty="0" err="1" smtClean="0">
                <a:solidFill>
                  <a:schemeClr val="hlink"/>
                </a:solidFill>
              </a:rPr>
              <a:t>Контраверсии</a:t>
            </a:r>
            <a:r>
              <a:rPr lang="ru-RU" sz="2800" b="1" dirty="0" smtClean="0">
                <a:solidFill>
                  <a:schemeClr val="hlink"/>
                </a:solidFill>
              </a:rPr>
              <a:t> в акушерстве и гинекологии»</a:t>
            </a:r>
            <a:br>
              <a:rPr lang="ru-RU" sz="2800" b="1" dirty="0" smtClean="0">
                <a:solidFill>
                  <a:schemeClr val="hlink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lv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Окситоцин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</a:rPr>
              <a:t> </a:t>
            </a:r>
            <a:r>
              <a:rPr lang="ru-RU" sz="2800" dirty="0"/>
              <a:t>в последовом периоде – золотой «стандарт профилактики» послеродовых кровотечений</a:t>
            </a:r>
          </a:p>
          <a:p>
            <a:pPr marL="0" lv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dirty="0">
              <a:solidFill>
                <a:srgbClr val="8064A2">
                  <a:lumMod val="50000"/>
                </a:srgb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b="1" dirty="0" err="1">
                <a:solidFill>
                  <a:srgbClr val="C00000"/>
                </a:solidFill>
              </a:rPr>
              <a:t>Эргометрин</a:t>
            </a:r>
            <a:r>
              <a:rPr lang="ru-RU" sz="2800" dirty="0">
                <a:solidFill>
                  <a:srgbClr val="8064A2">
                    <a:lumMod val="50000"/>
                  </a:srgbClr>
                </a:solidFill>
              </a:rPr>
              <a:t> </a:t>
            </a:r>
            <a:r>
              <a:rPr lang="ru-RU" sz="2800" dirty="0"/>
              <a:t>и его производные – высокая частота побочных </a:t>
            </a:r>
            <a:r>
              <a:rPr lang="ru-RU" sz="2800" dirty="0" smtClean="0"/>
              <a:t>эффектов</a:t>
            </a:r>
          </a:p>
          <a:p>
            <a:pPr marL="0" lv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dirty="0" smtClean="0"/>
          </a:p>
          <a:p>
            <a:pPr marL="0" lv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Простагландины</a:t>
            </a:r>
            <a:r>
              <a:rPr lang="ru-RU" sz="2800" i="1" dirty="0" smtClean="0">
                <a:solidFill>
                  <a:srgbClr val="8064A2">
                    <a:lumMod val="50000"/>
                  </a:srgbClr>
                </a:solidFill>
              </a:rPr>
              <a:t> </a:t>
            </a:r>
            <a:r>
              <a:rPr lang="ru-RU" sz="2800" i="1" dirty="0">
                <a:solidFill>
                  <a:srgbClr val="8064A2">
                    <a:lumMod val="50000"/>
                  </a:srgbClr>
                </a:solidFill>
              </a:rPr>
              <a:t>– </a:t>
            </a:r>
            <a:r>
              <a:rPr lang="ru-RU" sz="2800" dirty="0"/>
              <a:t>эффективны при лечении, а не для профилактики послеродовых кровотечений</a:t>
            </a:r>
          </a:p>
          <a:p>
            <a:pPr marL="0" lv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i="1" dirty="0">
              <a:solidFill>
                <a:srgbClr val="8064A2">
                  <a:lumMod val="50000"/>
                </a:srgbClr>
              </a:solidFill>
            </a:endParaRPr>
          </a:p>
          <a:p>
            <a:pPr marL="0" lv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sz="2800" i="1" dirty="0">
              <a:solidFill>
                <a:srgbClr val="8064A2">
                  <a:lumMod val="50000"/>
                </a:srgbClr>
              </a:solidFill>
            </a:endParaRPr>
          </a:p>
          <a:p>
            <a:pPr marL="0" lvl="0" indent="0" algn="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i="1" dirty="0">
                <a:solidFill>
                  <a:srgbClr val="8064A2">
                    <a:lumMod val="50000"/>
                  </a:srgbClr>
                </a:solidFill>
              </a:rPr>
              <a:t>ж/л «Акушерство и гинекология», №5, 2008 г.</a:t>
            </a:r>
          </a:p>
        </p:txBody>
      </p:sp>
    </p:spTree>
    <p:extLst>
      <p:ext uri="{BB962C8B-B14F-4D97-AF65-F5344CB8AC3E}">
        <p14:creationId xmlns:p14="http://schemas.microsoft.com/office/powerpoint/2010/main" xmlns="" val="236084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hlink"/>
                </a:solidFill>
              </a:rPr>
              <a:t/>
            </a:r>
            <a:br>
              <a:rPr lang="ru-RU" sz="2800" b="1" dirty="0" smtClean="0">
                <a:solidFill>
                  <a:schemeClr val="hlink"/>
                </a:solidFill>
              </a:rPr>
            </a:br>
            <a:r>
              <a:rPr lang="ru-RU" sz="3100" b="1" dirty="0" smtClean="0">
                <a:solidFill>
                  <a:schemeClr val="hlink"/>
                </a:solidFill>
              </a:rPr>
              <a:t>Профилактика гипотонических кровотечений</a:t>
            </a:r>
            <a:r>
              <a:rPr lang="ru-RU" b="1" dirty="0" smtClean="0">
                <a:solidFill>
                  <a:schemeClr val="hlink"/>
                </a:solidFill>
              </a:rPr>
              <a:t/>
            </a:r>
            <a:br>
              <a:rPr lang="ru-RU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609600" lvl="0" indent="-60960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По </a:t>
            </a:r>
            <a:r>
              <a:rPr lang="ru-RU" b="1" dirty="0" err="1">
                <a:solidFill>
                  <a:srgbClr val="FF0000"/>
                </a:solidFill>
              </a:rPr>
              <a:t>З.Н.Якубовой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609600" lvl="0" indent="-609600" algn="ctr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rgbClr val="000066"/>
              </a:solidFill>
            </a:endParaRPr>
          </a:p>
          <a:p>
            <a:pPr marL="1066800" lvl="1" indent="-6096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ru-RU" sz="2400" dirty="0">
                <a:solidFill>
                  <a:prstClr val="black">
                    <a:tint val="75000"/>
                  </a:prstClr>
                </a:solidFill>
              </a:rPr>
              <a:t>. 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После рождения плода и пережатия пуповины медленно вводят в/в </a:t>
            </a:r>
            <a:r>
              <a:rPr lang="ru-RU" b="1" dirty="0">
                <a:solidFill>
                  <a:srgbClr val="C00000"/>
                </a:solidFill>
              </a:rPr>
              <a:t>0,5 мл. окситоцина 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C00000"/>
                </a:solidFill>
              </a:rPr>
              <a:t> 20 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мл 40% р-</a:t>
            </a:r>
            <a:r>
              <a:rPr lang="ru-RU" dirty="0" err="1">
                <a:solidFill>
                  <a:srgbClr val="8064A2">
                    <a:lumMod val="50000"/>
                  </a:srgbClr>
                </a:solidFill>
              </a:rPr>
              <a:t>ра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 глюкозы;</a:t>
            </a:r>
          </a:p>
          <a:p>
            <a:pPr marL="1066800" lvl="1" indent="-6096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</a:rPr>
              <a:t>2</a:t>
            </a:r>
            <a:r>
              <a:rPr lang="ru-RU" sz="2400" dirty="0">
                <a:solidFill>
                  <a:srgbClr val="8064A2">
                    <a:lumMod val="50000"/>
                  </a:srgbClr>
                </a:solidFill>
              </a:rPr>
              <a:t>.   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После рождения последа – </a:t>
            </a:r>
            <a:r>
              <a:rPr lang="ru-RU" b="1" dirty="0">
                <a:solidFill>
                  <a:srgbClr val="C00000"/>
                </a:solidFill>
              </a:rPr>
              <a:t>1,5 мл </a:t>
            </a:r>
            <a:r>
              <a:rPr lang="ru-RU" dirty="0">
                <a:solidFill>
                  <a:srgbClr val="8064A2">
                    <a:lumMod val="50000"/>
                  </a:srgbClr>
                </a:solidFill>
              </a:rPr>
              <a:t>окситоцина в/м.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0079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315200" cy="155416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Новые возможности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9144000" cy="3810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КАРБЕТОЦИН (ПАБАЛ)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Фармакологическая группа:</a:t>
            </a:r>
            <a:r>
              <a:rPr lang="ru-RU" sz="3000" dirty="0" smtClean="0">
                <a:solidFill>
                  <a:srgbClr val="FF0000"/>
                </a:solidFill>
              </a:rPr>
              <a:t> родовой деятельности стимулятор – препарат окситоцина. </a:t>
            </a:r>
          </a:p>
          <a:p>
            <a:endParaRPr lang="ru-RU" sz="3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  </a:t>
            </a:r>
            <a:r>
              <a:rPr lang="ru-RU" sz="3000" dirty="0" smtClean="0">
                <a:solidFill>
                  <a:srgbClr val="FF0000"/>
                </a:solidFill>
              </a:rPr>
              <a:t>является </a:t>
            </a:r>
            <a:r>
              <a:rPr lang="ru-RU" sz="3000" dirty="0" err="1" smtClean="0">
                <a:solidFill>
                  <a:srgbClr val="FF0000"/>
                </a:solidFill>
              </a:rPr>
              <a:t>агонистом</a:t>
            </a:r>
            <a:r>
              <a:rPr lang="ru-RU" sz="3000" dirty="0" smtClean="0">
                <a:solidFill>
                  <a:srgbClr val="FF0000"/>
                </a:solidFill>
              </a:rPr>
              <a:t> окситоцина длительного действия 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654139"/>
            <a:ext cx="9144000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Показания для применения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Предупреждение атонии матки после рождения ребенка при помощи кесарева сечения под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эпидуральной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спинномозговой анестезией.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Предупреждение атонии матки для женщин, у которых наблюдается риск кровотечения после родов через естественные родовые пути.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erring\Перезентация пабал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846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Ferring\Перезентация пабал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32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2875" y="2500313"/>
            <a:ext cx="2928938" cy="19288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МИЗОПРОСТОЛ</a:t>
            </a:r>
          </a:p>
          <a:p>
            <a:pPr algn="ctr">
              <a:defRPr/>
            </a:pPr>
            <a:r>
              <a:rPr lang="en-US" b="1" dirty="0"/>
              <a:t>Per rectum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2857500" y="2500313"/>
            <a:ext cx="3286125" cy="19288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ТРАНЕКСАМОВАЯ</a:t>
            </a:r>
          </a:p>
          <a:p>
            <a:pPr algn="ctr">
              <a:defRPr/>
            </a:pPr>
            <a:r>
              <a:rPr lang="ru-RU" b="1" dirty="0"/>
              <a:t>КИСЛОТ</a:t>
            </a:r>
            <a:r>
              <a:rPr lang="en-US" b="1" dirty="0"/>
              <a:t>A</a:t>
            </a:r>
          </a:p>
          <a:p>
            <a:pPr algn="ctr">
              <a:defRPr/>
            </a:pPr>
            <a:r>
              <a:rPr lang="ru-RU" b="1" dirty="0"/>
              <a:t>в/</a:t>
            </a:r>
            <a:r>
              <a:rPr lang="ru-RU" b="1" dirty="0" err="1"/>
              <a:t>в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857875" y="2500313"/>
            <a:ext cx="2928938" cy="19288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СЗП</a:t>
            </a:r>
          </a:p>
          <a:p>
            <a:pPr algn="ctr">
              <a:defRPr/>
            </a:pPr>
            <a:r>
              <a:rPr lang="ru-RU" sz="2000" b="1" dirty="0"/>
              <a:t>в/</a:t>
            </a:r>
            <a:r>
              <a:rPr lang="ru-RU" sz="2000" b="1" dirty="0" err="1"/>
              <a:t>в</a:t>
            </a:r>
            <a:endParaRPr lang="ru-RU" sz="2000" b="1" dirty="0"/>
          </a:p>
        </p:txBody>
      </p:sp>
      <p:sp>
        <p:nvSpPr>
          <p:cNvPr id="18438" name="TextBox 14"/>
          <p:cNvSpPr txBox="1">
            <a:spLocks noChangeArrowheads="1"/>
          </p:cNvSpPr>
          <p:nvPr/>
        </p:nvSpPr>
        <p:spPr bwMode="auto">
          <a:xfrm>
            <a:off x="2643188" y="3786188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5643563" y="3714750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Первый час – «золотой час»!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subTitle" idx="1"/>
          </p:nvPr>
        </p:nvSpPr>
        <p:spPr>
          <a:xfrm>
            <a:off x="179388" y="455613"/>
            <a:ext cx="8686800" cy="618809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Базисная терапия острой массивной кровопотери: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Свежезамороженная плазма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Препараты модифицированного желатина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Препараты крахмала</a:t>
            </a: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Гемотрансфузия</a:t>
            </a:r>
          </a:p>
          <a:p>
            <a:pPr lvl="1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3200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sz="3200" dirty="0" smtClean="0">
                <a:solidFill>
                  <a:srgbClr val="FF0000"/>
                </a:solidFill>
              </a:rPr>
              <a:t> кислота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Ингибиторы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трансаминаз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i="1" dirty="0" err="1" smtClean="0">
                <a:solidFill>
                  <a:schemeClr val="tx1"/>
                </a:solidFill>
              </a:rPr>
              <a:t>гордокс</a:t>
            </a:r>
            <a:r>
              <a:rPr lang="ru-RU" sz="3200" i="1" dirty="0" smtClean="0">
                <a:solidFill>
                  <a:schemeClr val="tx1"/>
                </a:solidFill>
              </a:rPr>
              <a:t>, </a:t>
            </a:r>
            <a:r>
              <a:rPr lang="ru-RU" sz="3200" i="1" dirty="0" err="1" smtClean="0">
                <a:solidFill>
                  <a:schemeClr val="tx1"/>
                </a:solidFill>
              </a:rPr>
              <a:t>контрикал</a:t>
            </a:r>
            <a:r>
              <a:rPr lang="ru-RU" sz="3200" i="1" dirty="0" smtClean="0">
                <a:solidFill>
                  <a:schemeClr val="tx1"/>
                </a:solidFill>
              </a:rPr>
              <a:t>, </a:t>
            </a:r>
            <a:r>
              <a:rPr lang="ru-RU" sz="3200" i="1" dirty="0" err="1" smtClean="0">
                <a:solidFill>
                  <a:schemeClr val="tx1"/>
                </a:solidFill>
              </a:rPr>
              <a:t>трасилол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Факторы свертывания крови </a:t>
            </a: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chemeClr val="tx1"/>
              </a:solidFill>
            </a:endParaRP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FF0000"/>
              </a:solidFill>
            </a:endParaRPr>
          </a:p>
          <a:p>
            <a:pPr lvl="1"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МИНИСТЕРСТВО ЗДРАВООХРАНЕНИЯ РОССИЙСКОЙ ФЕДЕРАЦИИ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ПРИКАЗ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от 2 апреля 2013 г. N 183н</a:t>
            </a:r>
          </a:p>
          <a:p>
            <a:pPr algn="ctr">
              <a:buNone/>
            </a:pPr>
            <a:r>
              <a:rPr lang="ru-RU" sz="2800" b="1" dirty="0" smtClean="0"/>
              <a:t>ОБ УТВЕРЖДЕНИИ ПРАВИЛ</a:t>
            </a:r>
          </a:p>
          <a:p>
            <a:pPr algn="ctr">
              <a:buNone/>
            </a:pPr>
            <a:r>
              <a:rPr lang="ru-RU" sz="2800" b="1" dirty="0" smtClean="0"/>
              <a:t>КЛИНИЧЕСКОГО ИСПОЛЬЗОВАНИЯ ДОНОРСКОЙ КРОВИ И (ИЛИ) ЕЕ КОМПОНЕНТОВ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Свежезамороженная плазма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Массивная кровопотеря </a:t>
            </a:r>
            <a:r>
              <a:rPr lang="ru-RU" sz="2800" dirty="0" smtClean="0"/>
              <a:t>– быстро прогрессирующий дефицит факторов свертывания крови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СЗП – в настоящее время основной  источник факторов  свертывания крови при </a:t>
            </a:r>
            <a:r>
              <a:rPr lang="ru-RU" sz="2800" b="1" dirty="0" err="1" smtClean="0">
                <a:solidFill>
                  <a:srgbClr val="FF0000"/>
                </a:solidFill>
              </a:rPr>
              <a:t>коагулопатии</a:t>
            </a:r>
            <a:r>
              <a:rPr lang="ru-RU" sz="2800" b="1" dirty="0" smtClean="0">
                <a:solidFill>
                  <a:srgbClr val="FF0000"/>
                </a:solidFill>
              </a:rPr>
              <a:t> и ДВС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Важно –  хранение и размораживание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Стартовая доза 1000 мл!!!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762000"/>
            <a:ext cx="8388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СТРУКТУРА ПРИЧИН МАТЕРИНСКОЙ СМЕРТНОСТИ</a:t>
            </a:r>
            <a:b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МИРЕ (%)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187450" y="2492375"/>
          <a:ext cx="7632700" cy="4027488"/>
        </p:xfrm>
        <a:graphic>
          <a:graphicData uri="http://schemas.openxmlformats.org/presentationml/2006/ole">
            <p:oleObj spid="_x0000_s1026" name="Рисунок" r:id="rId4" imgW="6573672" imgH="4162567" progId="Word.Picture.8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55650" y="2205038"/>
          <a:ext cx="7766050" cy="4421187"/>
        </p:xfrm>
        <a:graphic>
          <a:graphicData uri="http://schemas.openxmlformats.org/presentationml/2006/ole">
            <p:oleObj spid="_x0000_s1027" name="Диаграмма" r:id="rId5" imgW="7772349" imgH="4409985" progId="MSGraph.Chart.8">
              <p:embed followColorScheme="full"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03575" y="2708275"/>
          <a:ext cx="2520950" cy="1682750"/>
        </p:xfrm>
        <a:graphic>
          <a:graphicData uri="http://schemas.openxmlformats.org/presentationml/2006/ole">
            <p:oleObj spid="_x0000_s1028" name="Диаграмма" r:id="rId6" imgW="3952775" imgH="2638335" progId="MSGraph.Chart.8">
              <p:embed followColorScheme="full"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08400" y="3429000"/>
            <a:ext cx="1943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00"/>
                </a:solidFill>
                <a:latin typeface="Arial" charset="0"/>
              </a:rPr>
              <a:t>50%</a:t>
            </a:r>
            <a:br>
              <a:rPr lang="ru-RU" sz="1400" b="1" dirty="0">
                <a:solidFill>
                  <a:srgbClr val="FFFF00"/>
                </a:solidFill>
                <a:latin typeface="Arial" charset="0"/>
              </a:rPr>
            </a:br>
            <a:r>
              <a:rPr lang="ru-RU" sz="1400" b="1" dirty="0" smtClean="0">
                <a:solidFill>
                  <a:srgbClr val="FFFF00"/>
                </a:solidFill>
                <a:latin typeface="Arial" charset="0"/>
              </a:rPr>
              <a:t>послеродовые</a:t>
            </a:r>
            <a:endParaRPr lang="ru-RU" sz="14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67711"/>
      </p:ext>
    </p:extLst>
  </p:cSld>
  <p:clrMapOvr>
    <a:masterClrMapping/>
  </p:clrMapOvr>
  <p:transition advTm="1625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9462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9462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9462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461" grpId="0"/>
      <p:bldOleChart spid="19462" grpId="0" bld="category"/>
      <p:bldP spid="194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ПРИКАЗ МЗ РФ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от 2 апреля 2013 г. N 183н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45. </a:t>
            </a:r>
            <a:r>
              <a:rPr lang="ru-RU" b="1" i="1" dirty="0" smtClean="0"/>
              <a:t>При кровотечении, связанном с </a:t>
            </a:r>
            <a:r>
              <a:rPr lang="ru-RU" b="1" i="1" dirty="0" err="1" smtClean="0"/>
              <a:t>ДВС-синдромом</a:t>
            </a:r>
            <a:r>
              <a:rPr lang="ru-RU" b="1" i="1" dirty="0" smtClean="0"/>
              <a:t>,</a:t>
            </a:r>
            <a:r>
              <a:rPr lang="ru-RU" i="1" dirty="0" smtClean="0"/>
              <a:t>    </a:t>
            </a:r>
            <a:r>
              <a:rPr lang="ru-RU" dirty="0" smtClean="0"/>
              <a:t>осуществляется введение </a:t>
            </a:r>
            <a:r>
              <a:rPr lang="ru-RU" b="1" dirty="0" smtClean="0">
                <a:solidFill>
                  <a:srgbClr val="FF0000"/>
                </a:solidFill>
              </a:rPr>
              <a:t>не менее 1000 мл </a:t>
            </a:r>
            <a:r>
              <a:rPr lang="ru-RU" dirty="0" smtClean="0"/>
              <a:t>свежезамороженной плазмы,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При острой массивной кровопотере </a:t>
            </a:r>
            <a:r>
              <a:rPr lang="ru-RU" dirty="0" smtClean="0">
                <a:solidFill>
                  <a:srgbClr val="FF0000"/>
                </a:solidFill>
              </a:rPr>
              <a:t>(более 30% ОЦК - более 1500 мл)</a:t>
            </a:r>
            <a:r>
              <a:rPr lang="ru-RU" dirty="0" smtClean="0"/>
              <a:t>, сопровождающейся развитием острого </a:t>
            </a:r>
            <a:r>
              <a:rPr lang="ru-RU" dirty="0" err="1" smtClean="0"/>
              <a:t>ДВС-синдрома</a:t>
            </a:r>
            <a:r>
              <a:rPr lang="ru-RU" dirty="0" smtClean="0"/>
              <a:t>, количество переливаемой свежезамороженной плазмы должно составлять </a:t>
            </a:r>
            <a:r>
              <a:rPr lang="ru-RU" dirty="0" smtClean="0">
                <a:solidFill>
                  <a:srgbClr val="FF0000"/>
                </a:solidFill>
              </a:rPr>
              <a:t>не менее 25 - 30% </a:t>
            </a:r>
            <a:r>
              <a:rPr lang="ru-RU" dirty="0" smtClean="0"/>
              <a:t>всего объема переливаемой крови и (или) ее компонентов, назначаемых для восполнения кровопотери (</a:t>
            </a:r>
            <a:r>
              <a:rPr lang="ru-RU" b="1" dirty="0" smtClean="0">
                <a:solidFill>
                  <a:srgbClr val="FF0000"/>
                </a:solidFill>
              </a:rPr>
              <a:t>не менее 800 - 1000 мл).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8229600" cy="70328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Свежезамороженная плазма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928670"/>
            <a:ext cx="8572560" cy="564360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показания</a:t>
            </a:r>
            <a:r>
              <a:rPr lang="ru-RU" sz="2400" dirty="0" smtClean="0"/>
              <a:t> должны ограничиваться только необходимостью восстановления факторов свёртывания.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400" dirty="0" smtClean="0"/>
              <a:t>	Трансфузия СЗП в дозе 1 мл</a:t>
            </a:r>
            <a:r>
              <a:rPr lang="en-US" sz="2400" dirty="0" smtClean="0"/>
              <a:t>/</a:t>
            </a:r>
            <a:r>
              <a:rPr lang="ru-RU" sz="2400" dirty="0" smtClean="0"/>
              <a:t>кг повышает уровень факторов на 1%.</a:t>
            </a:r>
          </a:p>
          <a:p>
            <a:pPr algn="just" eaLnBrk="1" hangingPunct="1">
              <a:lnSpc>
                <a:spcPct val="80000"/>
              </a:lnSpc>
            </a:pPr>
            <a:endParaRPr lang="ru-RU" sz="2400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</a:rPr>
              <a:t>	Эффективная однократная доза -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4 </a:t>
            </a:r>
            <a:r>
              <a:rPr lang="ru-RU" i="1" dirty="0" smtClean="0">
                <a:solidFill>
                  <a:srgbClr val="FF0000"/>
                </a:solidFill>
              </a:rPr>
              <a:t>ЕД СЗП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(около 800 мл) увеличивает содержание факторов 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в плазме реципиента примерно на 10%.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</a:rPr>
              <a:t>	Меньшие дозы не могут вызвать заметного улучшения коагуляции. Введение менее 10 мл</a:t>
            </a:r>
            <a:r>
              <a:rPr lang="en-GB" i="1" dirty="0" smtClean="0">
                <a:solidFill>
                  <a:srgbClr val="FF0000"/>
                </a:solidFill>
              </a:rPr>
              <a:t>/</a:t>
            </a:r>
            <a:r>
              <a:rPr lang="ru-RU" i="1" dirty="0" smtClean="0">
                <a:solidFill>
                  <a:srgbClr val="FF0000"/>
                </a:solidFill>
              </a:rPr>
              <a:t>кг – бессмысленно и опасно!</a:t>
            </a:r>
          </a:p>
          <a:p>
            <a:pPr algn="just" eaLnBrk="1" hangingPunct="1">
              <a:lnSpc>
                <a:spcPct val="80000"/>
              </a:lnSpc>
            </a:pPr>
            <a:endParaRPr lang="ru-RU" i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400" dirty="0" smtClean="0"/>
              <a:t>	Доза при синдроме ДВС – 15-30 мл/кг массы тела.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>	ведение ингибиторов </a:t>
            </a:r>
            <a:r>
              <a:rPr lang="ru-RU" sz="2400" dirty="0" err="1" smtClean="0"/>
              <a:t>фибринолиза</a:t>
            </a:r>
            <a:r>
              <a:rPr lang="ru-RU" sz="2400" dirty="0" smtClean="0"/>
              <a:t> обязательно!</a:t>
            </a:r>
          </a:p>
          <a:p>
            <a:pPr>
              <a:lnSpc>
                <a:spcPct val="80000"/>
              </a:lnSpc>
            </a:pPr>
            <a:endParaRPr lang="ru-RU" sz="2400" i="1" dirty="0" smtClean="0"/>
          </a:p>
          <a:p>
            <a:pPr algn="r">
              <a:lnSpc>
                <a:spcPct val="80000"/>
              </a:lnSpc>
              <a:buNone/>
            </a:pPr>
            <a:r>
              <a:rPr lang="ru-RU" sz="2400" i="1" dirty="0" smtClean="0"/>
              <a:t>(д.м.н. </a:t>
            </a:r>
            <a:r>
              <a:rPr lang="ru-RU" sz="2400" i="1" dirty="0" err="1" smtClean="0"/>
              <a:t>Пырегов</a:t>
            </a:r>
            <a:r>
              <a:rPr lang="ru-RU" sz="2400" i="1" dirty="0" smtClean="0"/>
              <a:t> А.В.)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Лекарственные средства влияющие на гемостаз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301038" cy="43533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sz="3600" b="1" dirty="0" smtClean="0">
                <a:solidFill>
                  <a:srgbClr val="FF0000"/>
                </a:solidFill>
              </a:rPr>
              <a:t> кислота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Протромплекс</a:t>
            </a:r>
            <a:r>
              <a:rPr lang="ru-RU" sz="3600" b="1" dirty="0" smtClean="0">
                <a:solidFill>
                  <a:srgbClr val="FF0000"/>
                </a:solidFill>
              </a:rPr>
              <a:t> 600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Коагил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VII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err="1" smtClean="0"/>
              <a:t>Новосевен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err="1" smtClean="0"/>
              <a:t>Фейба</a:t>
            </a:r>
            <a:r>
              <a:rPr lang="ru-RU" sz="3600" dirty="0" smtClean="0"/>
              <a:t> </a:t>
            </a:r>
          </a:p>
          <a:p>
            <a:pPr algn="ctr">
              <a:buNone/>
            </a:pPr>
            <a:r>
              <a:rPr lang="ru-RU" sz="3600" dirty="0" smtClean="0"/>
              <a:t>Фактор </a:t>
            </a:r>
            <a:r>
              <a:rPr lang="en-US" sz="3600" dirty="0" smtClean="0"/>
              <a:t>VIII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4282" y="357166"/>
          <a:ext cx="8532813" cy="6286544"/>
        </p:xfrm>
        <a:graphic>
          <a:graphicData uri="http://schemas.openxmlformats.org/presentationml/2006/ole">
            <p:oleObj spid="_x0000_s33794" name="Презентация" r:id="rId4" imgW="4570501" imgH="3427400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14290"/>
            <a:ext cx="8501122" cy="635798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hlink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Методика внутривенного ведения </a:t>
            </a:r>
            <a:r>
              <a:rPr lang="ru-RU" sz="3600" b="1" dirty="0" err="1" smtClean="0">
                <a:solidFill>
                  <a:schemeClr val="hlink"/>
                </a:solidFill>
              </a:rPr>
              <a:t>транексамовой</a:t>
            </a:r>
            <a:r>
              <a:rPr lang="ru-RU" sz="3600" b="1" dirty="0" smtClean="0">
                <a:solidFill>
                  <a:schemeClr val="hlink"/>
                </a:solidFill>
              </a:rPr>
              <a:t> кислоты.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hlin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C00000"/>
                </a:solidFill>
              </a:rPr>
              <a:t>Транексамовая</a:t>
            </a:r>
            <a:r>
              <a:rPr lang="ru-RU" sz="3600" b="1" dirty="0" smtClean="0">
                <a:solidFill>
                  <a:srgbClr val="C00000"/>
                </a:solidFill>
              </a:rPr>
              <a:t> кислота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дозе </a:t>
            </a:r>
            <a:r>
              <a:rPr lang="ru-RU" sz="3600" b="1" dirty="0" smtClean="0">
                <a:solidFill>
                  <a:srgbClr val="C00000"/>
                </a:solidFill>
              </a:rPr>
              <a:t>10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мг/кг (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2-3 ампулы по 5 мл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) в 200 мл физ.растворе в/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капельно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в течении 20-30 минут за 30 мин. до лапаротомии.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4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83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  <a:t>ГИПЕРФИБРИНОЛИЗ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37338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solidFill>
                  <a:schemeClr val="hlink"/>
                </a:solidFill>
                <a:latin typeface="Arial" charset="0"/>
              </a:rPr>
              <a:t>ПЛАЗМИНОГЕН</a:t>
            </a:r>
            <a:endParaRPr lang="ru-RU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4343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277225" y="6350000"/>
          <a:ext cx="866775" cy="508000"/>
        </p:xfrm>
        <a:graphic>
          <a:graphicData uri="http://schemas.openxmlformats.org/presentationml/2006/ole">
            <p:oleObj spid="_x0000_s56322" name="CorelDRAW" r:id="rId4" imgW="1086840" imgH="637920" progId="">
              <p:embed/>
            </p:oleObj>
          </a:graphicData>
        </a:graphic>
      </p:graphicFrame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3434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124200" y="54102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Arial" charset="0"/>
              </a:rPr>
              <a:t>ПЛАЗМИН</a:t>
            </a:r>
            <a:endParaRPr lang="ru-RU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3581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10"/>
          <p:cNvSpPr>
            <a:spLocks noChangeArrowheads="1"/>
          </p:cNvSpPr>
          <p:nvPr/>
        </p:nvSpPr>
        <p:spPr bwMode="auto">
          <a:xfrm>
            <a:off x="5105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28956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2"/>
          <p:cNvSpPr>
            <a:spLocks noChangeArrowheads="1"/>
          </p:cNvSpPr>
          <p:nvPr/>
        </p:nvSpPr>
        <p:spPr bwMode="auto">
          <a:xfrm>
            <a:off x="57912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838200" y="62484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i="1">
                <a:solidFill>
                  <a:srgbClr val="FF0000"/>
                </a:solidFill>
                <a:latin typeface="Arial" charset="0"/>
              </a:rPr>
              <a:t>ЛИЗИС ФИБРИНА + ОБРАЗОВАНИЕ ПДФ </a:t>
            </a:r>
            <a:endParaRPr lang="ru-RU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1" name="AutoShape 14"/>
          <p:cNvSpPr>
            <a:spLocks noChangeArrowheads="1"/>
          </p:cNvSpPr>
          <p:nvPr/>
        </p:nvSpPr>
        <p:spPr bwMode="auto">
          <a:xfrm>
            <a:off x="31242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5"/>
          <p:cNvSpPr>
            <a:spLocks noChangeArrowheads="1"/>
          </p:cNvSpPr>
          <p:nvPr/>
        </p:nvSpPr>
        <p:spPr bwMode="auto">
          <a:xfrm>
            <a:off x="55626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04800" y="914400"/>
            <a:ext cx="41148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ВНЕШНИЙ МЕХАНИЗМ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i="1" dirty="0">
                <a:solidFill>
                  <a:srgbClr val="000066"/>
                </a:solidFill>
                <a:latin typeface="Times New Roman" pitchFamily="18" charset="0"/>
              </a:rPr>
              <a:t>АКТИВАТОРЫ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эндотелиальные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тканевые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из клеток крови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724400" y="914400"/>
            <a:ext cx="41148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ВНУТРЕННИЙ МЕХАНИЗМ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ru-RU" sz="2000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фактор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XII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а зависимый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калликреин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вм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кининоген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фактор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XII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а независимый</a:t>
            </a:r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1258888" y="4508500"/>
            <a:ext cx="6265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i="1"/>
              <a:t>Транексамовая</a:t>
            </a:r>
            <a:r>
              <a:rPr lang="ru-RU" sz="3200" i="1">
                <a:solidFill>
                  <a:srgbClr val="047A1A"/>
                </a:solidFill>
              </a:rPr>
              <a:t> </a:t>
            </a:r>
            <a:r>
              <a:rPr lang="ru-RU" sz="3200" i="1"/>
              <a:t>кислота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88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2600" dirty="0" err="1" smtClean="0"/>
              <a:t>Haemotological</a:t>
            </a:r>
            <a:r>
              <a:rPr lang="en-US" sz="2600" dirty="0" smtClean="0"/>
              <a:t> management of obstetric </a:t>
            </a:r>
            <a:r>
              <a:rPr lang="en-US" sz="2600" dirty="0" err="1" smtClean="0"/>
              <a:t>haemorrhage</a:t>
            </a:r>
            <a:r>
              <a:rPr lang="en-US" sz="2600" dirty="0" smtClean="0"/>
              <a:t>. </a:t>
            </a:r>
            <a:br>
              <a:rPr lang="en-US" sz="2600" dirty="0" smtClean="0"/>
            </a:br>
            <a:r>
              <a:rPr lang="en-US" sz="2600" dirty="0" err="1" smtClean="0"/>
              <a:t>Eleftheria</a:t>
            </a:r>
            <a:r>
              <a:rPr lang="en-US" sz="2600" dirty="0" smtClean="0"/>
              <a:t> </a:t>
            </a:r>
            <a:r>
              <a:rPr lang="en-US" sz="2600" dirty="0" err="1" smtClean="0"/>
              <a:t>Lefcou</a:t>
            </a:r>
            <a:r>
              <a:rPr lang="en-US" sz="2600" dirty="0" smtClean="0"/>
              <a:t>, Beverley Hunt</a:t>
            </a:r>
            <a:br>
              <a:rPr lang="en-US" sz="2600" dirty="0" smtClean="0"/>
            </a:br>
            <a:endParaRPr lang="ru-RU" sz="2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9890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Из двух </a:t>
            </a:r>
            <a:r>
              <a:rPr lang="ru-RU" sz="3200" dirty="0" err="1" smtClean="0"/>
              <a:t>антифибринолитиков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</a:rPr>
              <a:t>апротинин</a:t>
            </a:r>
            <a:r>
              <a:rPr lang="ru-RU" sz="3200" dirty="0" smtClean="0">
                <a:solidFill>
                  <a:srgbClr val="FF0000"/>
                </a:solidFill>
              </a:rPr>
              <a:t> и </a:t>
            </a:r>
            <a:r>
              <a:rPr lang="ru-RU" sz="3200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sz="3200" dirty="0" smtClean="0">
                <a:solidFill>
                  <a:srgbClr val="FF0000"/>
                </a:solidFill>
              </a:rPr>
              <a:t> кислота), </a:t>
            </a:r>
            <a:r>
              <a:rPr lang="ru-RU" sz="3200" dirty="0" smtClean="0"/>
              <a:t>применяемых в Великобритании, применение </a:t>
            </a:r>
            <a:r>
              <a:rPr lang="ru-RU" sz="3200" dirty="0" err="1" smtClean="0"/>
              <a:t>апротинина</a:t>
            </a:r>
            <a:r>
              <a:rPr lang="ru-RU" sz="3200" dirty="0" smtClean="0"/>
              <a:t> приостановлено в связи с возникшими подозрениями в его безопасности.</a:t>
            </a:r>
          </a:p>
          <a:p>
            <a:pPr eaLnBrk="1" hangingPunct="1">
              <a:lnSpc>
                <a:spcPct val="90000"/>
              </a:lnSpc>
            </a:pPr>
            <a:endParaRPr lang="en-US" sz="14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b="1" i="1" dirty="0" smtClean="0"/>
              <a:t>Obstetric, Gynecology and Reproductive Medicine, 2008, 18:10</a:t>
            </a:r>
            <a:endParaRPr lang="ru-RU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0075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47864" y="685989"/>
            <a:ext cx="3919089" cy="600034"/>
          </a:xfrm>
        </p:spPr>
        <p:txBody>
          <a:bodyPr/>
          <a:lstStyle/>
          <a:p>
            <a:r>
              <a:rPr lang="ru-RU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КОАГИЛ-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3316" name="Содержимое 5"/>
          <p:cNvSpPr>
            <a:spLocks noGrp="1"/>
          </p:cNvSpPr>
          <p:nvPr>
            <p:ph type="body" sz="quarter" idx="10"/>
          </p:nvPr>
        </p:nvSpPr>
        <p:spPr>
          <a:xfrm>
            <a:off x="3707904" y="1691056"/>
            <a:ext cx="4913655" cy="428595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отечественный рекомбинантный фактор свертывания крови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МНН: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Эптаког альфа (активированный)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Фармакотерапевтическая группа: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гемостатическое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форма: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лиофилизат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приготовления раствора для внутривенного введения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Биоаналог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b="1" dirty="0" smtClean="0"/>
          </a:p>
        </p:txBody>
      </p:sp>
      <p:sp>
        <p:nvSpPr>
          <p:cNvPr id="133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467475"/>
            <a:ext cx="5264150" cy="2000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4688" eaLnBrk="0" hangingPunct="0"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1pPr>
            <a:lvl2pPr marL="742950" indent="-285750" defTabSz="674688" eaLnBrk="0" hangingPunct="0"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2pPr>
            <a:lvl3pPr marL="1143000" indent="-228600" defTabSz="674688" eaLnBrk="0" hangingPunct="0"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3pPr>
            <a:lvl4pPr marL="1600200" indent="-228600" defTabSz="674688" eaLnBrk="0" hangingPunct="0"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4pPr>
            <a:lvl5pPr marL="2057400" indent="-228600" defTabSz="674688" eaLnBrk="0" hangingPunct="0"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5pPr>
            <a:lvl6pPr marL="2514600" indent="-228600" algn="ctr" defTabSz="6746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6pPr>
            <a:lvl7pPr marL="2971800" indent="-228600" algn="ctr" defTabSz="6746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7pPr>
            <a:lvl8pPr marL="3429000" indent="-228600" algn="ctr" defTabSz="6746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8pPr>
            <a:lvl9pPr marL="3886200" indent="-228600" algn="ctr" defTabSz="67468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pitchFamily="34" charset="0"/>
                <a:sym typeface="Gill Sans" charset="0"/>
              </a:defRPr>
            </a:lvl9pPr>
          </a:lstStyle>
          <a:p>
            <a:pPr eaLnBrk="1" hangingPunct="1"/>
            <a:r>
              <a:rPr lang="ru-RU" sz="90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Управление маркетинга и продвижения биотехнологических препаратов</a:t>
            </a:r>
          </a:p>
        </p:txBody>
      </p:sp>
      <p:pic>
        <p:nvPicPr>
          <p:cNvPr id="13317" name="Picture 4" descr="KG_box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600400" cy="25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23227" y="6095922"/>
            <a:ext cx="8072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 содержит 0,6 мг Эптакога альфа активированного </a:t>
            </a:r>
          </a:p>
          <a:p>
            <a:pPr eaLnBrk="1" hangingPunct="1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3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0" y="260350"/>
            <a:ext cx="9288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C0504D"/>
                </a:solidFill>
              </a:rPr>
              <a:t>Австралийские рекомендации по использованию </a:t>
            </a:r>
            <a:r>
              <a:rPr lang="en-US" sz="2000" b="1" dirty="0">
                <a:solidFill>
                  <a:srgbClr val="C0504D"/>
                </a:solidFill>
              </a:rPr>
              <a:t>rVIIa</a:t>
            </a:r>
            <a:r>
              <a:rPr lang="ru-RU" sz="2000" b="1" dirty="0">
                <a:solidFill>
                  <a:srgbClr val="C0504D"/>
                </a:solidFill>
              </a:rPr>
              <a:t> </a:t>
            </a:r>
            <a:br>
              <a:rPr lang="ru-RU" sz="2000" b="1" dirty="0">
                <a:solidFill>
                  <a:srgbClr val="C0504D"/>
                </a:solidFill>
              </a:rPr>
            </a:br>
            <a:r>
              <a:rPr lang="ru-RU" sz="2000" b="1" dirty="0">
                <a:solidFill>
                  <a:srgbClr val="C0504D"/>
                </a:solidFill>
              </a:rPr>
              <a:t>при массивных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C0504D"/>
                </a:solidFill>
              </a:rPr>
              <a:t>акушерских кровотечениях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179388" y="692150"/>
            <a:ext cx="8837612" cy="5327650"/>
            <a:chOff x="-842" y="201"/>
            <a:chExt cx="7983" cy="4122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>
              <a:off x="408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2041" y="767"/>
              <a:ext cx="177" cy="204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3062" y="1292"/>
              <a:ext cx="17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180" y="888"/>
              <a:ext cx="3939" cy="316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9640" tIns="24820" rIns="49640" bIns="248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4"/>
                  </a:solidFill>
                  <a:latin typeface="Verdana" pitchFamily="34" charset="0"/>
                </a:rPr>
                <a:t>Послеродовое кровотечение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1148" y="1381"/>
              <a:ext cx="4002" cy="31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9640" tIns="24820" rIns="49640" bIns="248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4"/>
                  </a:solidFill>
                  <a:latin typeface="Verdana" pitchFamily="34" charset="0"/>
                </a:rPr>
                <a:t>Медицинское вмешательство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-842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3000" tIns="36500" rIns="73000" bIns="365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4"/>
                  </a:solidFill>
                  <a:latin typeface="Verdana" pitchFamily="34" charset="0"/>
                </a:rPr>
                <a:t>Трансфузия компонентов крови</a:t>
              </a:r>
              <a:r>
                <a:rPr lang="ru-RU" sz="1400">
                  <a:solidFill>
                    <a:prstClr val="black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3238" y="1875"/>
              <a:ext cx="3903" cy="48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3000" tIns="36500" rIns="73000" bIns="365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4"/>
                  </a:solidFill>
                  <a:latin typeface="Verdana" pitchFamily="34" charset="0"/>
                </a:rPr>
                <a:t>Хирургическое вмешательство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000004"/>
                  </a:solidFill>
                  <a:latin typeface="Verdana" pitchFamily="34" charset="0"/>
                </a:rPr>
                <a:t>(выявление причины кровотечения</a:t>
              </a:r>
              <a:r>
                <a:rPr lang="ru-RU" sz="900">
                  <a:solidFill>
                    <a:srgbClr val="000004"/>
                  </a:solidFill>
                  <a:latin typeface="Verdana" pitchFamily="34" charset="0"/>
                </a:rPr>
                <a:t>)</a:t>
              </a:r>
            </a:p>
          </p:txBody>
        </p:sp>
      </p:grpSp>
      <p:sp>
        <p:nvSpPr>
          <p:cNvPr id="725004" name="Text Box 12"/>
          <p:cNvSpPr txBox="1">
            <a:spLocks noChangeArrowheads="1"/>
          </p:cNvSpPr>
          <p:nvPr/>
        </p:nvSpPr>
        <p:spPr bwMode="auto">
          <a:xfrm>
            <a:off x="430213" y="6453188"/>
            <a:ext cx="8462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i="1">
                <a:solidFill>
                  <a:prstClr val="black"/>
                </a:solidFill>
                <a:latin typeface="Verdana" pitchFamily="34" charset="0"/>
              </a:rPr>
              <a:t>Welsh A et al.</a:t>
            </a:r>
            <a:r>
              <a:rPr lang="ru-RU" sz="1200" i="1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200" i="1">
                <a:solidFill>
                  <a:prstClr val="black"/>
                </a:solidFill>
                <a:latin typeface="Verdana" pitchFamily="34" charset="0"/>
              </a:rPr>
              <a:t>Australian and New Zealand J Obst. And</a:t>
            </a:r>
            <a:r>
              <a:rPr lang="ru-RU" sz="1200" i="1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200" i="1">
                <a:solidFill>
                  <a:prstClr val="black"/>
                </a:solidFill>
                <a:latin typeface="Verdana" pitchFamily="34" charset="0"/>
              </a:rPr>
              <a:t>Gyn.</a:t>
            </a:r>
            <a:r>
              <a:rPr lang="ru-RU" sz="1200" i="1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1200" i="1">
                <a:solidFill>
                  <a:prstClr val="black"/>
                </a:solidFill>
                <a:latin typeface="Verdana" pitchFamily="34" charset="0"/>
              </a:rPr>
              <a:t>2008</a:t>
            </a:r>
            <a:r>
              <a:rPr lang="ru-RU" sz="1200" i="1">
                <a:solidFill>
                  <a:prstClr val="black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725005" name="Text Box 13"/>
          <p:cNvSpPr txBox="1">
            <a:spLocks noChangeArrowheads="1"/>
          </p:cNvSpPr>
          <p:nvPr/>
        </p:nvSpPr>
        <p:spPr bwMode="auto">
          <a:xfrm>
            <a:off x="1798638" y="3789363"/>
            <a:ext cx="5691187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50000"/>
              </a:spcAft>
            </a:pPr>
            <a:r>
              <a:rPr lang="ru-RU" sz="1400">
                <a:solidFill>
                  <a:srgbClr val="000004"/>
                </a:solidFill>
                <a:latin typeface="Verdana" pitchFamily="34" charset="0"/>
              </a:rPr>
              <a:t>Продолженное послеродовое кровотечение</a:t>
            </a:r>
          </a:p>
        </p:txBody>
      </p:sp>
      <p:sp>
        <p:nvSpPr>
          <p:cNvPr id="725006" name="Line 14"/>
          <p:cNvSpPr>
            <a:spLocks noChangeShapeType="1"/>
          </p:cNvSpPr>
          <p:nvPr/>
        </p:nvSpPr>
        <p:spPr bwMode="auto">
          <a:xfrm flipH="1">
            <a:off x="6372225" y="3500438"/>
            <a:ext cx="322263" cy="2873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25007" name="Line 15"/>
          <p:cNvSpPr>
            <a:spLocks noChangeShapeType="1"/>
          </p:cNvSpPr>
          <p:nvPr/>
        </p:nvSpPr>
        <p:spPr bwMode="auto">
          <a:xfrm>
            <a:off x="2662238" y="3500438"/>
            <a:ext cx="396875" cy="2873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25008" name="Text Box 16"/>
          <p:cNvSpPr txBox="1">
            <a:spLocks noChangeArrowheads="1"/>
          </p:cNvSpPr>
          <p:nvPr/>
        </p:nvSpPr>
        <p:spPr bwMode="auto">
          <a:xfrm>
            <a:off x="900113" y="4364038"/>
            <a:ext cx="7632700" cy="889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en-US" sz="1400" dirty="0" err="1">
                <a:solidFill>
                  <a:srgbClr val="000004"/>
                </a:solidFill>
                <a:latin typeface="Verdana" pitchFamily="34" charset="0"/>
              </a:rPr>
              <a:t>rFVIIa</a:t>
            </a:r>
            <a:r>
              <a:rPr lang="en-US" sz="1400" dirty="0">
                <a:solidFill>
                  <a:srgbClr val="000004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90 мкг/кг в/в инъекция в течение 3-5 минут</a:t>
            </a:r>
          </a:p>
          <a:p>
            <a:pPr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При отсутствии ответа в течение 20 минут:</a:t>
            </a:r>
          </a:p>
          <a:p>
            <a:pPr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Определить и оптимизировать: температуру, рН, </a:t>
            </a:r>
            <a:r>
              <a:rPr lang="ru-RU" sz="1400" dirty="0" err="1">
                <a:solidFill>
                  <a:srgbClr val="000004"/>
                </a:solidFill>
                <a:latin typeface="Verdana" pitchFamily="34" charset="0"/>
              </a:rPr>
              <a:t>Са</a:t>
            </a: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, Тромбоциты, </a:t>
            </a:r>
            <a:r>
              <a:rPr lang="ru-RU" sz="1400" dirty="0" err="1">
                <a:solidFill>
                  <a:srgbClr val="000004"/>
                </a:solidFill>
                <a:latin typeface="Verdana" pitchFamily="34" charset="0"/>
              </a:rPr>
              <a:t>Фг</a:t>
            </a: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;</a:t>
            </a:r>
          </a:p>
          <a:p>
            <a:pPr>
              <a:lnSpc>
                <a:spcPct val="70000"/>
              </a:lnSpc>
              <a:spcBef>
                <a:spcPct val="30000"/>
              </a:spcBef>
              <a:buFontTx/>
              <a:buChar char="•"/>
            </a:pP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Повторить </a:t>
            </a:r>
            <a:r>
              <a:rPr lang="en-US" sz="1400" dirty="0" err="1">
                <a:solidFill>
                  <a:srgbClr val="000004"/>
                </a:solidFill>
                <a:latin typeface="Verdana" pitchFamily="34" charset="0"/>
              </a:rPr>
              <a:t>rFVIIa</a:t>
            </a:r>
            <a:r>
              <a:rPr lang="en-US" sz="1400" dirty="0">
                <a:solidFill>
                  <a:srgbClr val="000004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srgbClr val="000004"/>
                </a:solidFill>
                <a:latin typeface="Verdana" pitchFamily="34" charset="0"/>
              </a:rPr>
              <a:t>90 мкг/кг в/в </a:t>
            </a:r>
          </a:p>
        </p:txBody>
      </p:sp>
      <p:sp>
        <p:nvSpPr>
          <p:cNvPr id="725009" name="Line 17"/>
          <p:cNvSpPr>
            <a:spLocks noChangeShapeType="1"/>
          </p:cNvSpPr>
          <p:nvPr/>
        </p:nvSpPr>
        <p:spPr bwMode="auto">
          <a:xfrm>
            <a:off x="4678363" y="41481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25010" name="Text Box 18"/>
          <p:cNvSpPr txBox="1">
            <a:spLocks noChangeArrowheads="1"/>
          </p:cNvSpPr>
          <p:nvPr/>
        </p:nvSpPr>
        <p:spPr bwMode="auto">
          <a:xfrm>
            <a:off x="539750" y="5588000"/>
            <a:ext cx="8135938" cy="314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000004"/>
                </a:solidFill>
                <a:latin typeface="Verdana" pitchFamily="34" charset="0"/>
              </a:rPr>
              <a:t>Гистерэктомия, если кровотечение продолжается после 2-ой дозы </a:t>
            </a:r>
            <a:r>
              <a:rPr lang="en-US" sz="1400">
                <a:solidFill>
                  <a:srgbClr val="000004"/>
                </a:solidFill>
                <a:latin typeface="Verdana" pitchFamily="34" charset="0"/>
              </a:rPr>
              <a:t>rFVIIa</a:t>
            </a:r>
            <a:endParaRPr lang="ru-RU" sz="1400">
              <a:solidFill>
                <a:srgbClr val="000004"/>
              </a:solidFill>
              <a:latin typeface="Verdana" pitchFamily="34" charset="0"/>
            </a:endParaRPr>
          </a:p>
        </p:txBody>
      </p:sp>
      <p:sp>
        <p:nvSpPr>
          <p:cNvPr id="725011" name="Line 19"/>
          <p:cNvSpPr>
            <a:spLocks noChangeShapeType="1"/>
          </p:cNvSpPr>
          <p:nvPr/>
        </p:nvSpPr>
        <p:spPr bwMode="auto">
          <a:xfrm>
            <a:off x="4678363" y="52292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9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Факторы свертывания крови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52400" y="1219201"/>
            <a:ext cx="91440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Эптаког</a:t>
            </a:r>
            <a:r>
              <a:rPr lang="ru-RU" sz="2800" dirty="0" smtClean="0">
                <a:solidFill>
                  <a:srgbClr val="FF0000"/>
                </a:solidFill>
              </a:rPr>
              <a:t> альфа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VIIa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395536" y="2209801"/>
            <a:ext cx="8424936" cy="2743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Дозирование: </a:t>
            </a:r>
          </a:p>
          <a:p>
            <a:r>
              <a:rPr lang="ru-RU" sz="3200" dirty="0" smtClean="0"/>
              <a:t>Начальная доза 90 мкг/кг массы тела</a:t>
            </a:r>
          </a:p>
          <a:p>
            <a:r>
              <a:rPr lang="ru-RU" sz="3200" dirty="0" smtClean="0"/>
              <a:t>Повторное введение каждые 2-3 часа до наступления клинического улучшения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360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0" y="381000"/>
            <a:ext cx="911678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27158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6005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78" y="11545"/>
            <a:ext cx="4595816" cy="176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05000"/>
            <a:ext cx="1028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37074" y="1800336"/>
            <a:ext cx="6929879" cy="48290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FF0000"/>
                </a:solidFill>
              </a:rPr>
              <a:t>При </a:t>
            </a:r>
            <a:r>
              <a:rPr lang="ru-RU" sz="2200" dirty="0" err="1" smtClean="0">
                <a:solidFill>
                  <a:srgbClr val="FF0000"/>
                </a:solidFill>
              </a:rPr>
              <a:t>жизнеугрожающих</a:t>
            </a:r>
            <a:r>
              <a:rPr lang="ru-RU" sz="2200" dirty="0" smtClean="0">
                <a:solidFill>
                  <a:srgbClr val="FF0000"/>
                </a:solidFill>
              </a:rPr>
              <a:t> акушерских кровотечениях назначение </a:t>
            </a:r>
            <a:r>
              <a:rPr lang="en-US" sz="2200" dirty="0" err="1" smtClean="0">
                <a:solidFill>
                  <a:srgbClr val="FF0000"/>
                </a:solidFill>
              </a:rPr>
              <a:t>rVIIa</a:t>
            </a:r>
            <a:r>
              <a:rPr lang="ru-RU" sz="2200" dirty="0" smtClean="0">
                <a:solidFill>
                  <a:srgbClr val="FF0000"/>
                </a:solidFill>
              </a:rPr>
              <a:t> является дополнительным к хирургическому лечению. На сегодняшний момент нет данных по оптимальному времени введения и дозе. Чаще используется доза 90 мкг/кг, если первое введение неэффективно рекомендуется повторное введение через 15-30 минут. Уровень фибриногена и тромбоцитов должен быть скорректирован до назначения </a:t>
            </a:r>
            <a:r>
              <a:rPr lang="en-US" sz="2200" dirty="0" err="1" smtClean="0">
                <a:solidFill>
                  <a:srgbClr val="FF0000"/>
                </a:solidFill>
              </a:rPr>
              <a:t>rVIIa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2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3513138" y="6611938"/>
            <a:ext cx="2097087" cy="244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Internal use statement goes here. 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white">
          <a:xfrm>
            <a:off x="358321" y="0"/>
            <a:ext cx="8029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одзаголовок 7"/>
          <p:cNvSpPr txBox="1">
            <a:spLocks/>
          </p:cNvSpPr>
          <p:nvPr/>
        </p:nvSpPr>
        <p:spPr bwMode="auto">
          <a:xfrm>
            <a:off x="247650" y="971551"/>
            <a:ext cx="867727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8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endParaRPr kumimoji="0" lang="ru-RU" sz="28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24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4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		</a:t>
            </a: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                             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Подзаголовок 7"/>
          <p:cNvSpPr txBox="1">
            <a:spLocks/>
          </p:cNvSpPr>
          <p:nvPr/>
        </p:nvSpPr>
        <p:spPr bwMode="auto">
          <a:xfrm>
            <a:off x="251520" y="1219200"/>
            <a:ext cx="889248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2"/>
              </a:buClr>
            </a:pPr>
            <a:r>
              <a:rPr lang="ru-RU" sz="1600" dirty="0">
                <a:latin typeface="Arial MT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Фактор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II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свёртывания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2"/>
              </a:buClr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Фактор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VII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свёртывания</a:t>
            </a:r>
          </a:p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2"/>
              </a:buClr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Фактор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IX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свёртывания </a:t>
            </a:r>
            <a:endParaRPr lang="ru-RU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lnSpc>
                <a:spcPts val="2600"/>
              </a:lnSpc>
              <a:spcBef>
                <a:spcPts val="900"/>
              </a:spcBef>
              <a:buClr>
                <a:schemeClr val="accent2"/>
              </a:buClr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Фактор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X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свёртывания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</a:pPr>
            <a:r>
              <a:rPr lang="ru-RU" b="1" dirty="0" smtClean="0">
                <a:latin typeface="Arial" charset="0"/>
                <a:cs typeface="Times New Roman" pitchFamily="18" charset="0"/>
              </a:rPr>
              <a:t> а </a:t>
            </a:r>
            <a:r>
              <a:rPr lang="ru-RU" b="1" dirty="0">
                <a:latin typeface="Arial" charset="0"/>
                <a:cs typeface="Times New Roman" pitchFamily="18" charset="0"/>
              </a:rPr>
              <a:t>так </a:t>
            </a:r>
            <a:r>
              <a:rPr lang="ru-RU" b="1" dirty="0" smtClean="0">
                <a:latin typeface="Arial" charset="0"/>
                <a:cs typeface="Times New Roman" pitchFamily="18" charset="0"/>
              </a:rPr>
              <a:t>же </a:t>
            </a:r>
            <a:r>
              <a:rPr lang="ru-RU" b="1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 charset="0"/>
                <a:cs typeface="Times New Roman" pitchFamily="18" charset="0"/>
              </a:rPr>
              <a:t>каждый флакон содержит факторы </a:t>
            </a:r>
            <a:r>
              <a:rPr lang="ru-RU" b="1" dirty="0" err="1" smtClean="0">
                <a:latin typeface="Arial" charset="0"/>
                <a:cs typeface="Times New Roman" pitchFamily="18" charset="0"/>
              </a:rPr>
              <a:t>противосвертывающей</a:t>
            </a:r>
            <a:r>
              <a:rPr lang="ru-RU" b="1" dirty="0" smtClean="0">
                <a:latin typeface="Arial" charset="0"/>
                <a:cs typeface="Times New Roman" pitchFamily="18" charset="0"/>
              </a:rPr>
              <a:t> системы:</a:t>
            </a:r>
          </a:p>
          <a:p>
            <a:pPr algn="ctr">
              <a:buClr>
                <a:schemeClr val="accent2"/>
              </a:buClr>
            </a:pPr>
            <a:r>
              <a:rPr lang="ru-RU" b="1" dirty="0" smtClean="0">
                <a:latin typeface="Arial" charset="0"/>
                <a:cs typeface="Times New Roman" pitchFamily="18" charset="0"/>
              </a:rPr>
              <a:t>Протеин С, Гепарин, </a:t>
            </a:r>
            <a:r>
              <a:rPr lang="ru-RU" b="1" dirty="0" err="1" smtClean="0">
                <a:latin typeface="Arial" charset="0"/>
                <a:cs typeface="Times New Roman" pitchFamily="18" charset="0"/>
              </a:rPr>
              <a:t>Антитромбин</a:t>
            </a:r>
            <a:r>
              <a:rPr lang="ru-RU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Arial" charset="0"/>
                <a:cs typeface="Times New Roman" pitchFamily="18" charset="0"/>
              </a:rPr>
              <a:t>) </a:t>
            </a:r>
          </a:p>
          <a:p>
            <a:pPr>
              <a:lnSpc>
                <a:spcPts val="2600"/>
              </a:lnSpc>
              <a:spcBef>
                <a:spcPts val="900"/>
              </a:spcBef>
            </a:pPr>
            <a:endParaRPr lang="en-US" sz="1600" dirty="0">
              <a:latin typeface="Arial MT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1000"/>
            <a:ext cx="2586836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7"/>
          <p:cNvSpPr txBox="1">
            <a:spLocks/>
          </p:cNvSpPr>
          <p:nvPr/>
        </p:nvSpPr>
        <p:spPr bwMode="auto">
          <a:xfrm>
            <a:off x="352424" y="4724401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4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Введение </a:t>
            </a:r>
            <a:r>
              <a:rPr lang="ru-RU" sz="1400" b="1" dirty="0" smtClean="0">
                <a:latin typeface="Arial"/>
                <a:cs typeface="Arial"/>
              </a:rPr>
              <a:t>ВВ струйно, эффект наступает в течении нескольких минут </a:t>
            </a:r>
          </a:p>
          <a:p>
            <a:pPr marL="231775" marR="0" lvl="0" indent="-231775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lang="ru-RU" sz="1400" b="1" dirty="0" smtClean="0">
                <a:latin typeface="Arial"/>
                <a:cs typeface="Arial"/>
              </a:rPr>
              <a:t>после введения одной дозы, курс  от 1700 до 4000 МЕ , в зависимости от клинической ситуации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                             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Подзаголовок 7"/>
          <p:cNvSpPr txBox="1">
            <a:spLocks/>
          </p:cNvSpPr>
          <p:nvPr/>
        </p:nvSpPr>
        <p:spPr bwMode="auto">
          <a:xfrm>
            <a:off x="7267575" y="1657350"/>
            <a:ext cx="1876424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8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Хранение </a:t>
            </a:r>
          </a:p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8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 2 до 8 </a:t>
            </a:r>
          </a:p>
          <a:p>
            <a:pPr marL="231775" marR="0" lvl="0" indent="-231775" algn="ctr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800" b="1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градусов С </a:t>
            </a:r>
            <a:r>
              <a:rPr lang="ru-RU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ru-RU" sz="18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18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		</a:t>
            </a: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                             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75" marR="0" lvl="0" indent="-231775" algn="l" defTabSz="4572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23E9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30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66725" y="4774004"/>
            <a:ext cx="816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Эффективный гемостатик с минимальным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риском тромботических осложнений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750" y="1295400"/>
            <a:ext cx="726866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ПРОТРОМПЛЕКС 600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 курсовой дозе 50 МЕ/кг чз 5-15 мин повышает уровни факторов до необходимых показателей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750" y="3872210"/>
            <a:ext cx="718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Профилактика тромбоэмболических осложнений за счет наличия АТ</a:t>
            </a:r>
            <a:r>
              <a:rPr lang="en-US" b="1" dirty="0" smtClean="0"/>
              <a:t>III</a:t>
            </a:r>
            <a:r>
              <a:rPr lang="ru-RU" b="1" dirty="0" smtClean="0"/>
              <a:t>, гепарина, протеина С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975" y="0"/>
            <a:ext cx="7715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Преимущества терапии концетратом протромбинового комплекса 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-1143001" y="2905698"/>
            <a:ext cx="334327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05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  <a:effectLst/>
                <a:latin typeface="Arial" charset="0"/>
              </a:rPr>
              <a:t>ВЗАИМОДЕЙСТВИЕ </a:t>
            </a:r>
            <a:r>
              <a:rPr lang="ru-RU" sz="2400" b="1" dirty="0" smtClean="0">
                <a:solidFill>
                  <a:srgbClr val="0033CC"/>
                </a:solidFill>
                <a:effectLst/>
                <a:latin typeface="Arial" charset="0"/>
              </a:rPr>
              <a:t>ПРЕПАРАТОВ</a:t>
            </a:r>
            <a:endParaRPr lang="ru-RU" sz="2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52600"/>
            <a:ext cx="8713787" cy="51054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Не следует одновременно вводить концентрат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charset="0"/>
              </a:rPr>
              <a:t>протромбинового</a:t>
            </a:r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 комплекса и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charset="0"/>
              </a:rPr>
              <a:t>Эптаког</a:t>
            </a:r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 Альфа.</a:t>
            </a:r>
          </a:p>
          <a:p>
            <a:pPr algn="ctr"/>
            <a:endParaRPr lang="ru-RU" sz="2400" dirty="0">
              <a:solidFill>
                <a:srgbClr val="FF0000"/>
              </a:solidFill>
              <a:effectLst/>
              <a:latin typeface="Arial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При переходе от лечения концентратами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charset="0"/>
              </a:rPr>
              <a:t>протромбинового</a:t>
            </a:r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 комплекса к лечению препаратом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charset="0"/>
              </a:rPr>
              <a:t>Эптаког</a:t>
            </a:r>
            <a:r>
              <a:rPr lang="ru-RU" sz="2400" dirty="0">
                <a:solidFill>
                  <a:srgbClr val="FF0000"/>
                </a:solidFill>
                <a:effectLst/>
                <a:latin typeface="Arial" charset="0"/>
              </a:rPr>
              <a:t> Альфа следует сделать перерыв не менее 2-х часов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Arial" charset="0"/>
              </a:rPr>
              <a:t>.</a:t>
            </a:r>
          </a:p>
          <a:p>
            <a:endParaRPr lang="ru-RU" sz="2800" b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Обязательное условие – сочетать с трансфузией СЗП</a:t>
            </a:r>
            <a:endParaRPr lang="ru-RU" sz="2800" b="1" dirty="0"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17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731520"/>
            <a:ext cx="8215370" cy="50549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/>
              <a:t>Органосохраняющие операции в роддоме №1  ГАУЗ «ГКБ №7» г. Казани</a:t>
            </a:r>
          </a:p>
          <a:p>
            <a:pPr marL="45720" indent="0" algn="ctr">
              <a:buNone/>
            </a:pPr>
            <a:endParaRPr lang="ru-RU" sz="1800" b="1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2012-14 гг. выполнены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58 органосохраняющих операций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и 6 </a:t>
            </a:r>
            <a:r>
              <a:rPr lang="ru-RU" b="1" dirty="0" err="1" smtClean="0">
                <a:solidFill>
                  <a:srgbClr val="FF0000"/>
                </a:solidFill>
              </a:rPr>
              <a:t>гистерэктомий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4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	</a:t>
            </a:r>
            <a:r>
              <a:rPr lang="ru-RU" dirty="0" smtClean="0"/>
              <a:t>Показания </a:t>
            </a:r>
            <a:r>
              <a:rPr lang="ru-RU" dirty="0"/>
              <a:t>для лапаротомии: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2132856"/>
            <a:ext cx="8424936" cy="22248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Отсутствие эффекта от консервативной терапии (</a:t>
            </a:r>
            <a:r>
              <a:rPr lang="ru-RU" sz="3000" b="1" dirty="0" smtClean="0">
                <a:solidFill>
                  <a:srgbClr val="FF0000"/>
                </a:solidFill>
              </a:rPr>
              <a:t>при учтенной кровопотере </a:t>
            </a:r>
            <a:r>
              <a:rPr lang="ru-RU" sz="3000" b="1" dirty="0">
                <a:solidFill>
                  <a:srgbClr val="FF0000"/>
                </a:solidFill>
              </a:rPr>
              <a:t>более 1 л)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Коагулопатический характер кровотечения вне зависимости от объёма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09442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Модификации органосохраняющих операций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363272" cy="45959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Баллонная тампонада матки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Модификация </a:t>
            </a:r>
            <a:r>
              <a:rPr lang="ru-RU" dirty="0" err="1" smtClean="0">
                <a:solidFill>
                  <a:srgbClr val="FF0000"/>
                </a:solidFill>
              </a:rPr>
              <a:t>Б-Линч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Модификация </a:t>
            </a:r>
            <a:r>
              <a:rPr lang="ru-RU" dirty="0" err="1" smtClean="0">
                <a:solidFill>
                  <a:srgbClr val="FF0000"/>
                </a:solidFill>
              </a:rPr>
              <a:t>Хэйман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Модификация Перейра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Перевязка внутренних подвздошных артерий</a:t>
            </a:r>
          </a:p>
          <a:p>
            <a:pPr algn="ctr"/>
            <a:r>
              <a:rPr lang="ru-RU" i="1" dirty="0" err="1" smtClean="0">
                <a:solidFill>
                  <a:srgbClr val="C00000"/>
                </a:solidFill>
              </a:rPr>
              <a:t>Эмболизация</a:t>
            </a:r>
            <a:r>
              <a:rPr lang="ru-RU" i="1" dirty="0" smtClean="0">
                <a:solidFill>
                  <a:srgbClr val="C00000"/>
                </a:solidFill>
              </a:rPr>
              <a:t> маточных артерий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86859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Баллонная тампонада матки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1484784"/>
            <a:ext cx="3608388" cy="2286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43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57688" cy="24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61048"/>
            <a:ext cx="4239848" cy="24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723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Компрессионный </a:t>
            </a:r>
            <a:r>
              <a:rPr lang="ru-RU" sz="3600" dirty="0" err="1" smtClean="0">
                <a:solidFill>
                  <a:srgbClr val="FF0000"/>
                </a:solidFill>
              </a:rPr>
              <a:t>гемостатический</a:t>
            </a:r>
            <a:r>
              <a:rPr lang="ru-RU" sz="3600" dirty="0" smtClean="0">
                <a:solidFill>
                  <a:srgbClr val="FF0000"/>
                </a:solidFill>
              </a:rPr>
              <a:t> шов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IMG_4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628800"/>
            <a:ext cx="6719788" cy="50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34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P_A0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5929" y="277759"/>
            <a:ext cx="6622656" cy="5793485"/>
          </a:xfrm>
          <a:prstGeom prst="rect">
            <a:avLst/>
          </a:prstGeom>
          <a:ln/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416" y="6242677"/>
            <a:ext cx="4922584" cy="615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8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Материнская смертность от акушерских кровотечений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Послеродовые кровотечения – основная причина МС  - </a:t>
            </a:r>
            <a:r>
              <a:rPr lang="ru-RU" b="1" dirty="0" smtClean="0">
                <a:solidFill>
                  <a:srgbClr val="FF0000"/>
                </a:solidFill>
              </a:rPr>
              <a:t>140 000 </a:t>
            </a:r>
            <a:r>
              <a:rPr lang="ru-RU" dirty="0" smtClean="0"/>
              <a:t>женщин в год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1 смерть </a:t>
            </a:r>
            <a:r>
              <a:rPr lang="ru-RU" dirty="0" smtClean="0"/>
              <a:t>каждые </a:t>
            </a:r>
            <a:r>
              <a:rPr lang="ru-RU" b="1" dirty="0" smtClean="0">
                <a:solidFill>
                  <a:srgbClr val="FF0000"/>
                </a:solidFill>
              </a:rPr>
              <a:t>4 минуты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Большинство </a:t>
            </a:r>
            <a:r>
              <a:rPr lang="ru-RU" dirty="0" smtClean="0">
                <a:solidFill>
                  <a:srgbClr val="FF0000"/>
                </a:solidFill>
              </a:rPr>
              <a:t>в первые 2-4 часа после родов</a:t>
            </a:r>
          </a:p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dirty="0" smtClean="0"/>
              <a:t>Частота – </a:t>
            </a:r>
            <a:r>
              <a:rPr lang="ru-RU" dirty="0" smtClean="0">
                <a:solidFill>
                  <a:srgbClr val="FF0000"/>
                </a:solidFill>
              </a:rPr>
              <a:t>5-8 %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charset="0"/>
              </a:rPr>
              <a:t>Протокол хирургического этапа 	остановки кровотечения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Лапаротомия              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	перевязка </a:t>
            </a:r>
            <a:r>
              <a:rPr lang="en-US" dirty="0" err="1" smtClean="0">
                <a:latin typeface="Arial" charset="0"/>
              </a:rPr>
              <a:t>a.uterina</a:t>
            </a:r>
            <a:r>
              <a:rPr lang="ru-RU" dirty="0" smtClean="0">
                <a:latin typeface="Arial" charset="0"/>
              </a:rPr>
              <a:t> и </a:t>
            </a:r>
            <a:r>
              <a:rPr lang="en-US" dirty="0" err="1" smtClean="0">
                <a:latin typeface="Arial" charset="0"/>
              </a:rPr>
              <a:t>a.ovarica</a:t>
            </a:r>
            <a:endParaRPr lang="ru-RU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компрессионные швы             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	перевязка </a:t>
            </a:r>
            <a:r>
              <a:rPr lang="en-US" dirty="0" err="1" smtClean="0">
                <a:latin typeface="Arial" charset="0"/>
              </a:rPr>
              <a:t>a.iliaca</a:t>
            </a:r>
            <a:r>
              <a:rPr lang="en-US" dirty="0" smtClean="0">
                <a:latin typeface="Arial" charset="0"/>
              </a:rPr>
              <a:t> int. c 2</a:t>
            </a:r>
            <a:r>
              <a:rPr lang="ru-RU" dirty="0" smtClean="0">
                <a:latin typeface="Arial" charset="0"/>
              </a:rPr>
              <a:t>-</a:t>
            </a:r>
            <a:r>
              <a:rPr lang="ru-RU" dirty="0" err="1" smtClean="0">
                <a:latin typeface="Arial" charset="0"/>
              </a:rPr>
              <a:t>х</a:t>
            </a:r>
            <a:r>
              <a:rPr lang="ru-RU" dirty="0" smtClean="0">
                <a:latin typeface="Arial" charset="0"/>
              </a:rPr>
              <a:t> сторон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	Экстирпация матки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20002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7686" y="300037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40005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50006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565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88640"/>
            <a:ext cx="8463314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Противопоказания для органосохраняющих операций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1628800"/>
            <a:ext cx="8424936" cy="337183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endParaRPr lang="ru-RU" sz="2800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Матка Кювелера или частичная имбибиция матки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Коагулопатический характер кровотечения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Врастание плаценты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Врождённые аномалии развития матки</a:t>
            </a:r>
          </a:p>
        </p:txBody>
      </p:sp>
    </p:spTree>
    <p:extLst>
      <p:ext uri="{BB962C8B-B14F-4D97-AF65-F5344CB8AC3E}">
        <p14:creationId xmlns:p14="http://schemas.microsoft.com/office/powerpoint/2010/main" xmlns="" val="950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188640"/>
            <a:ext cx="842493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Условия органосохраняющей тактики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/>
              <a:t>Удовлетворительное состояние женщины</a:t>
            </a:r>
          </a:p>
          <a:p>
            <a:pPr algn="ctr"/>
            <a:r>
              <a:rPr lang="ru-RU" sz="2800" dirty="0" smtClean="0"/>
              <a:t>Отсутствие противопоказаний</a:t>
            </a:r>
          </a:p>
          <a:p>
            <a:pPr algn="ctr"/>
            <a:r>
              <a:rPr lang="ru-RU" sz="2800" dirty="0" smtClean="0"/>
              <a:t>Владение методами</a:t>
            </a:r>
          </a:p>
          <a:p>
            <a:pPr algn="ctr"/>
            <a:r>
              <a:rPr lang="ru-RU" sz="2800" dirty="0" smtClean="0"/>
              <a:t>Уверенность в анестезиологе</a:t>
            </a:r>
          </a:p>
          <a:p>
            <a:pPr algn="ctr"/>
            <a:r>
              <a:rPr lang="ru-RU" sz="2800" dirty="0" smtClean="0"/>
              <a:t>Всё необходимое для адекватной ИТТ, в </a:t>
            </a:r>
            <a:r>
              <a:rPr lang="ru-RU" sz="2800" dirty="0" err="1" smtClean="0"/>
              <a:t>т.ч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Наличие препаратов - факторов свёртывания</a:t>
            </a:r>
          </a:p>
          <a:p>
            <a:endParaRPr lang="ru-RU" sz="2800" dirty="0" smtClean="0"/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ЕСЛИ НЕТ ХОТЯ БЫ ОДНОГО ИЗ ЭТИХ ПУНКТОВ – ЭТО АВАНТЮРА!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1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Рисунок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08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36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ДИАГНОСТИКА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главное правило </a:t>
            </a:r>
          </a:p>
          <a:p>
            <a:pPr algn="just">
              <a:buNone/>
            </a:pPr>
            <a:r>
              <a:rPr lang="ru-RU" dirty="0" smtClean="0"/>
              <a:t>    Любое </a:t>
            </a:r>
            <a:r>
              <a:rPr lang="ru-RU" dirty="0" err="1" smtClean="0"/>
              <a:t>предлежание</a:t>
            </a:r>
            <a:r>
              <a:rPr lang="ru-RU" dirty="0" smtClean="0"/>
              <a:t> плаценты у женщины с рубцом на матке должно рассматриваться на предмет подтверждения или исключения врастания плаценты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Женская консультация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4989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Своевременная диагностика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плаценты и врастания плаценты в зону рубца</a:t>
            </a:r>
          </a:p>
          <a:p>
            <a:r>
              <a:rPr lang="ru-RU" dirty="0" smtClean="0"/>
              <a:t>Оценка </a:t>
            </a:r>
            <a:r>
              <a:rPr lang="ru-RU" dirty="0"/>
              <a:t>риска </a:t>
            </a:r>
            <a:r>
              <a:rPr lang="ru-RU" dirty="0" smtClean="0"/>
              <a:t>кровотечений</a:t>
            </a:r>
          </a:p>
          <a:p>
            <a:r>
              <a:rPr lang="ru-RU" dirty="0" smtClean="0"/>
              <a:t>Выбор стационара для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 (маршрутизация!)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1426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Тактика – вариант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Визуальная оценка матки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Ангиографическая подготовка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Разрез выше края плаценты – преимущественно </a:t>
            </a:r>
            <a:r>
              <a:rPr lang="ru-RU" dirty="0" err="1" smtClean="0">
                <a:solidFill>
                  <a:srgbClr val="FF0000"/>
                </a:solidFill>
              </a:rPr>
              <a:t>корпоральный</a:t>
            </a:r>
            <a:r>
              <a:rPr lang="ru-RU" dirty="0" smtClean="0">
                <a:solidFill>
                  <a:srgbClr val="FF0000"/>
                </a:solidFill>
              </a:rPr>
              <a:t> или донный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Извлечение плода без плаценты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Эмболизация</a:t>
            </a:r>
            <a:r>
              <a:rPr lang="ru-RU" dirty="0" smtClean="0">
                <a:solidFill>
                  <a:srgbClr val="FF0000"/>
                </a:solidFill>
              </a:rPr>
              <a:t> сосудов матки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Экстирпация матки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тактика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en-US" dirty="0" smtClean="0"/>
              <a:t>“      </a:t>
            </a:r>
            <a:r>
              <a:rPr lang="ru-RU" dirty="0" smtClean="0"/>
              <a:t> …При наличии ангиографической установки проводят </a:t>
            </a:r>
            <a:r>
              <a:rPr lang="ru-RU" dirty="0" err="1" smtClean="0"/>
              <a:t>эмболизацию</a:t>
            </a:r>
            <a:r>
              <a:rPr lang="ru-RU" dirty="0" smtClean="0"/>
              <a:t> маточных артерий сразу  после извлечения плода с целью профилактики массивного кровотечения.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        </a:t>
            </a:r>
            <a:r>
              <a:rPr lang="ru-RU" dirty="0" smtClean="0"/>
              <a:t> Вмешательство целесообразно при </a:t>
            </a:r>
            <a:r>
              <a:rPr lang="ru-RU" b="1" i="1" dirty="0" smtClean="0"/>
              <a:t>своевременной  ультразвуковой диагностике приращения плаценты.</a:t>
            </a:r>
            <a:r>
              <a:rPr lang="en-US" b="1" i="1" dirty="0" smtClean="0"/>
              <a:t>”</a:t>
            </a:r>
            <a:endParaRPr lang="ru-RU" b="1" i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i="1" dirty="0" smtClean="0"/>
              <a:t>                      </a:t>
            </a:r>
            <a:endParaRPr lang="en-US" sz="1800" b="1" i="1" dirty="0" smtClean="0"/>
          </a:p>
          <a:p>
            <a:pPr>
              <a:defRPr/>
            </a:pPr>
            <a:r>
              <a:rPr lang="en-US" sz="1800" dirty="0" smtClean="0">
                <a:solidFill>
                  <a:srgbClr val="000099"/>
                </a:solidFill>
              </a:rPr>
              <a:t>                                     </a:t>
            </a:r>
            <a:r>
              <a:rPr lang="ru-RU" sz="1800" dirty="0" smtClean="0">
                <a:solidFill>
                  <a:srgbClr val="000099"/>
                </a:solidFill>
              </a:rPr>
              <a:t>                                                   « АКУШЕРСТВО «, </a:t>
            </a:r>
          </a:p>
          <a:p>
            <a:pPr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                                                    национальное руководство ,Москва ,2007г.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Тактика – вариант 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Визуализация матки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Наложение клемм на сосуды матки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Разрез выше края плаценты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Извлечение плода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Экстирпация матки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P_A0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45929" y="277759"/>
            <a:ext cx="6622656" cy="5793485"/>
          </a:xfrm>
          <a:prstGeom prst="rect">
            <a:avLst/>
          </a:prstGeom>
          <a:ln/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1416" y="6242677"/>
            <a:ext cx="4922584" cy="615323"/>
          </a:xfrm>
          <a:prstGeom prst="rect">
            <a:avLst/>
          </a:prstGeom>
        </p:spPr>
      </p:pic>
      <p:pic>
        <p:nvPicPr>
          <p:cNvPr id="4098" name="Picture 2" descr="C:\Users\User\Desktop\КРОВОТЕЧ.2\для Фарида Кровотечен\Удаление матки с плацентой\IMGP06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4" name="Group 8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369228773"/>
              </p:ext>
            </p:extLst>
          </p:nvPr>
        </p:nvGraphicFramePr>
        <p:xfrm>
          <a:off x="0" y="549275"/>
          <a:ext cx="9144000" cy="4448664"/>
        </p:xfrm>
        <a:graphic>
          <a:graphicData uri="http://schemas.openxmlformats.org/drawingml/2006/table">
            <a:tbl>
              <a:tblPr/>
              <a:tblGrid>
                <a:gridCol w="5827713"/>
                <a:gridCol w="1508125"/>
                <a:gridCol w="1808162"/>
              </a:tblGrid>
              <a:tr h="6309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Основная причина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больных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=52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</a:tr>
              <a:tr h="42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Массивная кровопотеря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Сепсис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Тяжелая преэклампсия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Эклампсия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Грипп. Внебольничная пневмония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</a:tr>
              <a:tr h="427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Жировой гепатоз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ТЭЛА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6"/>
                    </a:solidFill>
                  </a:tcPr>
                </a:tc>
              </a:tr>
              <a:tr h="41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Экстрагенитальный заболевания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8E1"/>
                    </a:solidFill>
                  </a:tcPr>
                </a:tc>
              </a:tr>
            </a:tbl>
          </a:graphicData>
        </a:graphic>
      </p:graphicFrame>
      <p:sp>
        <p:nvSpPr>
          <p:cNvPr id="5169" name="Прямоугольник 4"/>
          <p:cNvSpPr>
            <a:spLocks noChangeArrowheads="1"/>
          </p:cNvSpPr>
          <p:nvPr/>
        </p:nvSpPr>
        <p:spPr bwMode="auto">
          <a:xfrm>
            <a:off x="0" y="4843463"/>
            <a:ext cx="5219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Средний возраст пациенток</a:t>
            </a:r>
            <a:r>
              <a:rPr lang="ru-RU" altLang="ru-RU" sz="1600" dirty="0">
                <a:solidFill>
                  <a:prstClr val="black"/>
                </a:solidFill>
                <a:cs typeface="Arial" pitchFamily="34" charset="0"/>
              </a:rPr>
              <a:t>, находившихся в критическом состоянии, составил </a:t>
            </a:r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30 лет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cs typeface="Arial" pitchFamily="34" charset="0"/>
              </a:rPr>
              <a:t>Самая длительная госпитализация в ОРИТ составила </a:t>
            </a:r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15 суток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cs typeface="Arial" pitchFamily="34" charset="0"/>
              </a:rPr>
              <a:t>Максимальная длительность пребывания в стационаре</a:t>
            </a:r>
            <a:r>
              <a:rPr lang="ru-RU" altLang="ru-RU" sz="1600" b="1" dirty="0">
                <a:solidFill>
                  <a:prstClr val="black"/>
                </a:solidFill>
                <a:cs typeface="Arial" pitchFamily="34" charset="0"/>
              </a:rPr>
              <a:t> – 40 койко-дней</a:t>
            </a:r>
          </a:p>
        </p:txBody>
      </p:sp>
      <p:sp>
        <p:nvSpPr>
          <p:cNvPr id="5170" name="Text Box 56"/>
          <p:cNvSpPr txBox="1">
            <a:spLocks noChangeArrowheads="1"/>
          </p:cNvSpPr>
          <p:nvPr/>
        </p:nvSpPr>
        <p:spPr bwMode="auto">
          <a:xfrm>
            <a:off x="250825" y="64577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FF"/>
                </a:solidFill>
              </a:rPr>
              <a:t>Основные причины критических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состояний-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«</a:t>
            </a:r>
            <a:r>
              <a:rPr lang="en-US" altLang="ru-RU" sz="2400" b="1" dirty="0">
                <a:solidFill>
                  <a:srgbClr val="FF0000"/>
                </a:solidFill>
              </a:rPr>
              <a:t>near miss</a:t>
            </a:r>
            <a:r>
              <a:rPr lang="ru-RU" altLang="ru-RU" sz="2400" b="1" dirty="0">
                <a:solidFill>
                  <a:srgbClr val="FF0000"/>
                </a:solidFill>
              </a:rPr>
              <a:t>»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019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32" y="253230"/>
            <a:ext cx="6961266" cy="96597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10 доказанных методик, влияющих  на риск материнской смерти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794" y="1295400"/>
            <a:ext cx="9169991" cy="55522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Немедленное </a:t>
            </a:r>
            <a:r>
              <a:rPr lang="ru-RU" sz="2400" b="1" dirty="0"/>
              <a:t>а</a:t>
            </a:r>
            <a:r>
              <a:rPr lang="ru-RU" sz="2400" b="1" dirty="0" smtClean="0"/>
              <a:t>нгиографическое </a:t>
            </a:r>
            <a:r>
              <a:rPr lang="ru-RU" sz="2400" b="1" dirty="0"/>
              <a:t>исследование </a:t>
            </a:r>
            <a:r>
              <a:rPr lang="ru-RU" sz="2400" dirty="0" smtClean="0"/>
              <a:t>методом КТ при жалобах на острую боль в груди у беременной пациентки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Немедленная </a:t>
            </a:r>
            <a:r>
              <a:rPr lang="en-US" sz="2400" b="1" dirty="0" smtClean="0"/>
              <a:t>R</a:t>
            </a:r>
            <a:r>
              <a:rPr lang="ru-RU" sz="2400" b="1" dirty="0"/>
              <a:t>х</a:t>
            </a:r>
            <a:r>
              <a:rPr lang="ru-RU" sz="2400" b="1" dirty="0" smtClean="0"/>
              <a:t> грудной клетки </a:t>
            </a:r>
            <a:r>
              <a:rPr lang="ru-RU" sz="2400" dirty="0" smtClean="0"/>
              <a:t>у беременной пациентки с </a:t>
            </a:r>
            <a:r>
              <a:rPr lang="ru-RU" sz="2400" dirty="0" err="1" smtClean="0"/>
              <a:t>преэклампсией</a:t>
            </a:r>
            <a:r>
              <a:rPr lang="ru-RU" sz="2400" dirty="0" smtClean="0"/>
              <a:t> при появлении затрудненного дыхания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Проведение в</a:t>
            </a:r>
            <a:r>
              <a:rPr lang="ru-RU" sz="2400" b="1" dirty="0" smtClean="0"/>
              <a:t>нутривенной </a:t>
            </a:r>
            <a:r>
              <a:rPr lang="ru-RU" sz="2400" b="1" dirty="0" err="1" smtClean="0"/>
              <a:t>антигипертензивной</a:t>
            </a:r>
            <a:r>
              <a:rPr lang="ru-RU" sz="2400" b="1" dirty="0" smtClean="0"/>
              <a:t> терапии </a:t>
            </a:r>
            <a:r>
              <a:rPr lang="ru-RU" sz="2400" dirty="0" smtClean="0"/>
              <a:t>в  течение 15 минут при повышении </a:t>
            </a:r>
            <a:r>
              <a:rPr lang="ru-RU" sz="2400" dirty="0" err="1" smtClean="0"/>
              <a:t>АДс</a:t>
            </a:r>
            <a:r>
              <a:rPr lang="en-US" sz="2400" dirty="0" smtClean="0"/>
              <a:t>&gt; 160 </a:t>
            </a:r>
            <a:r>
              <a:rPr lang="ru-RU" sz="2400" dirty="0" smtClean="0"/>
              <a:t>мм </a:t>
            </a:r>
            <a:r>
              <a:rPr lang="ru-RU" sz="2400" dirty="0" err="1"/>
              <a:t>р</a:t>
            </a:r>
            <a:r>
              <a:rPr lang="ru-RU" sz="2400" dirty="0" err="1" smtClean="0"/>
              <a:t>т.ст</a:t>
            </a:r>
            <a:r>
              <a:rPr lang="ru-RU" sz="2400" dirty="0" smtClean="0"/>
              <a:t>. или </a:t>
            </a:r>
            <a:r>
              <a:rPr lang="ru-RU" sz="2400" dirty="0" err="1" smtClean="0"/>
              <a:t>АДд</a:t>
            </a:r>
            <a:r>
              <a:rPr lang="en-US" sz="2400" dirty="0" smtClean="0"/>
              <a:t>&gt;</a:t>
            </a:r>
            <a:r>
              <a:rPr lang="ru-RU" sz="2400" dirty="0" smtClean="0"/>
              <a:t>110 мм </a:t>
            </a:r>
            <a:r>
              <a:rPr lang="ru-RU" sz="2400" dirty="0" err="1" smtClean="0"/>
              <a:t>рт.ст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3100" b="1" dirty="0" smtClean="0">
                <a:solidFill>
                  <a:srgbClr val="FF0000"/>
                </a:solidFill>
              </a:rPr>
              <a:t>Неприемлемость ангиографической </a:t>
            </a:r>
            <a:r>
              <a:rPr lang="ru-RU" sz="3100" b="1" dirty="0" err="1" smtClean="0">
                <a:solidFill>
                  <a:srgbClr val="FF0000"/>
                </a:solidFill>
              </a:rPr>
              <a:t>эмболизации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при остром обширном послеродовом кровотечении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Обязательная </a:t>
            </a:r>
            <a:r>
              <a:rPr lang="ru-RU" sz="2400" b="1" dirty="0" smtClean="0"/>
              <a:t>консультация кардиолога </a:t>
            </a:r>
            <a:r>
              <a:rPr lang="ru-RU" sz="2400" dirty="0" smtClean="0"/>
              <a:t>беременной пациентки с пороком сердца (структурным или функциональным)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Обязательная </a:t>
            </a:r>
            <a:r>
              <a:rPr lang="ru-RU" sz="2400" b="1" dirty="0" smtClean="0"/>
              <a:t>оценка настоящего клинического диагноза </a:t>
            </a:r>
            <a:r>
              <a:rPr lang="ru-RU" sz="2400" dirty="0" smtClean="0"/>
              <a:t>при борьбе с послеродовым кровотечением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Нахождение у постели пациентки </a:t>
            </a:r>
            <a:r>
              <a:rPr lang="ru-RU" sz="2400" b="1" dirty="0" smtClean="0"/>
              <a:t>при борьбе с атоническим послеродовым кровотечением</a:t>
            </a:r>
            <a:r>
              <a:rPr lang="ru-RU" sz="2400" dirty="0" smtClean="0"/>
              <a:t> до полной его остановки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Постоянное </a:t>
            </a:r>
            <a:r>
              <a:rPr lang="ru-RU" sz="2400" b="1" dirty="0" smtClean="0"/>
              <a:t>обновление протоколов </a:t>
            </a:r>
            <a:r>
              <a:rPr lang="ru-RU" sz="2400" dirty="0" smtClean="0"/>
              <a:t>о проведении гемотрансфузии в родах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Неприемлемость назначения фуросемида </a:t>
            </a:r>
            <a:r>
              <a:rPr lang="ru-RU" sz="2400" dirty="0" smtClean="0"/>
              <a:t>для борьбы с послеродовым кровотечением или </a:t>
            </a:r>
            <a:r>
              <a:rPr lang="ru-RU" sz="2400" dirty="0" err="1" smtClean="0"/>
              <a:t>олигурией</a:t>
            </a:r>
            <a:r>
              <a:rPr lang="ru-RU" sz="2400" dirty="0" smtClean="0"/>
              <a:t> после недавно прекратившегося кровотечения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Проведение </a:t>
            </a:r>
            <a:r>
              <a:rPr lang="ru-RU" sz="2400" b="1" dirty="0" smtClean="0"/>
              <a:t>родов в специализированном стационаре </a:t>
            </a:r>
            <a:r>
              <a:rPr lang="ru-RU" sz="2400" dirty="0" smtClean="0"/>
              <a:t>при наличии </a:t>
            </a:r>
            <a:r>
              <a:rPr lang="ru-RU" sz="2400" dirty="0" err="1" smtClean="0"/>
              <a:t>предлежания</a:t>
            </a:r>
            <a:r>
              <a:rPr lang="ru-RU" sz="2400" dirty="0" smtClean="0"/>
              <a:t> плаценты и наличием в анамнезе родов путем кесарева сечения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0793" y="6488668"/>
            <a:ext cx="7303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Clark</a:t>
            </a:r>
            <a:r>
              <a:rPr lang="ru-RU" i="1" dirty="0" smtClean="0"/>
              <a:t> </a:t>
            </a:r>
            <a:r>
              <a:rPr lang="en-US" i="1" dirty="0" err="1" smtClean="0"/>
              <a:t>S.,Hankins</a:t>
            </a:r>
            <a:r>
              <a:rPr lang="en-US" i="1" dirty="0" smtClean="0"/>
              <a:t> G. </a:t>
            </a:r>
            <a:r>
              <a:rPr lang="en-US" i="1" dirty="0"/>
              <a:t>T</a:t>
            </a:r>
            <a:r>
              <a:rPr lang="en-US" i="1" dirty="0" smtClean="0"/>
              <a:t>en clinical diamonds. ACOG 2012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5606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Oval 1027"/>
          <p:cNvSpPr>
            <a:spLocks noChangeArrowheads="1"/>
          </p:cNvSpPr>
          <p:nvPr/>
        </p:nvSpPr>
        <p:spPr bwMode="auto">
          <a:xfrm>
            <a:off x="4648200" y="3810000"/>
            <a:ext cx="223838" cy="223838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7540" name="Freeform 1028"/>
          <p:cNvSpPr>
            <a:spLocks/>
          </p:cNvSpPr>
          <p:nvPr/>
        </p:nvSpPr>
        <p:spPr bwMode="auto">
          <a:xfrm>
            <a:off x="3886200" y="3810000"/>
            <a:ext cx="1658938" cy="2824163"/>
          </a:xfrm>
          <a:custGeom>
            <a:avLst/>
            <a:gdLst/>
            <a:ahLst/>
            <a:cxnLst>
              <a:cxn ang="0">
                <a:pos x="523" y="0"/>
              </a:cxn>
              <a:cxn ang="0">
                <a:pos x="679" y="872"/>
              </a:cxn>
              <a:cxn ang="0">
                <a:pos x="679" y="1620"/>
              </a:cxn>
              <a:cxn ang="0">
                <a:pos x="784" y="1620"/>
              </a:cxn>
              <a:cxn ang="0">
                <a:pos x="1045" y="1745"/>
              </a:cxn>
              <a:cxn ang="0">
                <a:pos x="1045" y="1923"/>
              </a:cxn>
              <a:cxn ang="0">
                <a:pos x="0" y="1923"/>
              </a:cxn>
              <a:cxn ang="0">
                <a:pos x="0" y="1763"/>
              </a:cxn>
              <a:cxn ang="0">
                <a:pos x="209" y="1638"/>
              </a:cxn>
              <a:cxn ang="0">
                <a:pos x="331" y="1638"/>
              </a:cxn>
              <a:cxn ang="0">
                <a:pos x="331" y="872"/>
              </a:cxn>
              <a:cxn ang="0">
                <a:pos x="523" y="0"/>
              </a:cxn>
            </a:cxnLst>
            <a:rect l="0" t="0" r="r" b="b"/>
            <a:pathLst>
              <a:path w="1045" h="1923">
                <a:moveTo>
                  <a:pt x="523" y="0"/>
                </a:moveTo>
                <a:lnTo>
                  <a:pt x="679" y="872"/>
                </a:lnTo>
                <a:lnTo>
                  <a:pt x="679" y="1620"/>
                </a:lnTo>
                <a:lnTo>
                  <a:pt x="784" y="1620"/>
                </a:lnTo>
                <a:lnTo>
                  <a:pt x="1045" y="1745"/>
                </a:lnTo>
                <a:lnTo>
                  <a:pt x="1045" y="1923"/>
                </a:lnTo>
                <a:lnTo>
                  <a:pt x="0" y="1923"/>
                </a:lnTo>
                <a:lnTo>
                  <a:pt x="0" y="1763"/>
                </a:lnTo>
                <a:lnTo>
                  <a:pt x="209" y="1638"/>
                </a:lnTo>
                <a:lnTo>
                  <a:pt x="331" y="1638"/>
                </a:lnTo>
                <a:lnTo>
                  <a:pt x="331" y="872"/>
                </a:lnTo>
                <a:lnTo>
                  <a:pt x="523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5486400" y="4419600"/>
            <a:ext cx="1600200" cy="2093913"/>
            <a:chOff x="3172" y="2214"/>
            <a:chExt cx="1214" cy="1703"/>
          </a:xfrm>
        </p:grpSpPr>
        <p:sp>
          <p:nvSpPr>
            <p:cNvPr id="577542" name="Freeform 1030"/>
            <p:cNvSpPr>
              <a:spLocks/>
            </p:cNvSpPr>
            <p:nvPr/>
          </p:nvSpPr>
          <p:spPr bwMode="auto">
            <a:xfrm>
              <a:off x="3172" y="3507"/>
              <a:ext cx="1214" cy="4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3"/>
                </a:cxn>
                <a:cxn ang="0">
                  <a:pos x="6" y="98"/>
                </a:cxn>
                <a:cxn ang="0">
                  <a:pos x="24" y="153"/>
                </a:cxn>
                <a:cxn ang="0">
                  <a:pos x="57" y="208"/>
                </a:cxn>
                <a:cxn ang="0">
                  <a:pos x="109" y="257"/>
                </a:cxn>
                <a:cxn ang="0">
                  <a:pos x="172" y="303"/>
                </a:cxn>
                <a:cxn ang="0">
                  <a:pos x="236" y="334"/>
                </a:cxn>
                <a:cxn ang="0">
                  <a:pos x="290" y="355"/>
                </a:cxn>
                <a:cxn ang="0">
                  <a:pos x="350" y="376"/>
                </a:cxn>
                <a:cxn ang="0">
                  <a:pos x="408" y="389"/>
                </a:cxn>
                <a:cxn ang="0">
                  <a:pos x="465" y="398"/>
                </a:cxn>
                <a:cxn ang="0">
                  <a:pos x="519" y="404"/>
                </a:cxn>
                <a:cxn ang="0">
                  <a:pos x="589" y="410"/>
                </a:cxn>
                <a:cxn ang="0">
                  <a:pos x="655" y="407"/>
                </a:cxn>
                <a:cxn ang="0">
                  <a:pos x="719" y="404"/>
                </a:cxn>
                <a:cxn ang="0">
                  <a:pos x="794" y="395"/>
                </a:cxn>
                <a:cxn ang="0">
                  <a:pos x="849" y="382"/>
                </a:cxn>
                <a:cxn ang="0">
                  <a:pos x="909" y="364"/>
                </a:cxn>
                <a:cxn ang="0">
                  <a:pos x="966" y="343"/>
                </a:cxn>
                <a:cxn ang="0">
                  <a:pos x="1006" y="327"/>
                </a:cxn>
                <a:cxn ang="0">
                  <a:pos x="1048" y="300"/>
                </a:cxn>
                <a:cxn ang="0">
                  <a:pos x="1081" y="278"/>
                </a:cxn>
                <a:cxn ang="0">
                  <a:pos x="1117" y="248"/>
                </a:cxn>
                <a:cxn ang="0">
                  <a:pos x="1151" y="220"/>
                </a:cxn>
                <a:cxn ang="0">
                  <a:pos x="1172" y="187"/>
                </a:cxn>
                <a:cxn ang="0">
                  <a:pos x="1193" y="150"/>
                </a:cxn>
                <a:cxn ang="0">
                  <a:pos x="1208" y="110"/>
                </a:cxn>
                <a:cxn ang="0">
                  <a:pos x="1214" y="61"/>
                </a:cxn>
                <a:cxn ang="0">
                  <a:pos x="1211" y="3"/>
                </a:cxn>
                <a:cxn ang="0">
                  <a:pos x="6" y="0"/>
                </a:cxn>
              </a:cxnLst>
              <a:rect l="0" t="0" r="r" b="b"/>
              <a:pathLst>
                <a:path w="1214" h="410">
                  <a:moveTo>
                    <a:pt x="6" y="0"/>
                  </a:moveTo>
                  <a:lnTo>
                    <a:pt x="0" y="43"/>
                  </a:lnTo>
                  <a:lnTo>
                    <a:pt x="6" y="98"/>
                  </a:lnTo>
                  <a:lnTo>
                    <a:pt x="24" y="153"/>
                  </a:lnTo>
                  <a:lnTo>
                    <a:pt x="57" y="208"/>
                  </a:lnTo>
                  <a:lnTo>
                    <a:pt x="109" y="257"/>
                  </a:lnTo>
                  <a:lnTo>
                    <a:pt x="172" y="303"/>
                  </a:lnTo>
                  <a:lnTo>
                    <a:pt x="236" y="334"/>
                  </a:lnTo>
                  <a:lnTo>
                    <a:pt x="290" y="355"/>
                  </a:lnTo>
                  <a:lnTo>
                    <a:pt x="350" y="376"/>
                  </a:lnTo>
                  <a:lnTo>
                    <a:pt x="408" y="389"/>
                  </a:lnTo>
                  <a:lnTo>
                    <a:pt x="465" y="398"/>
                  </a:lnTo>
                  <a:lnTo>
                    <a:pt x="519" y="404"/>
                  </a:lnTo>
                  <a:lnTo>
                    <a:pt x="589" y="410"/>
                  </a:lnTo>
                  <a:lnTo>
                    <a:pt x="655" y="407"/>
                  </a:lnTo>
                  <a:lnTo>
                    <a:pt x="719" y="404"/>
                  </a:lnTo>
                  <a:lnTo>
                    <a:pt x="794" y="395"/>
                  </a:lnTo>
                  <a:lnTo>
                    <a:pt x="849" y="382"/>
                  </a:lnTo>
                  <a:lnTo>
                    <a:pt x="909" y="364"/>
                  </a:lnTo>
                  <a:lnTo>
                    <a:pt x="966" y="343"/>
                  </a:lnTo>
                  <a:lnTo>
                    <a:pt x="1006" y="327"/>
                  </a:lnTo>
                  <a:lnTo>
                    <a:pt x="1048" y="300"/>
                  </a:lnTo>
                  <a:lnTo>
                    <a:pt x="1081" y="278"/>
                  </a:lnTo>
                  <a:lnTo>
                    <a:pt x="1117" y="248"/>
                  </a:lnTo>
                  <a:lnTo>
                    <a:pt x="1151" y="220"/>
                  </a:lnTo>
                  <a:lnTo>
                    <a:pt x="1172" y="187"/>
                  </a:lnTo>
                  <a:lnTo>
                    <a:pt x="1193" y="150"/>
                  </a:lnTo>
                  <a:lnTo>
                    <a:pt x="1208" y="110"/>
                  </a:lnTo>
                  <a:lnTo>
                    <a:pt x="1214" y="61"/>
                  </a:lnTo>
                  <a:lnTo>
                    <a:pt x="121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43" name="Line 1031"/>
            <p:cNvSpPr>
              <a:spLocks noChangeShapeType="1"/>
            </p:cNvSpPr>
            <p:nvPr/>
          </p:nvSpPr>
          <p:spPr bwMode="auto">
            <a:xfrm>
              <a:off x="3798" y="2214"/>
              <a:ext cx="563" cy="13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44" name="Line 1032"/>
            <p:cNvSpPr>
              <a:spLocks noChangeShapeType="1"/>
            </p:cNvSpPr>
            <p:nvPr/>
          </p:nvSpPr>
          <p:spPr bwMode="auto">
            <a:xfrm>
              <a:off x="3798" y="2214"/>
              <a:ext cx="1" cy="1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45" name="Line 1033"/>
            <p:cNvSpPr>
              <a:spLocks noChangeShapeType="1"/>
            </p:cNvSpPr>
            <p:nvPr/>
          </p:nvSpPr>
          <p:spPr bwMode="auto">
            <a:xfrm flipH="1">
              <a:off x="3222" y="2214"/>
              <a:ext cx="576" cy="12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7546" name="Text Box 1034"/>
          <p:cNvSpPr txBox="1">
            <a:spLocks noChangeArrowheads="1"/>
          </p:cNvSpPr>
          <p:nvPr/>
        </p:nvSpPr>
        <p:spPr bwMode="auto">
          <a:xfrm>
            <a:off x="1752600" y="4267200"/>
            <a:ext cx="2401888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Коагуляция</a:t>
            </a:r>
          </a:p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Антифибринолиз</a:t>
            </a:r>
            <a:endParaRPr lang="es-ES_tradnl" sz="20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77547" name="Text Box 1035"/>
          <p:cNvSpPr txBox="1">
            <a:spLocks noChangeArrowheads="1"/>
          </p:cNvSpPr>
          <p:nvPr/>
        </p:nvSpPr>
        <p:spPr bwMode="auto">
          <a:xfrm>
            <a:off x="5181600" y="4800600"/>
            <a:ext cx="224155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Антикоагуляция</a:t>
            </a:r>
          </a:p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Фибринолиз</a:t>
            </a:r>
            <a:endParaRPr lang="es-ES_tradnl" sz="2000" b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2209800" y="3886200"/>
            <a:ext cx="1600200" cy="2093913"/>
            <a:chOff x="3172" y="2214"/>
            <a:chExt cx="1214" cy="1703"/>
          </a:xfrm>
        </p:grpSpPr>
        <p:sp>
          <p:nvSpPr>
            <p:cNvPr id="577550" name="Freeform 1038"/>
            <p:cNvSpPr>
              <a:spLocks/>
            </p:cNvSpPr>
            <p:nvPr/>
          </p:nvSpPr>
          <p:spPr bwMode="auto">
            <a:xfrm>
              <a:off x="3172" y="3507"/>
              <a:ext cx="1214" cy="4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3"/>
                </a:cxn>
                <a:cxn ang="0">
                  <a:pos x="6" y="98"/>
                </a:cxn>
                <a:cxn ang="0">
                  <a:pos x="24" y="153"/>
                </a:cxn>
                <a:cxn ang="0">
                  <a:pos x="57" y="208"/>
                </a:cxn>
                <a:cxn ang="0">
                  <a:pos x="109" y="257"/>
                </a:cxn>
                <a:cxn ang="0">
                  <a:pos x="172" y="303"/>
                </a:cxn>
                <a:cxn ang="0">
                  <a:pos x="236" y="334"/>
                </a:cxn>
                <a:cxn ang="0">
                  <a:pos x="290" y="355"/>
                </a:cxn>
                <a:cxn ang="0">
                  <a:pos x="350" y="376"/>
                </a:cxn>
                <a:cxn ang="0">
                  <a:pos x="408" y="389"/>
                </a:cxn>
                <a:cxn ang="0">
                  <a:pos x="465" y="398"/>
                </a:cxn>
                <a:cxn ang="0">
                  <a:pos x="519" y="404"/>
                </a:cxn>
                <a:cxn ang="0">
                  <a:pos x="589" y="410"/>
                </a:cxn>
                <a:cxn ang="0">
                  <a:pos x="655" y="407"/>
                </a:cxn>
                <a:cxn ang="0">
                  <a:pos x="719" y="404"/>
                </a:cxn>
                <a:cxn ang="0">
                  <a:pos x="794" y="395"/>
                </a:cxn>
                <a:cxn ang="0">
                  <a:pos x="849" y="382"/>
                </a:cxn>
                <a:cxn ang="0">
                  <a:pos x="909" y="364"/>
                </a:cxn>
                <a:cxn ang="0">
                  <a:pos x="966" y="343"/>
                </a:cxn>
                <a:cxn ang="0">
                  <a:pos x="1006" y="327"/>
                </a:cxn>
                <a:cxn ang="0">
                  <a:pos x="1048" y="300"/>
                </a:cxn>
                <a:cxn ang="0">
                  <a:pos x="1081" y="278"/>
                </a:cxn>
                <a:cxn ang="0">
                  <a:pos x="1117" y="248"/>
                </a:cxn>
                <a:cxn ang="0">
                  <a:pos x="1151" y="220"/>
                </a:cxn>
                <a:cxn ang="0">
                  <a:pos x="1172" y="187"/>
                </a:cxn>
                <a:cxn ang="0">
                  <a:pos x="1193" y="150"/>
                </a:cxn>
                <a:cxn ang="0">
                  <a:pos x="1208" y="110"/>
                </a:cxn>
                <a:cxn ang="0">
                  <a:pos x="1214" y="61"/>
                </a:cxn>
                <a:cxn ang="0">
                  <a:pos x="1211" y="3"/>
                </a:cxn>
                <a:cxn ang="0">
                  <a:pos x="6" y="0"/>
                </a:cxn>
              </a:cxnLst>
              <a:rect l="0" t="0" r="r" b="b"/>
              <a:pathLst>
                <a:path w="1214" h="410">
                  <a:moveTo>
                    <a:pt x="6" y="0"/>
                  </a:moveTo>
                  <a:lnTo>
                    <a:pt x="0" y="43"/>
                  </a:lnTo>
                  <a:lnTo>
                    <a:pt x="6" y="98"/>
                  </a:lnTo>
                  <a:lnTo>
                    <a:pt x="24" y="153"/>
                  </a:lnTo>
                  <a:lnTo>
                    <a:pt x="57" y="208"/>
                  </a:lnTo>
                  <a:lnTo>
                    <a:pt x="109" y="257"/>
                  </a:lnTo>
                  <a:lnTo>
                    <a:pt x="172" y="303"/>
                  </a:lnTo>
                  <a:lnTo>
                    <a:pt x="236" y="334"/>
                  </a:lnTo>
                  <a:lnTo>
                    <a:pt x="290" y="355"/>
                  </a:lnTo>
                  <a:lnTo>
                    <a:pt x="350" y="376"/>
                  </a:lnTo>
                  <a:lnTo>
                    <a:pt x="408" y="389"/>
                  </a:lnTo>
                  <a:lnTo>
                    <a:pt x="465" y="398"/>
                  </a:lnTo>
                  <a:lnTo>
                    <a:pt x="519" y="404"/>
                  </a:lnTo>
                  <a:lnTo>
                    <a:pt x="589" y="410"/>
                  </a:lnTo>
                  <a:lnTo>
                    <a:pt x="655" y="407"/>
                  </a:lnTo>
                  <a:lnTo>
                    <a:pt x="719" y="404"/>
                  </a:lnTo>
                  <a:lnTo>
                    <a:pt x="794" y="395"/>
                  </a:lnTo>
                  <a:lnTo>
                    <a:pt x="849" y="382"/>
                  </a:lnTo>
                  <a:lnTo>
                    <a:pt x="909" y="364"/>
                  </a:lnTo>
                  <a:lnTo>
                    <a:pt x="966" y="343"/>
                  </a:lnTo>
                  <a:lnTo>
                    <a:pt x="1006" y="327"/>
                  </a:lnTo>
                  <a:lnTo>
                    <a:pt x="1048" y="300"/>
                  </a:lnTo>
                  <a:lnTo>
                    <a:pt x="1081" y="278"/>
                  </a:lnTo>
                  <a:lnTo>
                    <a:pt x="1117" y="248"/>
                  </a:lnTo>
                  <a:lnTo>
                    <a:pt x="1151" y="220"/>
                  </a:lnTo>
                  <a:lnTo>
                    <a:pt x="1172" y="187"/>
                  </a:lnTo>
                  <a:lnTo>
                    <a:pt x="1193" y="150"/>
                  </a:lnTo>
                  <a:lnTo>
                    <a:pt x="1208" y="110"/>
                  </a:lnTo>
                  <a:lnTo>
                    <a:pt x="1214" y="61"/>
                  </a:lnTo>
                  <a:lnTo>
                    <a:pt x="121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51" name="Line 1039"/>
            <p:cNvSpPr>
              <a:spLocks noChangeShapeType="1"/>
            </p:cNvSpPr>
            <p:nvPr/>
          </p:nvSpPr>
          <p:spPr bwMode="auto">
            <a:xfrm>
              <a:off x="3798" y="2214"/>
              <a:ext cx="563" cy="13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52" name="Line 1040"/>
            <p:cNvSpPr>
              <a:spLocks noChangeShapeType="1"/>
            </p:cNvSpPr>
            <p:nvPr/>
          </p:nvSpPr>
          <p:spPr bwMode="auto">
            <a:xfrm>
              <a:off x="3798" y="2214"/>
              <a:ext cx="1" cy="1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7553" name="Line 1041"/>
            <p:cNvSpPr>
              <a:spLocks noChangeShapeType="1"/>
            </p:cNvSpPr>
            <p:nvPr/>
          </p:nvSpPr>
          <p:spPr bwMode="auto">
            <a:xfrm flipH="1">
              <a:off x="3222" y="2214"/>
              <a:ext cx="576" cy="12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7554" name="Freeform 1042"/>
          <p:cNvSpPr>
            <a:spLocks/>
          </p:cNvSpPr>
          <p:nvPr/>
        </p:nvSpPr>
        <p:spPr bwMode="auto">
          <a:xfrm rot="503634">
            <a:off x="3048000" y="3657600"/>
            <a:ext cx="3362325" cy="481013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2118" y="303"/>
              </a:cxn>
              <a:cxn ang="0">
                <a:pos x="2118" y="196"/>
              </a:cxn>
              <a:cxn ang="0">
                <a:pos x="1155" y="0"/>
              </a:cxn>
              <a:cxn ang="0">
                <a:pos x="998" y="0"/>
              </a:cxn>
              <a:cxn ang="0">
                <a:pos x="0" y="178"/>
              </a:cxn>
              <a:cxn ang="0">
                <a:pos x="0" y="303"/>
              </a:cxn>
            </a:cxnLst>
            <a:rect l="0" t="0" r="r" b="b"/>
            <a:pathLst>
              <a:path w="2118" h="303">
                <a:moveTo>
                  <a:pt x="0" y="303"/>
                </a:moveTo>
                <a:lnTo>
                  <a:pt x="2118" y="303"/>
                </a:lnTo>
                <a:lnTo>
                  <a:pt x="2118" y="196"/>
                </a:lnTo>
                <a:lnTo>
                  <a:pt x="1155" y="0"/>
                </a:lnTo>
                <a:lnTo>
                  <a:pt x="998" y="0"/>
                </a:lnTo>
                <a:lnTo>
                  <a:pt x="0" y="178"/>
                </a:lnTo>
                <a:lnTo>
                  <a:pt x="0" y="303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7555" name="Rectangle 1043"/>
          <p:cNvSpPr>
            <a:spLocks noChangeArrowheads="1"/>
          </p:cNvSpPr>
          <p:nvPr/>
        </p:nvSpPr>
        <p:spPr bwMode="auto">
          <a:xfrm>
            <a:off x="228600" y="304800"/>
            <a:ext cx="8915400" cy="2133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 Массивная кровопотеря и ТЭО 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	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этапность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патологического процесса</a:t>
            </a: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endParaRPr lang="ru-RU" sz="2800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</a:rPr>
              <a:t>	ГЕМОРРАГИЧЕСКИЕ </a:t>
            </a:r>
            <a:r>
              <a:rPr lang="ru-RU" sz="2800" b="1" dirty="0">
                <a:solidFill>
                  <a:srgbClr val="990033"/>
                </a:solidFill>
                <a:latin typeface="Times New Roman" pitchFamily="18" charset="0"/>
              </a:rPr>
              <a:t>ОСЛОЖНЕНИЯ</a:t>
            </a:r>
            <a:endParaRPr lang="en-GB" sz="28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577556" name="Oval 1044"/>
          <p:cNvSpPr>
            <a:spLocks noChangeArrowheads="1"/>
          </p:cNvSpPr>
          <p:nvPr/>
        </p:nvSpPr>
        <p:spPr bwMode="auto">
          <a:xfrm>
            <a:off x="4648200" y="3733800"/>
            <a:ext cx="223838" cy="223838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Freeform 1027"/>
          <p:cNvSpPr>
            <a:spLocks/>
          </p:cNvSpPr>
          <p:nvPr/>
        </p:nvSpPr>
        <p:spPr bwMode="auto">
          <a:xfrm>
            <a:off x="3886200" y="4114800"/>
            <a:ext cx="1658938" cy="2519363"/>
          </a:xfrm>
          <a:custGeom>
            <a:avLst/>
            <a:gdLst/>
            <a:ahLst/>
            <a:cxnLst>
              <a:cxn ang="0">
                <a:pos x="523" y="0"/>
              </a:cxn>
              <a:cxn ang="0">
                <a:pos x="679" y="872"/>
              </a:cxn>
              <a:cxn ang="0">
                <a:pos x="679" y="1620"/>
              </a:cxn>
              <a:cxn ang="0">
                <a:pos x="784" y="1620"/>
              </a:cxn>
              <a:cxn ang="0">
                <a:pos x="1045" y="1745"/>
              </a:cxn>
              <a:cxn ang="0">
                <a:pos x="1045" y="1923"/>
              </a:cxn>
              <a:cxn ang="0">
                <a:pos x="0" y="1923"/>
              </a:cxn>
              <a:cxn ang="0">
                <a:pos x="0" y="1763"/>
              </a:cxn>
              <a:cxn ang="0">
                <a:pos x="209" y="1638"/>
              </a:cxn>
              <a:cxn ang="0">
                <a:pos x="331" y="1638"/>
              </a:cxn>
              <a:cxn ang="0">
                <a:pos x="331" y="872"/>
              </a:cxn>
              <a:cxn ang="0">
                <a:pos x="523" y="0"/>
              </a:cxn>
            </a:cxnLst>
            <a:rect l="0" t="0" r="r" b="b"/>
            <a:pathLst>
              <a:path w="1045" h="1923">
                <a:moveTo>
                  <a:pt x="523" y="0"/>
                </a:moveTo>
                <a:lnTo>
                  <a:pt x="679" y="872"/>
                </a:lnTo>
                <a:lnTo>
                  <a:pt x="679" y="1620"/>
                </a:lnTo>
                <a:lnTo>
                  <a:pt x="784" y="1620"/>
                </a:lnTo>
                <a:lnTo>
                  <a:pt x="1045" y="1745"/>
                </a:lnTo>
                <a:lnTo>
                  <a:pt x="1045" y="1923"/>
                </a:lnTo>
                <a:lnTo>
                  <a:pt x="0" y="1923"/>
                </a:lnTo>
                <a:lnTo>
                  <a:pt x="0" y="1763"/>
                </a:lnTo>
                <a:lnTo>
                  <a:pt x="209" y="1638"/>
                </a:lnTo>
                <a:lnTo>
                  <a:pt x="331" y="1638"/>
                </a:lnTo>
                <a:lnTo>
                  <a:pt x="331" y="872"/>
                </a:lnTo>
                <a:lnTo>
                  <a:pt x="523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5562600" y="3810000"/>
            <a:ext cx="1600200" cy="2093913"/>
            <a:chOff x="3172" y="2214"/>
            <a:chExt cx="1214" cy="1703"/>
          </a:xfrm>
        </p:grpSpPr>
        <p:sp>
          <p:nvSpPr>
            <p:cNvPr id="579589" name="Freeform 1029"/>
            <p:cNvSpPr>
              <a:spLocks/>
            </p:cNvSpPr>
            <p:nvPr/>
          </p:nvSpPr>
          <p:spPr bwMode="auto">
            <a:xfrm>
              <a:off x="3172" y="3507"/>
              <a:ext cx="1214" cy="4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3"/>
                </a:cxn>
                <a:cxn ang="0">
                  <a:pos x="6" y="98"/>
                </a:cxn>
                <a:cxn ang="0">
                  <a:pos x="24" y="153"/>
                </a:cxn>
                <a:cxn ang="0">
                  <a:pos x="57" y="208"/>
                </a:cxn>
                <a:cxn ang="0">
                  <a:pos x="109" y="257"/>
                </a:cxn>
                <a:cxn ang="0">
                  <a:pos x="172" y="303"/>
                </a:cxn>
                <a:cxn ang="0">
                  <a:pos x="236" y="334"/>
                </a:cxn>
                <a:cxn ang="0">
                  <a:pos x="290" y="355"/>
                </a:cxn>
                <a:cxn ang="0">
                  <a:pos x="350" y="376"/>
                </a:cxn>
                <a:cxn ang="0">
                  <a:pos x="408" y="389"/>
                </a:cxn>
                <a:cxn ang="0">
                  <a:pos x="465" y="398"/>
                </a:cxn>
                <a:cxn ang="0">
                  <a:pos x="519" y="404"/>
                </a:cxn>
                <a:cxn ang="0">
                  <a:pos x="589" y="410"/>
                </a:cxn>
                <a:cxn ang="0">
                  <a:pos x="655" y="407"/>
                </a:cxn>
                <a:cxn ang="0">
                  <a:pos x="719" y="404"/>
                </a:cxn>
                <a:cxn ang="0">
                  <a:pos x="794" y="395"/>
                </a:cxn>
                <a:cxn ang="0">
                  <a:pos x="849" y="382"/>
                </a:cxn>
                <a:cxn ang="0">
                  <a:pos x="909" y="364"/>
                </a:cxn>
                <a:cxn ang="0">
                  <a:pos x="966" y="343"/>
                </a:cxn>
                <a:cxn ang="0">
                  <a:pos x="1006" y="327"/>
                </a:cxn>
                <a:cxn ang="0">
                  <a:pos x="1048" y="300"/>
                </a:cxn>
                <a:cxn ang="0">
                  <a:pos x="1081" y="278"/>
                </a:cxn>
                <a:cxn ang="0">
                  <a:pos x="1117" y="248"/>
                </a:cxn>
                <a:cxn ang="0">
                  <a:pos x="1151" y="220"/>
                </a:cxn>
                <a:cxn ang="0">
                  <a:pos x="1172" y="187"/>
                </a:cxn>
                <a:cxn ang="0">
                  <a:pos x="1193" y="150"/>
                </a:cxn>
                <a:cxn ang="0">
                  <a:pos x="1208" y="110"/>
                </a:cxn>
                <a:cxn ang="0">
                  <a:pos x="1214" y="61"/>
                </a:cxn>
                <a:cxn ang="0">
                  <a:pos x="1211" y="3"/>
                </a:cxn>
                <a:cxn ang="0">
                  <a:pos x="6" y="0"/>
                </a:cxn>
              </a:cxnLst>
              <a:rect l="0" t="0" r="r" b="b"/>
              <a:pathLst>
                <a:path w="1214" h="410">
                  <a:moveTo>
                    <a:pt x="6" y="0"/>
                  </a:moveTo>
                  <a:lnTo>
                    <a:pt x="0" y="43"/>
                  </a:lnTo>
                  <a:lnTo>
                    <a:pt x="6" y="98"/>
                  </a:lnTo>
                  <a:lnTo>
                    <a:pt x="24" y="153"/>
                  </a:lnTo>
                  <a:lnTo>
                    <a:pt x="57" y="208"/>
                  </a:lnTo>
                  <a:lnTo>
                    <a:pt x="109" y="257"/>
                  </a:lnTo>
                  <a:lnTo>
                    <a:pt x="172" y="303"/>
                  </a:lnTo>
                  <a:lnTo>
                    <a:pt x="236" y="334"/>
                  </a:lnTo>
                  <a:lnTo>
                    <a:pt x="290" y="355"/>
                  </a:lnTo>
                  <a:lnTo>
                    <a:pt x="350" y="376"/>
                  </a:lnTo>
                  <a:lnTo>
                    <a:pt x="408" y="389"/>
                  </a:lnTo>
                  <a:lnTo>
                    <a:pt x="465" y="398"/>
                  </a:lnTo>
                  <a:lnTo>
                    <a:pt x="519" y="404"/>
                  </a:lnTo>
                  <a:lnTo>
                    <a:pt x="589" y="410"/>
                  </a:lnTo>
                  <a:lnTo>
                    <a:pt x="655" y="407"/>
                  </a:lnTo>
                  <a:lnTo>
                    <a:pt x="719" y="404"/>
                  </a:lnTo>
                  <a:lnTo>
                    <a:pt x="794" y="395"/>
                  </a:lnTo>
                  <a:lnTo>
                    <a:pt x="849" y="382"/>
                  </a:lnTo>
                  <a:lnTo>
                    <a:pt x="909" y="364"/>
                  </a:lnTo>
                  <a:lnTo>
                    <a:pt x="966" y="343"/>
                  </a:lnTo>
                  <a:lnTo>
                    <a:pt x="1006" y="327"/>
                  </a:lnTo>
                  <a:lnTo>
                    <a:pt x="1048" y="300"/>
                  </a:lnTo>
                  <a:lnTo>
                    <a:pt x="1081" y="278"/>
                  </a:lnTo>
                  <a:lnTo>
                    <a:pt x="1117" y="248"/>
                  </a:lnTo>
                  <a:lnTo>
                    <a:pt x="1151" y="220"/>
                  </a:lnTo>
                  <a:lnTo>
                    <a:pt x="1172" y="187"/>
                  </a:lnTo>
                  <a:lnTo>
                    <a:pt x="1193" y="150"/>
                  </a:lnTo>
                  <a:lnTo>
                    <a:pt x="1208" y="110"/>
                  </a:lnTo>
                  <a:lnTo>
                    <a:pt x="1214" y="61"/>
                  </a:lnTo>
                  <a:lnTo>
                    <a:pt x="121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0" name="Line 1030"/>
            <p:cNvSpPr>
              <a:spLocks noChangeShapeType="1"/>
            </p:cNvSpPr>
            <p:nvPr/>
          </p:nvSpPr>
          <p:spPr bwMode="auto">
            <a:xfrm>
              <a:off x="3798" y="2214"/>
              <a:ext cx="563" cy="13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1" name="Line 1031"/>
            <p:cNvSpPr>
              <a:spLocks noChangeShapeType="1"/>
            </p:cNvSpPr>
            <p:nvPr/>
          </p:nvSpPr>
          <p:spPr bwMode="auto">
            <a:xfrm>
              <a:off x="3798" y="2214"/>
              <a:ext cx="1" cy="1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2" name="Line 1032"/>
            <p:cNvSpPr>
              <a:spLocks noChangeShapeType="1"/>
            </p:cNvSpPr>
            <p:nvPr/>
          </p:nvSpPr>
          <p:spPr bwMode="auto">
            <a:xfrm flipH="1">
              <a:off x="3222" y="2214"/>
              <a:ext cx="576" cy="12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959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2401888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Коагуляция</a:t>
            </a:r>
          </a:p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Антифибринолиз</a:t>
            </a:r>
            <a:endParaRPr lang="es-ES_tradnl" sz="20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79594" name="Text Box 1034"/>
          <p:cNvSpPr txBox="1">
            <a:spLocks noChangeArrowheads="1"/>
          </p:cNvSpPr>
          <p:nvPr/>
        </p:nvSpPr>
        <p:spPr bwMode="auto">
          <a:xfrm>
            <a:off x="5181600" y="4267200"/>
            <a:ext cx="224155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Антикоагуляция</a:t>
            </a:r>
          </a:p>
          <a:p>
            <a:pPr algn="ctr" defTabSz="762000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chemeClr val="tx1"/>
                </a:solidFill>
                <a:latin typeface="Arial" pitchFamily="34" charset="0"/>
              </a:rPr>
              <a:t>Фибринолиз</a:t>
            </a:r>
            <a:endParaRPr lang="es-ES_tradnl" sz="2000" b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2209800" y="4343400"/>
            <a:ext cx="1600200" cy="2093913"/>
            <a:chOff x="3172" y="2214"/>
            <a:chExt cx="1214" cy="1703"/>
          </a:xfrm>
        </p:grpSpPr>
        <p:sp>
          <p:nvSpPr>
            <p:cNvPr id="579596" name="Freeform 1036"/>
            <p:cNvSpPr>
              <a:spLocks/>
            </p:cNvSpPr>
            <p:nvPr/>
          </p:nvSpPr>
          <p:spPr bwMode="auto">
            <a:xfrm>
              <a:off x="3172" y="3507"/>
              <a:ext cx="1214" cy="4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3"/>
                </a:cxn>
                <a:cxn ang="0">
                  <a:pos x="6" y="98"/>
                </a:cxn>
                <a:cxn ang="0">
                  <a:pos x="24" y="153"/>
                </a:cxn>
                <a:cxn ang="0">
                  <a:pos x="57" y="208"/>
                </a:cxn>
                <a:cxn ang="0">
                  <a:pos x="109" y="257"/>
                </a:cxn>
                <a:cxn ang="0">
                  <a:pos x="172" y="303"/>
                </a:cxn>
                <a:cxn ang="0">
                  <a:pos x="236" y="334"/>
                </a:cxn>
                <a:cxn ang="0">
                  <a:pos x="290" y="355"/>
                </a:cxn>
                <a:cxn ang="0">
                  <a:pos x="350" y="376"/>
                </a:cxn>
                <a:cxn ang="0">
                  <a:pos x="408" y="389"/>
                </a:cxn>
                <a:cxn ang="0">
                  <a:pos x="465" y="398"/>
                </a:cxn>
                <a:cxn ang="0">
                  <a:pos x="519" y="404"/>
                </a:cxn>
                <a:cxn ang="0">
                  <a:pos x="589" y="410"/>
                </a:cxn>
                <a:cxn ang="0">
                  <a:pos x="655" y="407"/>
                </a:cxn>
                <a:cxn ang="0">
                  <a:pos x="719" y="404"/>
                </a:cxn>
                <a:cxn ang="0">
                  <a:pos x="794" y="395"/>
                </a:cxn>
                <a:cxn ang="0">
                  <a:pos x="849" y="382"/>
                </a:cxn>
                <a:cxn ang="0">
                  <a:pos x="909" y="364"/>
                </a:cxn>
                <a:cxn ang="0">
                  <a:pos x="966" y="343"/>
                </a:cxn>
                <a:cxn ang="0">
                  <a:pos x="1006" y="327"/>
                </a:cxn>
                <a:cxn ang="0">
                  <a:pos x="1048" y="300"/>
                </a:cxn>
                <a:cxn ang="0">
                  <a:pos x="1081" y="278"/>
                </a:cxn>
                <a:cxn ang="0">
                  <a:pos x="1117" y="248"/>
                </a:cxn>
                <a:cxn ang="0">
                  <a:pos x="1151" y="220"/>
                </a:cxn>
                <a:cxn ang="0">
                  <a:pos x="1172" y="187"/>
                </a:cxn>
                <a:cxn ang="0">
                  <a:pos x="1193" y="150"/>
                </a:cxn>
                <a:cxn ang="0">
                  <a:pos x="1208" y="110"/>
                </a:cxn>
                <a:cxn ang="0">
                  <a:pos x="1214" y="61"/>
                </a:cxn>
                <a:cxn ang="0">
                  <a:pos x="1211" y="3"/>
                </a:cxn>
                <a:cxn ang="0">
                  <a:pos x="6" y="0"/>
                </a:cxn>
              </a:cxnLst>
              <a:rect l="0" t="0" r="r" b="b"/>
              <a:pathLst>
                <a:path w="1214" h="410">
                  <a:moveTo>
                    <a:pt x="6" y="0"/>
                  </a:moveTo>
                  <a:lnTo>
                    <a:pt x="0" y="43"/>
                  </a:lnTo>
                  <a:lnTo>
                    <a:pt x="6" y="98"/>
                  </a:lnTo>
                  <a:lnTo>
                    <a:pt x="24" y="153"/>
                  </a:lnTo>
                  <a:lnTo>
                    <a:pt x="57" y="208"/>
                  </a:lnTo>
                  <a:lnTo>
                    <a:pt x="109" y="257"/>
                  </a:lnTo>
                  <a:lnTo>
                    <a:pt x="172" y="303"/>
                  </a:lnTo>
                  <a:lnTo>
                    <a:pt x="236" y="334"/>
                  </a:lnTo>
                  <a:lnTo>
                    <a:pt x="290" y="355"/>
                  </a:lnTo>
                  <a:lnTo>
                    <a:pt x="350" y="376"/>
                  </a:lnTo>
                  <a:lnTo>
                    <a:pt x="408" y="389"/>
                  </a:lnTo>
                  <a:lnTo>
                    <a:pt x="465" y="398"/>
                  </a:lnTo>
                  <a:lnTo>
                    <a:pt x="519" y="404"/>
                  </a:lnTo>
                  <a:lnTo>
                    <a:pt x="589" y="410"/>
                  </a:lnTo>
                  <a:lnTo>
                    <a:pt x="655" y="407"/>
                  </a:lnTo>
                  <a:lnTo>
                    <a:pt x="719" y="404"/>
                  </a:lnTo>
                  <a:lnTo>
                    <a:pt x="794" y="395"/>
                  </a:lnTo>
                  <a:lnTo>
                    <a:pt x="849" y="382"/>
                  </a:lnTo>
                  <a:lnTo>
                    <a:pt x="909" y="364"/>
                  </a:lnTo>
                  <a:lnTo>
                    <a:pt x="966" y="343"/>
                  </a:lnTo>
                  <a:lnTo>
                    <a:pt x="1006" y="327"/>
                  </a:lnTo>
                  <a:lnTo>
                    <a:pt x="1048" y="300"/>
                  </a:lnTo>
                  <a:lnTo>
                    <a:pt x="1081" y="278"/>
                  </a:lnTo>
                  <a:lnTo>
                    <a:pt x="1117" y="248"/>
                  </a:lnTo>
                  <a:lnTo>
                    <a:pt x="1151" y="220"/>
                  </a:lnTo>
                  <a:lnTo>
                    <a:pt x="1172" y="187"/>
                  </a:lnTo>
                  <a:lnTo>
                    <a:pt x="1193" y="150"/>
                  </a:lnTo>
                  <a:lnTo>
                    <a:pt x="1208" y="110"/>
                  </a:lnTo>
                  <a:lnTo>
                    <a:pt x="1214" y="61"/>
                  </a:lnTo>
                  <a:lnTo>
                    <a:pt x="121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7" name="Line 1037"/>
            <p:cNvSpPr>
              <a:spLocks noChangeShapeType="1"/>
            </p:cNvSpPr>
            <p:nvPr/>
          </p:nvSpPr>
          <p:spPr bwMode="auto">
            <a:xfrm>
              <a:off x="3798" y="2214"/>
              <a:ext cx="563" cy="13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8" name="Line 1038"/>
            <p:cNvSpPr>
              <a:spLocks noChangeShapeType="1"/>
            </p:cNvSpPr>
            <p:nvPr/>
          </p:nvSpPr>
          <p:spPr bwMode="auto">
            <a:xfrm>
              <a:off x="3798" y="2214"/>
              <a:ext cx="1" cy="1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9599" name="Line 1039"/>
            <p:cNvSpPr>
              <a:spLocks noChangeShapeType="1"/>
            </p:cNvSpPr>
            <p:nvPr/>
          </p:nvSpPr>
          <p:spPr bwMode="auto">
            <a:xfrm flipH="1">
              <a:off x="3222" y="2214"/>
              <a:ext cx="576" cy="12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9601" name="Rectangle 1041"/>
          <p:cNvSpPr>
            <a:spLocks noChangeArrowheads="1"/>
          </p:cNvSpPr>
          <p:nvPr/>
        </p:nvSpPr>
        <p:spPr bwMode="auto">
          <a:xfrm>
            <a:off x="228600" y="609600"/>
            <a:ext cx="8382000" cy="2438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 eaLnBrk="1" hangingPunct="1">
              <a:lnSpc>
                <a:spcPct val="13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</a:rPr>
              <a:t>	   ТРОМБОТИЧЕСКИЕ </a:t>
            </a:r>
            <a:r>
              <a:rPr lang="ru-RU" sz="2800" b="1" dirty="0">
                <a:solidFill>
                  <a:srgbClr val="990033"/>
                </a:solidFill>
                <a:latin typeface="Times New Roman" pitchFamily="18" charset="0"/>
              </a:rPr>
              <a:t>ОСЛОЖНЕНИЯ</a:t>
            </a:r>
            <a:endParaRPr lang="en-GB" sz="28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579603" name="Freeform 1043"/>
          <p:cNvSpPr>
            <a:spLocks/>
          </p:cNvSpPr>
          <p:nvPr/>
        </p:nvSpPr>
        <p:spPr bwMode="auto">
          <a:xfrm rot="21096366" flipH="1">
            <a:off x="2971800" y="3581400"/>
            <a:ext cx="3362325" cy="481013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2118" y="303"/>
              </a:cxn>
              <a:cxn ang="0">
                <a:pos x="2118" y="196"/>
              </a:cxn>
              <a:cxn ang="0">
                <a:pos x="1155" y="0"/>
              </a:cxn>
              <a:cxn ang="0">
                <a:pos x="998" y="0"/>
              </a:cxn>
              <a:cxn ang="0">
                <a:pos x="0" y="178"/>
              </a:cxn>
              <a:cxn ang="0">
                <a:pos x="0" y="303"/>
              </a:cxn>
            </a:cxnLst>
            <a:rect l="0" t="0" r="r" b="b"/>
            <a:pathLst>
              <a:path w="2118" h="303">
                <a:moveTo>
                  <a:pt x="0" y="303"/>
                </a:moveTo>
                <a:lnTo>
                  <a:pt x="2118" y="303"/>
                </a:lnTo>
                <a:lnTo>
                  <a:pt x="2118" y="196"/>
                </a:lnTo>
                <a:lnTo>
                  <a:pt x="1155" y="0"/>
                </a:lnTo>
                <a:lnTo>
                  <a:pt x="998" y="0"/>
                </a:lnTo>
                <a:lnTo>
                  <a:pt x="0" y="178"/>
                </a:lnTo>
                <a:lnTo>
                  <a:pt x="0" y="303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9604" name="Oval 1044"/>
          <p:cNvSpPr>
            <a:spLocks noChangeArrowheads="1"/>
          </p:cNvSpPr>
          <p:nvPr/>
        </p:nvSpPr>
        <p:spPr bwMode="auto">
          <a:xfrm>
            <a:off x="4572000" y="3733800"/>
            <a:ext cx="223838" cy="223838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6800" y="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    Массивная кровопотеря и ТЭО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этапность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патологического процесса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Массивная кровопотеря и ТЭО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Профилактика тромбоэмболических осложнений: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1.По возможности ранняя активация пациента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2.Эластический трикотаж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3. НМГ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600400" cy="189706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9" y="2661764"/>
            <a:ext cx="3542721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Клинические протоколы</a:t>
            </a:r>
            <a:endParaRPr lang="en-US" sz="28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345638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511271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1751"/>
            <a:ext cx="5035961" cy="12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82" y="3939616"/>
            <a:ext cx="5035961" cy="12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2" y="5364889"/>
            <a:ext cx="5087071" cy="12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0948" y="6597650"/>
            <a:ext cx="9144000" cy="2603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Региональный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Научный Форум «Мать и дитя»,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918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44824"/>
            <a:ext cx="6120680" cy="367240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lvl="2"/>
            <a:r>
              <a:rPr lang="ru-RU" sz="3200" b="1" dirty="0" smtClean="0">
                <a:solidFill>
                  <a:srgbClr val="FF0000"/>
                </a:solidFill>
              </a:rPr>
              <a:t>ЗНАНИЯ</a:t>
            </a:r>
          </a:p>
          <a:p>
            <a:pPr lvl="2"/>
            <a:r>
              <a:rPr lang="ru-RU" sz="3200" b="1" dirty="0" smtClean="0">
                <a:solidFill>
                  <a:srgbClr val="FF0000"/>
                </a:solidFill>
              </a:rPr>
              <a:t>НАВЫКИ</a:t>
            </a:r>
          </a:p>
          <a:p>
            <a:pPr lvl="2"/>
            <a:r>
              <a:rPr lang="ru-RU" sz="3200" b="1" dirty="0" smtClean="0">
                <a:solidFill>
                  <a:srgbClr val="FF0000"/>
                </a:solidFill>
              </a:rPr>
              <a:t>УМЕНИЯ</a:t>
            </a:r>
          </a:p>
          <a:p>
            <a:pPr lvl="2"/>
            <a:r>
              <a:rPr lang="ru-RU" sz="3200" b="1" dirty="0" smtClean="0">
                <a:solidFill>
                  <a:srgbClr val="FF0000"/>
                </a:solidFill>
              </a:rPr>
              <a:t>ТЕХНОЛОГИИ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298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Экономическая составляющая (на примере одного клинического случая)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Стоимость нереализованных мероприятий - профилактическое применение </a:t>
            </a:r>
            <a:r>
              <a:rPr lang="ru-RU" sz="2800" dirty="0" err="1" smtClean="0"/>
              <a:t>Пабала</a:t>
            </a:r>
            <a:r>
              <a:rPr lang="ru-RU" sz="2800" dirty="0" smtClean="0"/>
              <a:t> (</a:t>
            </a:r>
            <a:r>
              <a:rPr lang="ru-RU" sz="2800" dirty="0" err="1" smtClean="0"/>
              <a:t>карбетоцин</a:t>
            </a:r>
            <a:r>
              <a:rPr lang="ru-RU" sz="2800" dirty="0" smtClean="0"/>
              <a:t>) 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5000 </a:t>
            </a:r>
            <a:r>
              <a:rPr lang="ru-RU" sz="4400" dirty="0" err="1" smtClean="0">
                <a:solidFill>
                  <a:srgbClr val="FF0000"/>
                </a:solidFill>
              </a:rPr>
              <a:t>руб</a:t>
            </a:r>
            <a:endParaRPr lang="ru-RU" dirty="0" smtClean="0"/>
          </a:p>
          <a:p>
            <a:pPr algn="ctr"/>
            <a:r>
              <a:rPr lang="ru-RU" sz="3000" dirty="0" smtClean="0"/>
              <a:t>Стоимость только экстренного этапа гемостаза -</a:t>
            </a:r>
            <a:r>
              <a:rPr lang="ru-RU" sz="4400" dirty="0" smtClean="0">
                <a:solidFill>
                  <a:srgbClr val="FF0000"/>
                </a:solidFill>
              </a:rPr>
              <a:t>500 000 до 800 000 </a:t>
            </a:r>
            <a:r>
              <a:rPr lang="ru-RU" sz="4400" dirty="0" err="1" smtClean="0">
                <a:solidFill>
                  <a:srgbClr val="FF0000"/>
                </a:solidFill>
              </a:rPr>
              <a:t>руб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Этап реабилитации </a:t>
            </a:r>
            <a:r>
              <a:rPr lang="ru-RU" sz="4400" dirty="0" smtClean="0"/>
              <a:t>–</a:t>
            </a:r>
            <a:r>
              <a:rPr lang="ru-RU" altLang="ru-RU" sz="4400" dirty="0" smtClean="0">
                <a:cs typeface="Arial" pitchFamily="34" charset="0"/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cs typeface="Arial" pitchFamily="34" charset="0"/>
              </a:rPr>
              <a:t>12 суток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85042903_732.jpg" descr="1385042903_73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43437" y="1557337"/>
            <a:ext cx="3313113" cy="2779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mv_1.jpg" descr="mv_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12800" y="1557337"/>
            <a:ext cx="3016250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1385042903_732.jpg" descr="1385042903_73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43438" y="1571612"/>
            <a:ext cx="3313113" cy="277971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Будьте бдительны…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В.Е.Радзинский( Главный эксперт </a:t>
            </a:r>
            <a:r>
              <a:rPr lang="ru-RU" sz="1800" dirty="0" err="1" smtClean="0"/>
              <a:t>Росздравнадзора</a:t>
            </a:r>
            <a:r>
              <a:rPr lang="ru-RU" sz="1800" dirty="0" smtClean="0"/>
              <a:t>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                                          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В.В.Путин (Президент Российской Федерации)</a:t>
            </a:r>
            <a:endParaRPr lang="ru-RU" sz="1800" dirty="0"/>
          </a:p>
        </p:txBody>
      </p:sp>
      <p:pic>
        <p:nvPicPr>
          <p:cNvPr id="10" name="1385042903_732.jpg" descr="1385042903_732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495800" y="1600200"/>
            <a:ext cx="3657600" cy="2743200"/>
          </a:xfrm>
          <a:prstGeom prst="rect">
            <a:avLst/>
          </a:prstGeom>
          <a:ln w="12700">
            <a:miter lim="400000"/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Благодарю      	за внимание!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7" name="Изображение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1878" b="13310"/>
          <a:stretch/>
        </p:blipFill>
        <p:spPr>
          <a:xfrm>
            <a:off x="3718226" y="458874"/>
            <a:ext cx="4825397" cy="5481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8612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altLang="ru-RU" sz="2400" dirty="0" smtClean="0"/>
              <a:t>      Структура материнской смертности и </a:t>
            </a:r>
            <a:r>
              <a:rPr lang="ru-RU" altLang="ru-RU" sz="2400" dirty="0" smtClean="0">
                <a:solidFill>
                  <a:srgbClr val="FF0000"/>
                </a:solidFill>
              </a:rPr>
              <a:t>«</a:t>
            </a:r>
            <a:r>
              <a:rPr lang="en-US" altLang="ru-RU" sz="2400" dirty="0" smtClean="0">
                <a:solidFill>
                  <a:srgbClr val="FF0000"/>
                </a:solidFill>
              </a:rPr>
              <a:t>near miss</a:t>
            </a:r>
            <a:r>
              <a:rPr lang="ru-RU" altLang="ru-RU" sz="2400" dirty="0" smtClean="0">
                <a:solidFill>
                  <a:srgbClr val="FF0000"/>
                </a:solidFill>
              </a:rPr>
              <a:t>»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      в Республике Татарстан с 2010 по ноябрь 2013 года</a:t>
            </a:r>
          </a:p>
        </p:txBody>
      </p:sp>
      <p:graphicFrame>
        <p:nvGraphicFramePr>
          <p:cNvPr id="4099" name="Object 38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322513"/>
          <a:ext cx="4572000" cy="2973387"/>
        </p:xfrm>
        <a:graphic>
          <a:graphicData uri="http://schemas.openxmlformats.org/presentationml/2006/ole">
            <p:oleObj spid="_x0000_s62466" name="Диаграмма" r:id="rId4" imgW="5038725" imgH="3276600" progId="Excel.Sheet.8">
              <p:embed/>
            </p:oleObj>
          </a:graphicData>
        </a:graphic>
      </p:graphicFrame>
      <p:graphicFrame>
        <p:nvGraphicFramePr>
          <p:cNvPr id="4100" name="Object 41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2490788"/>
          <a:ext cx="4572000" cy="2667000"/>
        </p:xfrm>
        <a:graphic>
          <a:graphicData uri="http://schemas.openxmlformats.org/presentationml/2006/ole">
            <p:oleObj spid="_x0000_s62467" name="Диаграмма" r:id="rId5" imgW="5667392" imgH="330514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31694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9868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Основные  ошибки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1700808"/>
            <a:ext cx="8352927" cy="431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457200" indent="-457200"/>
            <a:endParaRPr lang="ru-RU" sz="74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7400" b="1" dirty="0" smtClean="0">
                <a:solidFill>
                  <a:srgbClr val="FF0000"/>
                </a:solidFill>
              </a:rPr>
              <a:t>Недооценка </a:t>
            </a:r>
            <a:r>
              <a:rPr lang="ru-RU" sz="7400" b="1" dirty="0">
                <a:solidFill>
                  <a:srgbClr val="FF0000"/>
                </a:solidFill>
              </a:rPr>
              <a:t>объема кровопотери </a:t>
            </a:r>
            <a:r>
              <a:rPr lang="ru-RU" sz="7400" b="1" dirty="0" smtClean="0">
                <a:solidFill>
                  <a:srgbClr val="FF0000"/>
                </a:solidFill>
              </a:rPr>
              <a:t>и тяжести больной</a:t>
            </a:r>
            <a:endParaRPr lang="ru-RU" sz="7400" b="1" dirty="0">
              <a:solidFill>
                <a:srgbClr val="FF0000"/>
              </a:solidFill>
            </a:endParaRPr>
          </a:p>
          <a:p>
            <a:pPr marL="457200" indent="-457200"/>
            <a:r>
              <a:rPr lang="ru-RU" sz="7400" b="1" dirty="0" smtClean="0">
                <a:solidFill>
                  <a:srgbClr val="FF0000"/>
                </a:solidFill>
              </a:rPr>
              <a:t>Запоздалый </a:t>
            </a:r>
            <a:r>
              <a:rPr lang="ru-RU" sz="7400" b="1" dirty="0">
                <a:solidFill>
                  <a:srgbClr val="FF0000"/>
                </a:solidFill>
              </a:rPr>
              <a:t>и неадекватный </a:t>
            </a:r>
            <a:r>
              <a:rPr lang="ru-RU" sz="7400" b="1" dirty="0" smtClean="0">
                <a:solidFill>
                  <a:srgbClr val="FF0000"/>
                </a:solidFill>
              </a:rPr>
              <a:t>гемостаз</a:t>
            </a:r>
            <a:endParaRPr lang="ru-RU" sz="7400" b="1" dirty="0">
              <a:solidFill>
                <a:srgbClr val="FF0000"/>
              </a:solidFill>
            </a:endParaRPr>
          </a:p>
          <a:p>
            <a:pPr marL="457200" indent="-457200"/>
            <a:r>
              <a:rPr lang="ru-RU" sz="7400" b="1" dirty="0" smtClean="0">
                <a:solidFill>
                  <a:srgbClr val="FF0000"/>
                </a:solidFill>
              </a:rPr>
              <a:t>Неверная </a:t>
            </a:r>
            <a:r>
              <a:rPr lang="ru-RU" sz="7400" b="1" dirty="0">
                <a:solidFill>
                  <a:srgbClr val="FF0000"/>
                </a:solidFill>
              </a:rPr>
              <a:t>тактика </a:t>
            </a:r>
            <a:r>
              <a:rPr lang="ru-RU" sz="7400" b="1" dirty="0" err="1">
                <a:solidFill>
                  <a:srgbClr val="FF0000"/>
                </a:solidFill>
              </a:rPr>
              <a:t>инфузионно-трансфузионной</a:t>
            </a:r>
            <a:r>
              <a:rPr lang="ru-RU" sz="7400" b="1" dirty="0">
                <a:solidFill>
                  <a:srgbClr val="FF0000"/>
                </a:solidFill>
              </a:rPr>
              <a:t> </a:t>
            </a:r>
            <a:r>
              <a:rPr lang="ru-RU" sz="7400" b="1" dirty="0" smtClean="0">
                <a:solidFill>
                  <a:srgbClr val="FF0000"/>
                </a:solidFill>
              </a:rPr>
              <a:t>терапии</a:t>
            </a:r>
            <a:endParaRPr lang="ru-RU" sz="7400" b="1" dirty="0">
              <a:solidFill>
                <a:srgbClr val="FF0000"/>
              </a:solidFill>
            </a:endParaRPr>
          </a:p>
          <a:p>
            <a:pPr marL="457200" indent="-457200"/>
            <a:r>
              <a:rPr lang="ru-RU" sz="7400" b="1" dirty="0" smtClean="0">
                <a:solidFill>
                  <a:srgbClr val="FF0000"/>
                </a:solidFill>
              </a:rPr>
              <a:t>Нарушение  маршрутизации и </a:t>
            </a:r>
            <a:r>
              <a:rPr lang="ru-RU" sz="7400" b="1" dirty="0" err="1" smtClean="0">
                <a:solidFill>
                  <a:srgbClr val="FF0000"/>
                </a:solidFill>
              </a:rPr>
              <a:t>этапности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>
                <a:solidFill>
                  <a:srgbClr val="FF0000"/>
                </a:solidFill>
              </a:rPr>
              <a:t>акушерской </a:t>
            </a:r>
            <a:r>
              <a:rPr lang="ru-RU" sz="7400" b="1" dirty="0" smtClean="0">
                <a:solidFill>
                  <a:srgbClr val="FF0000"/>
                </a:solidFill>
              </a:rPr>
              <a:t>помощи</a:t>
            </a:r>
          </a:p>
          <a:p>
            <a:pPr marL="457200" indent="-457200"/>
            <a:endParaRPr lang="ru-RU" sz="7400" b="1" dirty="0" smtClean="0">
              <a:solidFill>
                <a:srgbClr val="FF0000"/>
              </a:solidFill>
            </a:endParaRPr>
          </a:p>
          <a:p>
            <a:pPr marL="457200" indent="-457200" algn="ctr">
              <a:buNone/>
            </a:pPr>
            <a:r>
              <a:rPr lang="ru-RU" sz="7400" b="1" i="1" dirty="0" smtClean="0">
                <a:solidFill>
                  <a:srgbClr val="FF0000"/>
                </a:solidFill>
              </a:rPr>
              <a:t>Ошибки и упущенные возможности делают органосохраняющую тактику неоправданной, неэффективной и опасной. </a:t>
            </a:r>
          </a:p>
          <a:p>
            <a:pPr marL="457200" indent="-457200"/>
            <a:endParaRPr lang="ru-RU" sz="7400" b="1" dirty="0" smtClean="0"/>
          </a:p>
          <a:p>
            <a:pPr marL="457200" indent="-457200"/>
            <a:endParaRPr lang="ru-RU" sz="4000" dirty="0" smtClean="0"/>
          </a:p>
          <a:p>
            <a:pPr marL="365760" lvl="1" indent="0" algn="just">
              <a:buNone/>
            </a:pPr>
            <a:r>
              <a:rPr lang="ru-RU" sz="4000" dirty="0" smtClean="0"/>
              <a:t>			.</a:t>
            </a:r>
            <a:endParaRPr lang="ru-RU" sz="4000" dirty="0"/>
          </a:p>
          <a:p>
            <a:endParaRPr lang="ru-RU" dirty="0"/>
          </a:p>
          <a:p>
            <a:pPr marL="868680" lvl="3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945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Организационные аспекты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Великобритания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(анализ материнской смертности от акушерских кровотечений за 10 лет)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Неправильная тактика у 2 случаях из 3 !!!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«либо слишком мало,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либо слишком поздно»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800" dirty="0" smtClean="0"/>
              <a:t>13 Всемирный конгресс </a:t>
            </a:r>
            <a:r>
              <a:rPr lang="ru-RU" sz="1800" dirty="0" err="1" smtClean="0"/>
              <a:t>перинатологов</a:t>
            </a:r>
            <a:r>
              <a:rPr lang="ru-RU" sz="1800" dirty="0" smtClean="0"/>
              <a:t>, Москва  19-22 июня 2013</a:t>
            </a:r>
          </a:p>
          <a:p>
            <a:pPr algn="ctr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Общие причины (Россия)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Нарушение маршрутизации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«Госпитализируются и </a:t>
            </a:r>
            <a:r>
              <a:rPr lang="ru-RU" b="1" dirty="0" err="1" smtClean="0">
                <a:solidFill>
                  <a:srgbClr val="FF0000"/>
                </a:solidFill>
              </a:rPr>
              <a:t>родоразрешаются</a:t>
            </a:r>
            <a:r>
              <a:rPr lang="ru-RU" b="1" dirty="0" smtClean="0">
                <a:solidFill>
                  <a:srgbClr val="FF0000"/>
                </a:solidFill>
              </a:rPr>
              <a:t> не там, где надо»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Министр здравоохранения РТ </a:t>
            </a:r>
            <a:r>
              <a:rPr lang="ru-RU" sz="1600" b="1" dirty="0" err="1" smtClean="0">
                <a:solidFill>
                  <a:srgbClr val="FF0000"/>
                </a:solidFill>
              </a:rPr>
              <a:t>А.Ю.Вафин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1823</Words>
  <Application>Microsoft Office PowerPoint</Application>
  <PresentationFormat>Экран (4:3)</PresentationFormat>
  <Paragraphs>523</Paragraphs>
  <Slides>69</Slides>
  <Notes>69</Notes>
  <HiddenSlides>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Office Theme</vt:lpstr>
      <vt:lpstr>Рисунок</vt:lpstr>
      <vt:lpstr>Диаграмма</vt:lpstr>
      <vt:lpstr>Лист</vt:lpstr>
      <vt:lpstr>Презентация</vt:lpstr>
      <vt:lpstr>CorelDRAW</vt:lpstr>
      <vt:lpstr>Современные тренды в профилактике и терапии акушерских кровотечений</vt:lpstr>
      <vt:lpstr>О чем доклад?</vt:lpstr>
      <vt:lpstr>Слайд 3</vt:lpstr>
      <vt:lpstr>Слайд 4</vt:lpstr>
      <vt:lpstr>Материнская смертность от акушерских кровотечений</vt:lpstr>
      <vt:lpstr>Слайд 6</vt:lpstr>
      <vt:lpstr> Основные  ошибки </vt:lpstr>
      <vt:lpstr>Организационные аспекты</vt:lpstr>
      <vt:lpstr>Общие причины (Россия)</vt:lpstr>
      <vt:lpstr>Нормативная база</vt:lpstr>
      <vt:lpstr>Прогнозирование массивной кровопотери кровопотери</vt:lpstr>
      <vt:lpstr>Организационные аспекты</vt:lpstr>
      <vt:lpstr>Кровотечения во время (после) КС</vt:lpstr>
      <vt:lpstr>Кровотечения ассоциированные с операцией кесарева сечения</vt:lpstr>
      <vt:lpstr>Материнская смертность и повторное кесарево сечение</vt:lpstr>
      <vt:lpstr>Слайд 16</vt:lpstr>
      <vt:lpstr>Слайд 17</vt:lpstr>
      <vt:lpstr>профилактика</vt:lpstr>
      <vt:lpstr>Современные утеротоники</vt:lpstr>
      <vt:lpstr> Барселона, 2007. «Контраверсии в акушерстве и гинекологии» </vt:lpstr>
      <vt:lpstr> Профилактика гипотонических кровотечений </vt:lpstr>
      <vt:lpstr>Новые возможности</vt:lpstr>
      <vt:lpstr>Слайд 23</vt:lpstr>
      <vt:lpstr>Слайд 24</vt:lpstr>
      <vt:lpstr>Слайд 25</vt:lpstr>
      <vt:lpstr>Первый час – «золотой час»!</vt:lpstr>
      <vt:lpstr>Слайд 27</vt:lpstr>
      <vt:lpstr>Слайд 28</vt:lpstr>
      <vt:lpstr>Свежезамороженная плазма</vt:lpstr>
      <vt:lpstr> ПРИКАЗ МЗ РФ от 2 апреля 2013 г. N 183н </vt:lpstr>
      <vt:lpstr>Свежезамороженная плазма</vt:lpstr>
      <vt:lpstr>Лекарственные средства влияющие на гемостаз</vt:lpstr>
      <vt:lpstr>Слайд 33</vt:lpstr>
      <vt:lpstr>Слайд 34</vt:lpstr>
      <vt:lpstr>ГИПЕРФИБРИНОЛИЗ</vt:lpstr>
      <vt:lpstr>Haemotological management of obstetric haemorrhage.  Eleftheria Lefcou, Beverley Hunt </vt:lpstr>
      <vt:lpstr>КОАГИЛ-VII </vt:lpstr>
      <vt:lpstr>Слайд 38</vt:lpstr>
      <vt:lpstr>Факторы свертывания крови</vt:lpstr>
      <vt:lpstr>Слайд 40</vt:lpstr>
      <vt:lpstr>Слайд 41</vt:lpstr>
      <vt:lpstr>Слайд 42</vt:lpstr>
      <vt:lpstr>ВЗАИМОДЕЙСТВИЕ ПРЕПАРАТОВ</vt:lpstr>
      <vt:lpstr>Слайд 44</vt:lpstr>
      <vt:lpstr> Показания для лапаротомии:</vt:lpstr>
      <vt:lpstr>Модификации органосохраняющих операций</vt:lpstr>
      <vt:lpstr>Баллонная тампонада матки</vt:lpstr>
      <vt:lpstr>Компрессионный гемостатический шов</vt:lpstr>
      <vt:lpstr>Слайд 49</vt:lpstr>
      <vt:lpstr>Протокол хирургического этапа  остановки кровотечения</vt:lpstr>
      <vt:lpstr>Противопоказания для органосохраняющих операций</vt:lpstr>
      <vt:lpstr>Слайд 52</vt:lpstr>
      <vt:lpstr>Слайд 53</vt:lpstr>
      <vt:lpstr>ДИАГНОСТИКА</vt:lpstr>
      <vt:lpstr>Женская консультация</vt:lpstr>
      <vt:lpstr>Тактика – вариант 1</vt:lpstr>
      <vt:lpstr>тактика</vt:lpstr>
      <vt:lpstr>Тактика – вариант 2</vt:lpstr>
      <vt:lpstr>Слайд 59</vt:lpstr>
      <vt:lpstr>10 доказанных методик, влияющих  на риск материнской смерти</vt:lpstr>
      <vt:lpstr>Слайд 61</vt:lpstr>
      <vt:lpstr>Слайд 62</vt:lpstr>
      <vt:lpstr>Массивная кровопотеря и ТЭО</vt:lpstr>
      <vt:lpstr>Клинические протоколы</vt:lpstr>
      <vt:lpstr>Что делать?</vt:lpstr>
      <vt:lpstr>Экономическая составляющая (на примере одного клинического случая) </vt:lpstr>
      <vt:lpstr>Будьте бдительны…</vt:lpstr>
      <vt:lpstr>Слайд 68</vt:lpstr>
      <vt:lpstr>      Структура материнской смертности и «near miss»         в Республике Татарстан с 2010 по ноябрь 2013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тенденции в профилактике и терапии акушерких кровотечений</dc:title>
  <dc:creator>Ильдар</dc:creator>
  <cp:lastModifiedBy>Valued Acer Customer</cp:lastModifiedBy>
  <cp:revision>29</cp:revision>
  <dcterms:created xsi:type="dcterms:W3CDTF">2014-06-17T14:39:19Z</dcterms:created>
  <dcterms:modified xsi:type="dcterms:W3CDTF">2015-03-26T15:16:46Z</dcterms:modified>
</cp:coreProperties>
</file>