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92" r:id="rId2"/>
    <p:sldId id="319" r:id="rId3"/>
    <p:sldId id="303" r:id="rId4"/>
    <p:sldId id="258" r:id="rId5"/>
    <p:sldId id="293" r:id="rId6"/>
    <p:sldId id="298" r:id="rId7"/>
    <p:sldId id="318" r:id="rId8"/>
    <p:sldId id="306" r:id="rId9"/>
    <p:sldId id="324" r:id="rId10"/>
    <p:sldId id="275" r:id="rId11"/>
    <p:sldId id="299" r:id="rId12"/>
    <p:sldId id="326" r:id="rId13"/>
    <p:sldId id="289" r:id="rId14"/>
    <p:sldId id="290" r:id="rId15"/>
    <p:sldId id="301" r:id="rId16"/>
    <p:sldId id="323" r:id="rId17"/>
    <p:sldId id="327" r:id="rId18"/>
    <p:sldId id="328" r:id="rId19"/>
    <p:sldId id="329" r:id="rId20"/>
    <p:sldId id="330" r:id="rId21"/>
    <p:sldId id="325" r:id="rId22"/>
    <p:sldId id="331" r:id="rId23"/>
    <p:sldId id="305" r:id="rId24"/>
    <p:sldId id="284" r:id="rId25"/>
    <p:sldId id="278" r:id="rId26"/>
    <p:sldId id="263" r:id="rId27"/>
    <p:sldId id="262" r:id="rId28"/>
    <p:sldId id="276" r:id="rId29"/>
    <p:sldId id="314" r:id="rId30"/>
    <p:sldId id="277" r:id="rId31"/>
    <p:sldId id="264" r:id="rId32"/>
    <p:sldId id="265" r:id="rId33"/>
    <p:sldId id="294" r:id="rId34"/>
    <p:sldId id="272" r:id="rId35"/>
    <p:sldId id="295" r:id="rId36"/>
    <p:sldId id="296" r:id="rId37"/>
    <p:sldId id="304" r:id="rId38"/>
    <p:sldId id="267" r:id="rId39"/>
    <p:sldId id="320" r:id="rId40"/>
    <p:sldId id="321" r:id="rId41"/>
    <p:sldId id="322" r:id="rId42"/>
    <p:sldId id="315" r:id="rId43"/>
    <p:sldId id="309" r:id="rId44"/>
    <p:sldId id="310" r:id="rId45"/>
    <p:sldId id="312" r:id="rId46"/>
    <p:sldId id="307" r:id="rId47"/>
    <p:sldId id="31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3011" autoAdjust="0"/>
  </p:normalViewPr>
  <p:slideViewPr>
    <p:cSldViewPr>
      <p:cViewPr>
        <p:scale>
          <a:sx n="68" d="100"/>
          <a:sy n="68" d="100"/>
        </p:scale>
        <p:origin x="-2082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3200" i="1" dirty="0">
                <a:solidFill>
                  <a:srgbClr val="FF0000"/>
                </a:solidFill>
              </a:rPr>
              <a:t>Причины материнской смерти в </a:t>
            </a:r>
            <a:r>
              <a:rPr lang="ru-RU" sz="3200" i="1" dirty="0" smtClean="0">
                <a:solidFill>
                  <a:srgbClr val="FF0000"/>
                </a:solidFill>
              </a:rPr>
              <a:t> РФ </a:t>
            </a:r>
            <a:endParaRPr lang="ru-RU" sz="3200" i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2.781333475024526E-2"/>
          <c:y val="1.3064392022285589E-2"/>
        </c:manualLayout>
      </c:layout>
      <c:overlay val="0"/>
    </c:title>
    <c:autoTitleDeleted val="0"/>
    <c:view3D>
      <c:rotX val="5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 материнской смерти в 2012 году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Кровотечение</c:v>
                </c:pt>
                <c:pt idx="1">
                  <c:v>Отеки, протеинурия, гипертензивные расстройства</c:v>
                </c:pt>
                <c:pt idx="2">
                  <c:v>Септические осложнения</c:v>
                </c:pt>
                <c:pt idx="3">
                  <c:v>Осложнения анестезии</c:v>
                </c:pt>
                <c:pt idx="4">
                  <c:v>ЭОВ</c:v>
                </c:pt>
                <c:pt idx="5">
                  <c:v>ТЭЛА</c:v>
                </c:pt>
                <c:pt idx="6">
                  <c:v>Воздушная эмболия</c:v>
                </c:pt>
                <c:pt idx="7">
                  <c:v>Разрывы матки</c:v>
                </c:pt>
                <c:pt idx="8">
                  <c:v>Прочие акушерские причины</c:v>
                </c:pt>
                <c:pt idx="9">
                  <c:v>Экстрагенитальные заб-я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19</c:v>
                </c:pt>
                <c:pt idx="1">
                  <c:v>9.5</c:v>
                </c:pt>
                <c:pt idx="2">
                  <c:v>11.1</c:v>
                </c:pt>
                <c:pt idx="3">
                  <c:v>5.6</c:v>
                </c:pt>
                <c:pt idx="4">
                  <c:v>8.3000000000000007</c:v>
                </c:pt>
                <c:pt idx="5">
                  <c:v>5.6</c:v>
                </c:pt>
                <c:pt idx="6">
                  <c:v>0.4</c:v>
                </c:pt>
                <c:pt idx="7">
                  <c:v>1.2</c:v>
                </c:pt>
                <c:pt idx="8">
                  <c:v>1.6</c:v>
                </c:pt>
                <c:pt idx="9">
                  <c:v>37.700000000000003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240277650309434"/>
          <c:y val="0.12538335932495837"/>
          <c:w val="0.30759722349690616"/>
          <c:h val="0.83059169694451185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zero"/>
    <c:showDLblsOverMax val="0"/>
  </c:chart>
  <c:spPr>
    <a:effectLst>
      <a:outerShdw blurRad="50800" dist="50800" dir="10320000" sx="74000" sy="74000" algn="ctr" rotWithShape="0">
        <a:srgbClr val="C00000"/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40000"/>
            <a:lumOff val="60000"/>
          </a:schemeClr>
        </a:solidFill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Преждевременная отслойка и предлежание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/>
                      <a:t>42,6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53,2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53.2</c:v>
                </c:pt>
                <c:pt idx="1">
                  <c:v>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Кровотечение в последовом и раннем послеродовом периоде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412971658120243E-2"/>
                  <c:y val="7.4292988145881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38.200000000000003</c:v>
                </c:pt>
                <c:pt idx="1">
                  <c:v>33.300000000000004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причины кровотечений до 28 недель (в 2012 году до 22 недель)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8.5</c:v>
                </c:pt>
                <c:pt idx="1">
                  <c:v>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57280"/>
        <c:axId val="6275456"/>
        <c:axId val="0"/>
      </c:bar3DChart>
      <c:catAx>
        <c:axId val="625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275456"/>
        <c:crosses val="autoZero"/>
        <c:auto val="1"/>
        <c:lblAlgn val="ctr"/>
        <c:lblOffset val="100"/>
        <c:noMultiLvlLbl val="0"/>
      </c:catAx>
      <c:valAx>
        <c:axId val="6275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257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i="1" dirty="0">
                <a:solidFill>
                  <a:srgbClr val="FF0000"/>
                </a:solidFill>
              </a:rPr>
              <a:t>Материнская смертность в </a:t>
            </a:r>
            <a:r>
              <a:rPr lang="ru-RU" sz="2400" i="1" dirty="0" smtClean="0">
                <a:solidFill>
                  <a:srgbClr val="FF0000"/>
                </a:solidFill>
              </a:rPr>
              <a:t>Свердловской</a:t>
            </a:r>
            <a:r>
              <a:rPr lang="ru-RU" sz="2400" i="1" baseline="0" dirty="0" smtClean="0">
                <a:solidFill>
                  <a:srgbClr val="FF0000"/>
                </a:solidFill>
              </a:rPr>
              <a:t> области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от </a:t>
            </a:r>
            <a:r>
              <a:rPr lang="ru-RU" sz="2400" i="1" dirty="0" smtClean="0">
                <a:solidFill>
                  <a:srgbClr val="FF0000"/>
                </a:solidFill>
              </a:rPr>
              <a:t>кровотечений (%)</a:t>
            </a:r>
            <a:endParaRPr lang="ru-RU" sz="2400" i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0861014679395672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Материнская смертность в СО от кровотечений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0</c:v>
                </c:pt>
                <c:pt idx="2">
                  <c:v>9.1</c:v>
                </c:pt>
                <c:pt idx="3">
                  <c:v>16.7</c:v>
                </c:pt>
                <c:pt idx="4">
                  <c:v>55.5</c:v>
                </c:pt>
                <c:pt idx="5">
                  <c:v>16.600000000000001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19552"/>
        <c:axId val="31321088"/>
      </c:lineChart>
      <c:catAx>
        <c:axId val="3131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321088"/>
        <c:crosses val="autoZero"/>
        <c:auto val="1"/>
        <c:lblAlgn val="ctr"/>
        <c:lblOffset val="100"/>
        <c:noMultiLvlLbl val="0"/>
      </c:catAx>
      <c:valAx>
        <c:axId val="31321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19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i="1" dirty="0">
                <a:solidFill>
                  <a:srgbClr val="FF0000"/>
                </a:solidFill>
              </a:rPr>
              <a:t>Кровотечение в связи с отслойкой и </a:t>
            </a:r>
            <a:r>
              <a:rPr lang="ru-RU" sz="2400" i="1" dirty="0" err="1">
                <a:solidFill>
                  <a:srgbClr val="FF0000"/>
                </a:solidFill>
              </a:rPr>
              <a:t>предлежанием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 в Свердловской области</a:t>
            </a:r>
          </a:p>
          <a:p>
            <a:pPr>
              <a:defRPr/>
            </a:pPr>
            <a:r>
              <a:rPr lang="ru-RU" sz="2400" i="1" dirty="0" smtClean="0">
                <a:solidFill>
                  <a:srgbClr val="FF0000"/>
                </a:solidFill>
              </a:rPr>
              <a:t>(на </a:t>
            </a:r>
            <a:r>
              <a:rPr lang="ru-RU" sz="2400" i="1" dirty="0">
                <a:solidFill>
                  <a:srgbClr val="FF0000"/>
                </a:solidFill>
              </a:rPr>
              <a:t>1000 родов)</a:t>
            </a:r>
          </a:p>
        </c:rich>
      </c:tx>
      <c:layout>
        <c:manualLayout>
          <c:xMode val="edge"/>
          <c:yMode val="edge"/>
          <c:x val="2.5679373034623979E-2"/>
          <c:y val="2.2477492741073253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Кровотечение в связи с отслойкой и предлежанием (на 1000 родов)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14.7</c:v>
                </c:pt>
                <c:pt idx="1">
                  <c:v>15.1</c:v>
                </c:pt>
                <c:pt idx="2">
                  <c:v>15.8</c:v>
                </c:pt>
                <c:pt idx="3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3497472"/>
        <c:axId val="33499008"/>
        <c:axId val="0"/>
      </c:bar3DChart>
      <c:catAx>
        <c:axId val="3349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499008"/>
        <c:crosses val="autoZero"/>
        <c:auto val="1"/>
        <c:lblAlgn val="ctr"/>
        <c:lblOffset val="100"/>
        <c:noMultiLvlLbl val="0"/>
      </c:catAx>
      <c:valAx>
        <c:axId val="33499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974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0.66705</cdr:x>
      <cdr:y>0.11111</cdr:y>
    </cdr:from>
    <cdr:to>
      <cdr:x>0.85835</cdr:x>
      <cdr:y>0.18519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5523791" y="648072"/>
          <a:ext cx="1584176" cy="4320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ln>
              <a:solidFill>
                <a:srgbClr val="FF0000"/>
              </a:solidFill>
            </a:ln>
            <a:noFill/>
          </a:endParaRPr>
        </a:p>
      </cdr:txBody>
    </cdr:sp>
  </cdr:relSizeAnchor>
  <cdr:relSizeAnchor xmlns:cdr="http://schemas.openxmlformats.org/drawingml/2006/chartDrawing">
    <cdr:from>
      <cdr:x>0.54783</cdr:x>
      <cdr:y>0.14815</cdr:y>
    </cdr:from>
    <cdr:to>
      <cdr:x>0.66705</cdr:x>
      <cdr:y>0.28395</cdr:y>
    </cdr:to>
    <cdr:cxnSp macro="">
      <cdr:nvCxnSpPr>
        <cdr:cNvPr id="3" name="Прямая со стрелкой 2"/>
        <cdr:cNvCxnSpPr>
          <a:stCxn xmlns:a="http://schemas.openxmlformats.org/drawingml/2006/main" id="4" idx="2"/>
        </cdr:cNvCxnSpPr>
      </cdr:nvCxnSpPr>
      <cdr:spPr>
        <a:xfrm xmlns:a="http://schemas.openxmlformats.org/drawingml/2006/main" flipH="1">
          <a:off x="4536504" y="864107"/>
          <a:ext cx="987284" cy="7920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0.36946</cdr:x>
      <cdr:y>0.01404</cdr:y>
    </cdr:from>
    <cdr:to>
      <cdr:x>0.46519</cdr:x>
      <cdr:y>0.09829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032887" y="72002"/>
          <a:ext cx="785817" cy="43206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</cdr:x>
      <cdr:y>0.08989</cdr:y>
    </cdr:from>
    <cdr:to>
      <cdr:x>0.92547</cdr:x>
      <cdr:y>0.41617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429420" y="571504"/>
          <a:ext cx="1504236" cy="2074523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0.77966</cdr:x>
      <cdr:y>0.10588</cdr:y>
    </cdr:from>
    <cdr:to>
      <cdr:x>0.95056</cdr:x>
      <cdr:y>0.43529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572296" y="642942"/>
          <a:ext cx="1440655" cy="200026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B9E2C-BFF9-4ED9-8188-9AAAFF10E0EB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C6060-CA0E-4024-BEED-946C44FA5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65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C6060-CA0E-4024-BEED-946C44FA589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Стенка</a:t>
            </a:r>
            <a:r>
              <a:rPr lang="ru-RU" baseline="0" dirty="0" smtClean="0"/>
              <a:t> артерии маточно-плацентарной области с неполной </a:t>
            </a:r>
            <a:r>
              <a:rPr lang="ru-RU" baseline="0" dirty="0" err="1" smtClean="0"/>
              <a:t>гестационной</a:t>
            </a:r>
            <a:r>
              <a:rPr lang="ru-RU" baseline="0" dirty="0" smtClean="0"/>
              <a:t> перестройкой (сохраненный эндотелий, мышечный слои и участки </a:t>
            </a:r>
            <a:r>
              <a:rPr lang="ru-RU" baseline="0" dirty="0" err="1" smtClean="0"/>
              <a:t>децидуолизации</a:t>
            </a:r>
            <a:r>
              <a:rPr lang="ru-RU" baseline="0" dirty="0" smtClean="0"/>
              <a:t>), геморрагическое пропитывание и </a:t>
            </a:r>
            <a:r>
              <a:rPr lang="ru-RU" baseline="0" dirty="0" err="1" smtClean="0"/>
              <a:t>полиморфноклеточная</a:t>
            </a:r>
            <a:r>
              <a:rPr lang="ru-RU" baseline="0" dirty="0" smtClean="0"/>
              <a:t> инфильтрация </a:t>
            </a:r>
            <a:r>
              <a:rPr lang="ru-RU" baseline="0" dirty="0" err="1" smtClean="0"/>
              <a:t>миометрия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0F71-FAAA-4353-AD95-46EDF195D83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4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6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4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" y="1600200"/>
            <a:ext cx="8229600" cy="1645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2913" y="6675438"/>
            <a:ext cx="4297362" cy="107950"/>
          </a:xfrm>
        </p:spPr>
        <p:txBody>
          <a:bodyPr/>
          <a:lstStyle>
            <a:lvl1pPr algn="r">
              <a:defRPr sz="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Business Unit or Department  I  Confidential – For Internal Use Only  I  Enter date in Footer dialogue box  I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BDFAD2-C757-4926-A9B0-48130339C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9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00"/>
            <a:ext cx="8229600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371599"/>
            <a:ext cx="3840480" cy="143116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846320" y="1371599"/>
            <a:ext cx="3840480" cy="143116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252913" y="6675438"/>
            <a:ext cx="4297362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Unit or Department  I  Confidential – For Internal Use Only  I  Enter date in Footer dialogue box  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F435F9-B8EA-4F8C-80DA-8712E63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2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21998-EB9B-4A52-BB8D-3B7455E7F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7BE6-0A9D-41E5-A4BB-32681F7A6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27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42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1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0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7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0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8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10C4A-3591-49D9-BDB3-86FF93942137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7C852-1134-4D5D-9A6A-F74AB8CB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2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1\Desktop\&#1053;&#1054;&#1042;&#1054;&#1057;&#1048;&#1041;&#1048;&#1056;&#1057;&#1050;%202014\&#1089;&#1096;&#1080;&#1074;&#1072;&#1085;&#1080;&#1077;%20&#1089;&#1090;&#1077;&#1085;&#1086;&#1082;.&#1043;&#1057;&#1057;..wm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428604"/>
            <a:ext cx="6286544" cy="257176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Современный поэтапный хирургический гемостаз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в акушерстве </a:t>
            </a: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3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2066927" cy="3143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3786190"/>
            <a:ext cx="3643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к.м.н. Жилин А.В.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к.м.н. </a:t>
            </a:r>
            <a:r>
              <a:rPr lang="ru-RU" sz="2400" b="1" dirty="0" err="1" smtClean="0">
                <a:solidFill>
                  <a:srgbClr val="002060"/>
                </a:solidFill>
              </a:rPr>
              <a:t>Беломестнов</a:t>
            </a:r>
            <a:r>
              <a:rPr lang="ru-RU" sz="2400" b="1" dirty="0" smtClean="0">
                <a:solidFill>
                  <a:srgbClr val="002060"/>
                </a:solidFill>
              </a:rPr>
              <a:t> С.Р.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проф. д.м.н. Куликов А.В.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г. Екатеринбург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ГБУЗ СО «ОДКБ№1» Областной перинатальный центр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643182"/>
            <a:ext cx="4714908" cy="330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614364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002060"/>
                </a:solidFill>
              </a:rPr>
              <a:t>г. Екатеринбург 2015 г.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643050"/>
            <a:ext cx="813690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Методы поэтапного хирургического гемостаза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Управляемая баллонная тампонада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 Перевязка </a:t>
            </a:r>
            <a:r>
              <a:rPr lang="ru-RU" sz="2400" b="1" dirty="0">
                <a:solidFill>
                  <a:srgbClr val="002060"/>
                </a:solidFill>
              </a:rPr>
              <a:t>маточных сосудов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 Компрессионные швы на </a:t>
            </a:r>
            <a:r>
              <a:rPr lang="ru-RU" sz="2400" b="1" dirty="0" smtClean="0">
                <a:solidFill>
                  <a:srgbClr val="002060"/>
                </a:solidFill>
              </a:rPr>
              <a:t>матку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 «</a:t>
            </a:r>
            <a:r>
              <a:rPr lang="en-US" sz="2400" b="1" dirty="0" smtClean="0">
                <a:solidFill>
                  <a:srgbClr val="002060"/>
                </a:solidFill>
              </a:rPr>
              <a:t>Uterine sandwich</a:t>
            </a:r>
            <a:r>
              <a:rPr lang="ru-RU" sz="2400" b="1" dirty="0" smtClean="0">
                <a:solidFill>
                  <a:srgbClr val="002060"/>
                </a:solidFill>
              </a:rPr>
              <a:t>» (компрессионные </a:t>
            </a:r>
            <a:r>
              <a:rPr lang="ru-RU" sz="2400" b="1" dirty="0" err="1" smtClean="0">
                <a:solidFill>
                  <a:srgbClr val="002060"/>
                </a:solidFill>
              </a:rPr>
              <a:t>швы+УБТ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ru-RU" sz="2400" b="1" dirty="0">
              <a:solidFill>
                <a:srgbClr val="002060"/>
              </a:solidFill>
            </a:endParaRP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 Перевязка внутренних подвздошных </a:t>
            </a:r>
            <a:r>
              <a:rPr lang="ru-RU" sz="2400" b="1" dirty="0" smtClean="0">
                <a:solidFill>
                  <a:srgbClr val="002060"/>
                </a:solidFill>
              </a:rPr>
              <a:t>артерий</a:t>
            </a:r>
          </a:p>
          <a:p>
            <a:pPr lvl="1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Гистерэктомия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37890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92386" y="4437112"/>
            <a:ext cx="211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157192"/>
            <a:ext cx="835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Электрохирургия</a:t>
            </a:r>
            <a:r>
              <a:rPr lang="ru-RU" sz="2800" b="1" dirty="0" smtClean="0">
                <a:solidFill>
                  <a:srgbClr val="FF0000"/>
                </a:solidFill>
              </a:rPr>
              <a:t> (</a:t>
            </a:r>
            <a:r>
              <a:rPr lang="ru-RU" sz="2800" b="1" dirty="0" err="1" smtClean="0">
                <a:solidFill>
                  <a:srgbClr val="FF0000"/>
                </a:solidFill>
              </a:rPr>
              <a:t>аргоноплазменная</a:t>
            </a:r>
            <a:r>
              <a:rPr lang="ru-RU" sz="2800" b="1" dirty="0" smtClean="0">
                <a:solidFill>
                  <a:srgbClr val="FF0000"/>
                </a:solidFill>
              </a:rPr>
              <a:t> коагуляция)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357166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err="1" smtClean="0">
                <a:solidFill>
                  <a:srgbClr val="FF0000"/>
                </a:solidFill>
              </a:rPr>
              <a:t>Органосберегающие</a:t>
            </a:r>
            <a:r>
              <a:rPr lang="ru-RU" sz="2800" b="1" dirty="0" smtClean="0">
                <a:solidFill>
                  <a:srgbClr val="FF0000"/>
                </a:solidFill>
              </a:rPr>
              <a:t>  методы применяемые в ОПЦ г. Екатеринбург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9378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B050"/>
                </a:solidFill>
                <a:latin typeface="+mn-lt"/>
              </a:rPr>
              <a:t>Хирургическая работа ОПЦ *</a:t>
            </a:r>
            <a:endParaRPr lang="ru-RU" sz="3600" dirty="0">
              <a:solidFill>
                <a:srgbClr val="00B050"/>
              </a:solidFill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99842"/>
              </p:ext>
            </p:extLst>
          </p:nvPr>
        </p:nvGraphicFramePr>
        <p:xfrm>
          <a:off x="428596" y="1428737"/>
          <a:ext cx="8572560" cy="471490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86148"/>
                <a:gridCol w="1857388"/>
                <a:gridCol w="1684594"/>
                <a:gridCol w="1744430"/>
              </a:tblGrid>
              <a:tr h="594301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Показатели</a:t>
                      </a:r>
                      <a:endParaRPr lang="ru-RU" sz="2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</a:t>
                      </a:r>
                      <a:endParaRPr lang="ru-RU" sz="2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</a:t>
                      </a:r>
                      <a:endParaRPr lang="ru-RU" sz="2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 </a:t>
                      </a:r>
                      <a:endParaRPr lang="ru-RU" sz="2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3989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КС</a:t>
                      </a:r>
                      <a:endParaRPr lang="ru-RU" sz="24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2367 (46,7%)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2325 (42%)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2174</a:t>
                      </a:r>
                      <a:r>
                        <a:rPr lang="en-US" sz="2000" b="1" baseline="0" dirty="0" smtClean="0"/>
                        <a:t> (40,5%)</a:t>
                      </a:r>
                      <a:endParaRPr lang="ru-RU" sz="2000" b="1" dirty="0"/>
                    </a:p>
                  </a:txBody>
                  <a:tcPr/>
                </a:tc>
              </a:tr>
              <a:tr h="706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УБТ</a:t>
                      </a:r>
                    </a:p>
                    <a:p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370 (15,6%)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372 (16%)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3</a:t>
                      </a:r>
                      <a:r>
                        <a:rPr lang="en-US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82</a:t>
                      </a:r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(</a:t>
                      </a:r>
                      <a:r>
                        <a:rPr lang="en-US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17</a:t>
                      </a:r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,5%)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104002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Перевязка маточных сосудов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95 (4%)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229 (9,8%)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385(17,7%)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104002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Перевязка</a:t>
                      </a:r>
                      <a:r>
                        <a:rPr lang="ru-RU" sz="2000" baseline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 внутренних подвздошных артерий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28 (1,2%)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25 (1,1%)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27 (1,2%)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59430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Компрессионные</a:t>
                      </a:r>
                      <a:r>
                        <a:rPr lang="ru-RU" sz="2000" baseline="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 швы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50 (2,1%)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77 (3,3%)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a:rPr>
                        <a:t>79 (3,6%)</a:t>
                      </a:r>
                      <a:endParaRPr lang="ru-RU" sz="2000" b="0" dirty="0"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14546" y="6357958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*Данные годовых отчетов ГБУЗ СО «ОДКБ№1» 2012-2014г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4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Баллонная тампонада включена в этап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родоразрешения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пациенток с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предлежанием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плаценты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58" y="1357298"/>
            <a:ext cx="3457079" cy="4752528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357298"/>
            <a:ext cx="50768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ОАПБ1\врастание 2012-арамонова\IMG_1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3960440" cy="52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РАСТАНИЕ 12.02.2014\IMAG03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4422"/>
            <a:ext cx="4176464" cy="53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С 2011 по 2014 г. выявлено 61 случаев врастания плаценты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7" y="1484784"/>
            <a:ext cx="4680520" cy="3744416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744416" cy="488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84684"/>
            <a:ext cx="3960440" cy="5472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603326" cy="4824536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3059832" y="3068960"/>
            <a:ext cx="2952328" cy="86409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63888" y="332098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Маточная грыжа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186766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Тактика ведения и </a:t>
            </a:r>
            <a:r>
              <a:rPr lang="ru-RU" sz="3200" b="1" dirty="0" err="1" smtClean="0">
                <a:solidFill>
                  <a:srgbClr val="FF0000"/>
                </a:solidFill>
              </a:rPr>
              <a:t>родоразрешения</a:t>
            </a:r>
            <a:r>
              <a:rPr lang="ru-RU" sz="3200" b="1" dirty="0" smtClean="0">
                <a:solidFill>
                  <a:srgbClr val="FF0000"/>
                </a:solidFill>
              </a:rPr>
              <a:t> при </a:t>
            </a:r>
            <a:r>
              <a:rPr lang="ru-RU" sz="3200" b="1" dirty="0" err="1" smtClean="0">
                <a:solidFill>
                  <a:srgbClr val="FF0000"/>
                </a:solidFill>
              </a:rPr>
              <a:t>предлежании</a:t>
            </a:r>
            <a:r>
              <a:rPr lang="ru-RU" sz="3200" b="1" dirty="0" smtClean="0">
                <a:solidFill>
                  <a:srgbClr val="FF0000"/>
                </a:solidFill>
              </a:rPr>
              <a:t> плаценты*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00175"/>
            <a:ext cx="8429684" cy="45005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При наличии признаков врастания плаценты- </a:t>
            </a:r>
            <a:r>
              <a:rPr lang="ru-RU" sz="2000" dirty="0" smtClean="0"/>
              <a:t>проведение </a:t>
            </a:r>
            <a:r>
              <a:rPr lang="ru-RU" sz="2000" dirty="0" err="1" smtClean="0"/>
              <a:t>корпорального</a:t>
            </a:r>
            <a:r>
              <a:rPr lang="ru-RU" sz="2000" dirty="0" smtClean="0"/>
              <a:t>, либо донного кесарева сечения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ru-RU" sz="3600" dirty="0" smtClean="0"/>
          </a:p>
          <a:p>
            <a:pPr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600" dirty="0" smtClean="0"/>
              <a:t>Применение компрессионных швов на матку, нижний маточный сегмент, перевязка восходящих  </a:t>
            </a:r>
            <a:r>
              <a:rPr lang="ru-RU" sz="3600" dirty="0" smtClean="0"/>
              <a:t>маточных сосудов</a:t>
            </a:r>
            <a:r>
              <a:rPr lang="ru-RU" sz="3600" dirty="0" smtClean="0"/>
              <a:t>, УБТ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ru-RU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dirty="0" smtClean="0"/>
              <a:t>Готовность к перевязке внутренних подвздошных артерий, до этапа </a:t>
            </a:r>
            <a:r>
              <a:rPr lang="ru-RU" sz="2000" dirty="0" err="1" smtClean="0"/>
              <a:t>метропластики</a:t>
            </a:r>
            <a:r>
              <a:rPr lang="ru-RU" sz="2000" dirty="0" smtClean="0"/>
              <a:t>, </a:t>
            </a:r>
            <a:r>
              <a:rPr lang="ru-RU" sz="2000" dirty="0" err="1" smtClean="0"/>
              <a:t>гистерэктомии</a:t>
            </a:r>
            <a:r>
              <a:rPr lang="ru-RU" sz="2000" dirty="0" smtClean="0"/>
              <a:t> (сосудистый хирург за спиной)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600076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*Слайд из презентации «</a:t>
            </a:r>
            <a:r>
              <a:rPr lang="ru-RU" sz="1600" i="1" dirty="0" err="1" smtClean="0"/>
              <a:t>Предлежание</a:t>
            </a:r>
            <a:r>
              <a:rPr lang="ru-RU" sz="1600" i="1" dirty="0" smtClean="0"/>
              <a:t> плаценты, продолжаем делиться опытом»</a:t>
            </a:r>
          </a:p>
          <a:p>
            <a:pPr algn="r"/>
            <a:r>
              <a:rPr lang="ru-RU" sz="1600" i="1" dirty="0" smtClean="0"/>
              <a:t>С-Петербург 2014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2201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285728"/>
            <a:ext cx="2525005" cy="2554856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7950" y="285728"/>
            <a:ext cx="2500330" cy="2571768"/>
          </a:xfrm>
          <a:prstGeom prst="rect">
            <a:avLst/>
          </a:prstGeom>
        </p:spPr>
      </p:pic>
      <p:pic>
        <p:nvPicPr>
          <p:cNvPr id="4" name="Рисунок 3" descr="1012201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000372"/>
            <a:ext cx="3167782" cy="25922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5589240"/>
            <a:ext cx="885698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Пациентки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Л, 33 года.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DS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i="1" dirty="0" err="1">
                <a:latin typeface="Arial" pitchFamily="34" charset="0"/>
                <a:cs typeface="Arial" pitchFamily="34" charset="0"/>
              </a:rPr>
              <a:t>Бер-ть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 37 недель.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ОАА. 3 Рубца на матке. </a:t>
            </a:r>
          </a:p>
          <a:p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Полное </a:t>
            </a:r>
            <a:r>
              <a:rPr lang="ru-RU" sz="1600" b="1" i="1" dirty="0" err="1">
                <a:latin typeface="Arial" pitchFamily="34" charset="0"/>
                <a:cs typeface="Arial" pitchFamily="34" charset="0"/>
              </a:rPr>
              <a:t>предлежание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плаценты. Врастание плаценты. </a:t>
            </a:r>
          </a:p>
          <a:p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(09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02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2012) </a:t>
            </a:r>
            <a:r>
              <a:rPr lang="ru-RU" sz="1600" b="1" i="1" u="sng" dirty="0" smtClean="0">
                <a:latin typeface="Arial" pitchFamily="34" charset="0"/>
                <a:cs typeface="Arial" pitchFamily="34" charset="0"/>
              </a:rPr>
              <a:t>Операция</a:t>
            </a:r>
            <a:r>
              <a:rPr lang="en-US" sz="1600" b="1" i="1" u="sng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Лапаротомия.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Корпоральное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 КС. Перевязка ВПА.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Метропластика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. УБТ. Дренирование малого таза. 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7" y="116632"/>
            <a:ext cx="3104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FF0000"/>
                </a:solidFill>
              </a:rPr>
              <a:t>Метропластика</a:t>
            </a:r>
            <a:r>
              <a:rPr lang="ru-RU" sz="2400" b="1" i="1" dirty="0" smtClean="0">
                <a:solidFill>
                  <a:srgbClr val="FF0000"/>
                </a:solidFill>
              </a:rPr>
              <a:t> при врастании плаценты (09</a:t>
            </a:r>
            <a:r>
              <a:rPr lang="en-US" sz="2400" b="1" i="1" dirty="0" smtClean="0">
                <a:solidFill>
                  <a:srgbClr val="FF0000"/>
                </a:solidFill>
              </a:rPr>
              <a:t>/02/12)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5121" name="Picture 1" descr="F:\ВРАСТАНИЕ 12.02.2014\IMAG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1" y="1412776"/>
            <a:ext cx="2857520" cy="400052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928934"/>
            <a:ext cx="1724366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4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652"/>
            <a:ext cx="5232581" cy="3924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744416" cy="3096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52" y="3717032"/>
            <a:ext cx="3654086" cy="288032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267744" y="980728"/>
            <a:ext cx="360040" cy="7200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51720" y="44153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Корпоральный</a:t>
            </a:r>
            <a:r>
              <a:rPr lang="ru-RU" b="1" dirty="0" smtClean="0">
                <a:solidFill>
                  <a:schemeClr val="bg1"/>
                </a:solidFill>
              </a:rPr>
              <a:t> рубец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429472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08/10/13  </a:t>
            </a:r>
            <a:r>
              <a:rPr lang="ru-RU" b="1" u="sng" dirty="0" smtClean="0"/>
              <a:t>Операция</a:t>
            </a:r>
            <a:r>
              <a:rPr lang="en-US" b="1" u="sng" dirty="0" smtClean="0"/>
              <a:t>:</a:t>
            </a:r>
            <a:endParaRPr lang="ru-RU" b="1" u="sng" dirty="0" smtClean="0"/>
          </a:p>
          <a:p>
            <a:r>
              <a:rPr lang="ru-RU" b="1" dirty="0" smtClean="0"/>
              <a:t>Лапаротомия. Кесарево сечение в нижнем сегменте. Перевязка восходящих маточных сосудов. УБТ.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6136" y="3861047"/>
            <a:ext cx="7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УБТ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Отображается файл &quot;тойчиева_3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35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589338"/>
            <a:ext cx="3758564" cy="2765345"/>
          </a:xfrm>
          <a:prstGeom prst="rect">
            <a:avLst/>
          </a:prstGeom>
        </p:spPr>
      </p:pic>
      <p:pic>
        <p:nvPicPr>
          <p:cNvPr id="6" name="Рисунок 5" descr="4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571480"/>
            <a:ext cx="3901440" cy="2783204"/>
          </a:xfrm>
          <a:prstGeom prst="rect">
            <a:avLst/>
          </a:prstGeom>
        </p:spPr>
      </p:pic>
      <p:pic>
        <p:nvPicPr>
          <p:cNvPr id="7" name="Рисунок 6" descr="343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429000"/>
            <a:ext cx="3758564" cy="3143271"/>
          </a:xfrm>
          <a:prstGeom prst="rect">
            <a:avLst/>
          </a:prstGeom>
        </p:spPr>
      </p:pic>
      <p:pic>
        <p:nvPicPr>
          <p:cNvPr id="9" name="Рисунок 8" descr="4343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429000"/>
            <a:ext cx="3901440" cy="31432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3500438"/>
            <a:ext cx="1428760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642918"/>
            <a:ext cx="1214446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3500438"/>
            <a:ext cx="128588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Диагностика врастания при </a:t>
            </a:r>
            <a:r>
              <a:rPr lang="ru-RU" sz="2400" dirty="0" err="1" smtClean="0">
                <a:solidFill>
                  <a:srgbClr val="002060"/>
                </a:solidFill>
              </a:rPr>
              <a:t>предлежании</a:t>
            </a:r>
            <a:r>
              <a:rPr lang="ru-RU" sz="2400" dirty="0" smtClean="0">
                <a:solidFill>
                  <a:srgbClr val="002060"/>
                </a:solidFill>
              </a:rPr>
              <a:t> -УЗИ (3</a:t>
            </a:r>
            <a:r>
              <a:rPr lang="en-US" sz="2400" dirty="0" smtClean="0">
                <a:solidFill>
                  <a:srgbClr val="002060"/>
                </a:solidFill>
              </a:rPr>
              <a:t>D </a:t>
            </a:r>
            <a:r>
              <a:rPr lang="ru-RU" sz="2400" dirty="0" smtClean="0">
                <a:solidFill>
                  <a:srgbClr val="002060"/>
                </a:solidFill>
              </a:rPr>
              <a:t>исследование)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600079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Image of front 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000372"/>
            <a:ext cx="2428892" cy="3429024"/>
          </a:xfrm>
          <a:prstGeom prst="rect">
            <a:avLst/>
          </a:prstGeom>
          <a:noFill/>
        </p:spPr>
      </p:pic>
      <p:sp>
        <p:nvSpPr>
          <p:cNvPr id="1030" name="AutoShape 6" descr="data:image/jpeg;base64,/9j/4AAQSkZJRgABAQAAAQABAAD/2wCEAAkGBxQTEhUUEhQUFRUXGBgYGBcXFxcXHBwcGBgXGBccFBcYHCggGholHBwaITEiJSksLi4uHB8zODMsNygtLisBCgoKDg0OGxAQGywkHyQsLCwsLCwsLCwsLCwsLCwsLCwsLCwsLCwsLCwsLCwsLCwsLCwsLCwsLCwsLCwsLCwsLP/AABEIAMIBAwMBEQACEQEDEQH/xAAbAAEAAgMBAQAAAAAAAAAAAAAABAUCAwYBB//EAEIQAAEDAgQDBQUGAwcDBQAAAAEAAgMEEQUSITFBUWEGEyJxkTKBobHBFCNCUmLRM3LwFSRTgpKi4RY0Q5PC0uLx/8QAGgEBAAMBAQEAAAAAAAAAAAAAAAECAwQFBv/EACoRAAICAQQBBAIDAQADAAAAAAABAgMRBBIhMUETIlFhFHEjMoFCM1Kh/9oADAMBAAIRAxEAPwCwX0R4oQBAEAQBAEAQBAEAQBAEAQBAFJITBAUAIAgCAIAgCAIAgCAIAgCAIAgCAIAgCAIAgCAIAgCAIAgCAIApwyQoZB3GBdnYe5a57Q9z2hxvwuLgDkvHu1Mtzw+j0a6U4o5PGaMRTvjabgHS/Ii/1Xo0Tc4Js4rY4nghrczyEAQBAEAQBAEAQBAEAQBAEAQBAEAQBAEAQBAEAQBAEB4hB6gPEBtp6d8hsxrnH9IJVJWQj2zSNcpdFiOzc+Uuc0MABOrhw12F1h+VDOEWVEkss7ns/JmpoT+ho9BZeVb/AHaPRr4gji6nDpql8k0bQ4F7hbMAfCbDQ9F6Vd0akos4ZVynJtFbVUEkX8Rjm+Y09dl0xthLpmUq5LtEdaFQhAQBAEAQBAEAQBAEAQBAEAQBAEAQBAEAQBCQhGQn0CdhGEyVDrMFmjdx2H7nosLb41rD7NK6pSf0MXp44nd3Gc5b7T+vIDkPmoplOazImyKjwjTQ0EkzssbSTxPAeZ4K9l0YL3FYVufRbvpqam/iHv5fyNPhH8x/ryXNvut/rwjfEK++SJU4/K4ZWERM4NYMvx3WsNLFcvkzlfJ9cFdJO53tOc7zJPzW3pwjykU3TZ9F7MO/usXRp+BK8e9fys9Ct+xHDUtHI457ShhJ8cbSeJ5EL0JWQUUuMnHGEs55JDceljcWte6Rm1pQDfz4j1ULTwms9Mn1ZR+/2bs9LUe0Ps8h4j2CevJVxbTz2iU4WfTKzEcOkhNnjQ+y4atPkV0VWxs6MZ1uJop8uYd5fLfxW3tzHVXnuw8FYpN8lli2BuhAkYc8RAIdyvtf91hTqFJ7X2a2UtLKKpdXRkEAQgIAgCAIAgCAIAgCAIAgCAIAgCEmcMRe4NaLk7BROSiuSEm3wbsLoXTSNjbx3PIcT/XRZXWKEMl64OUzpMaxlkDPs9PoQLOcOHPX8y4qqXY98zqttUFiJQ4PhTpnEk5Y26veeHHjxXXfeoLauznhW5vL6JmI4wA3uaYZYhu7Zz+ZvyWdNLb3z5ZediS2xKmmpnPdlY0uPIfPoOq6ZzjWuTFQcmdJhfZMOs6aQWOoaw7+/wDZcFut8ROqGmT7Luooqanjc7KxmhAJ1NyOB3XNCy2ySR0OuEEe9lXf3Rl+TvmUvX8or5gUXZ3tHHFGI5GkWJOYajUk7brot0s37kY13RXDL3EMLhqmZha5F2vbv7zxHQrmhbOqWGazrjYso4Z+FyCR7CLZfaOtgODtNbL1fyI7Uzh9F7mjdh+KOivG8CSI6OYdR5tPA8VSdKmt0eGTCxxeJcnmKYZkAljJfC72XcR+l3XdTTfue2XZFte3mPRK7PY4IrxS+KF3PXLfp+XoqanT590OzSm3/l9GvtDhIhcHRm8UmrTvbpf4hW0925bZdordXh5j0VlTTuY4scLEfHiCOhXRCan0YuLRrViAgCAIAgCAIAgCAIAgCAIAgCAKSDpeyUAayad34Wlo9Ln6LztXPM1E69PD2tkPs8JXNdHA2zne3Kfwt4AH1KvqNqacn/gp3Syke1uHs7xlPD4n3+8k68R0A3KQtai7HwvCIdab2r/TLE8TEdoID92z2ja/eO2dfmP64JVTv90u2J2qK2RI0GGtlvI1wjiGr82vd9BzvwVndKv29vwUVal7iTRPE0jYIB3cRN3a+J4G5cfLgs7IuMHOfLNINSliPR2FVJGwtswOcwWaBYZQeZ2AsF50VuOxtI5DF6lkr80097aNZEC4DoHGwPnZejRGUUtq/wBOK2Sk/czpOyv/AGY/z/Mrkv5tOmn+hxNLTROaLzZH8nN8PTxcPRelvsj0uDiUIvJ1fY6CWPO19iw2c1zXBzb8bHquDVyU3uS5OvTpx48EyrFq6Ej8Ub2u8hcj4rJc1Mu+LEvkru0eCgPdUWuwNu5jdC4jTfgOJI1W1N7x6eTOylZ3FHh2MEPIl8UUnhczgBsCwcLdF12Ucbo9o54WYe19M8qsNZFOGSOPdP1bINdDt524+qQuk4ZXaEq1F/s34nTTQRGJ/wB5C6xa4bNO4tyvyVK5QslnplpqUI48EnE6cTUUUw9uMBrvIafOxVKpenc4lprdVlHNr0TkCAIAgCAIAgCAIAgCAIAgCAKQTcOoDIJXcGMLveNh9Vhbbsaj8mlcNybL/A4S+hLGaGR5aTyB9o+gK86+W23J10rMMI14tjbImfZ6XQDRzx8bHieZW1Onc5b5lLLVBbYEOld9npzJ/wCWa7W8wzi73/srtO2zaukVXshu8sp6Wnc97WNHtG37+5dc5xhHJzxi5MnVVdkIZCfu2X3/ABk6Oc8cRwA5LGuptbpeS8p4eI9G3CmFjHTm7W3sC2+Z23hB2aza534LO73NQXJev2pyRCxDEXzb6NHssGw/c9St6aIx/ZnO2UiIt+uDL9HXYDjEUVNkc4l93Wa0EnXbZeVqK27c+DvqniGChosCnk9mNwHNwyj46+i65aiEFhs540zbO5wLCm00ZF7uOrjw05cgF5VtnqyO+uO2JS1FYXTGrbcxxAta0bvGxdr+G536LaKShs8sybzLd4OloqxkzA9hu1w//QQueUXB8m8ZRkso4btNgncPzMB7t23Q/l8uS9TTahSW1nBdS4s2UB+0UzoTrJEM8fVvFv8AXRUsj6Nm7wyY/wAkMeUMBxsNb3E/iidoCfw//X5JfR/3DstC3/mZaMpu6p6mK92ZC+N3NpHzB+i59+6yLffk2xiLRzNVR5YYZPz5gfMOP0svRqtzNxOKcMRyQ1tjBTsIQEAQBAEAQBAEAQBAEAQBAdZ2PiDoKgfm0/2rzdW/5InZp17GVmGYi8Q/Z4Qe8e868gRbTr14AK9la375dFITe3auzzE8Pa2aKmZqRYPdzc76AW0VqpvY5v8AwTglJRRh2knDpsjfZiAY3/Lv8VfSx2x3eWUvfuwvBppH91C+T8T/ALth5Dd59DZWmt89vhERe2OfkjUNN3jw29mi7nHk0bn0+JC0tntiUhHLN1ViLnPDm+FrRla3gG8iON+KpChKP2XlY84XRnDRNf4wcsd7OG5BOzWD8RPBVna48PsKCZ0mFdlWe3MDrqI73sP1cz8FxWauT9qOqGnXkuZJ6aDQmNnQWB9BqudKyf2bZhHgrqvtdC32A556Cw9StYaOyXL4M5aiC6KqsxaWWMySAshvYMbfxnk535eZWypjGWE8sylZKUd3graCteJBM4eAEMcBbLlIPgDeVtguiypbdnkyhPnL6MsWpHU72vjc5rJAXNsSCBocpseFxxUVSjatslyibU4PMeizfjhmo3tIDpGtGbMN23tmHVZegq7k10au3fX9lFglZ3M7H8L2d5Hf+ui6r474M56pbZFiaNjKt8D/AGJNAeV9WEeRsFhvcqlJeDTYlZhmc1TJTNlp5fECwhjvPl0PLmFWMI2NWL/Szm4ZiyTjMIGHwdMp/wBQN1WiWb2Tav4kcsvSOQIQEAQBAEAQBAEAQBAEAQGcMeZzWj8RA9TZVlLaskpbng6XsXLkllhduR8Wkgrh1i3JTR16fhuIwfLTslqXC5LnMjHOxI+JHoFScnbiC/0tDFabZC7MkvqDK83LGveT1tZbajEYKC8mNLzJyZSzSFxLjuSSffquqCUY4MW8yJuKCwiZ+SME+bvEfhZZULKbJnwsHkXgp3HjI8MH8rNXepsEl7rUvgt1HJDY0kgDUnQe/RdEmkmzJJywjqcBpf701hByxMLmXFsxuA53W5vbpZeXfPMM+Wztph78PwWnaOpeXx08bspkDiXdANh5rGiMeZtZNbZvOEV2E0Ef2KV5Y0yZZQXbnS/ErW2x+qsdFIwXptszwfs6xxilIBYYwS0kkl51ueFuiW6meHFCFEcJl0zCzmIc9zoy0juzlDdeFgBpZc3qY67N/T8eDle0eBCFze6a4tyuc7iRa17nla3xXdp7939zkvqcf69GuCVz6OQPbm7styE8A86+ltEliNycfJEW3B58EHBJB3zWnZ4LD/mFvnZdOojxleDGp4bRBkZuD5FaxeVkzl/Yuu0vjFNLxfHYnq1cun4coP5Om7xJEuom+10hJ/jQ6nmWjc/XzCyWaLPplmlbX9odpJ/7tTRjcta70Fgmmj/JKRa5+1I5ySMtcWuFiDYjqF6EWpLKOJppmKkBAEAQBAEAQBAEAQBAEBto5MsjHHg9p9Cs7lmDRaviSOkx2H7PWRzD2HkXt6P9RquCqW+pw+Drmts1NCoiE9WyBv8ACZdx638Tj772SKddbl5ZEsTnjwa8MZ463LYDK8DUDcu48Fa1vEMkQX9sFG3D384//UZ+66p2px6ZioPjlE3GaNzp5Ddlr2HjaNrDYnRUptSh0ybIPd2hVUbu5gF2ad4T42cX8766clWFiU28EyXsRcdnsBbGWyTlofuxpI0txPM8VhqdS5cQ68m9NSXMiyxqQwzR1FiWWLJLcATcH1XPUt0XHyazzGSa6N+JUDKmNrmus4askbw9OCiubqnhkzipxyipwsEUE4vcgygnrstptO5Ga4qeSw7O4tC6KOMPAeGgZToTYcL7rK6uW9s0rsjtSL4LnNiuxiqDInXykkENa4izjbY3O3NaVRbfBSx4RyFF3jxM1xjs9hNg5lhlHhAAPhaF3T2xaaOKLcsor6GieJYzdmj2n22fmHC66bLU4PgzjB7ke1tA7vJLFls7reNg/EeBKVWrauGRKPLJWKMLaakDraF+xB/EOI0WFbzOZtNeyJJxX+61bZGjwPsSOYOjx9Ur/mrcfKElskmjJ0Imr2NbqyMNHk1oJ+ZsqRfp0vPbJzvn+imxmQOqJSNs5+BsuyhYrRz2/wB2iGtjMIAgCAIAgCAIAgCAIAgCdk5O4iIrKG28jRb/ADtGnqvIlmm0701ZXwV3Y9wYKiV27Wga++4+AW2q9zikZafhOTIfZ12YVLTu+Nx94uVfUrbtK0vduKO/FdbXtOdPDLTFKYvqy1m73Atv1AWNUlGpt+DWazPHydHP2Sa6ONmcgsvra98xudOC4Fqnub+TqenykvgqZ6u1U0vaW5HhgBNwGWIt5m91vCvMGZOfvX0X1N2jikf3L2lhJLSHWIuNLLmennGO9G/rRk9rK+qa2nld3cjoYwAcuhD3HgwHYDS5WkMzjysspJ7JZ8DC3E0FQb6kyH90tji1IiLzWyXhDYKmnYwgFzGgHg5p5g8uqrdvrmXr2zjgl4HO5r5Kd7szo7Frju5rhpfqNljYvapLyaVtp4Zj2op4Xxjvn5A03FtSdCLAK+nclL2kXKLXZx2HWaKhwOgjygkWvncLac7BejZ7tqfZww4yacHZeaMfqafQ3PyWt2FBopVncR6o5nuPNzj6klWrWIIhy5Zb43pTUreOVzvUhctMc2SOi14jEsO0hElFTy7kWB97SD8QsdO3C5xLXe6tMzwACnpXzv8AaftfjwaB5m5S5uy3YvBNa9ODkzknOXoxWEjjzmQViAgCAIAgCAIAgCAIAgCAKJdEo6KmlNHO1wuYJADfhY/+4fJcE8XRa8o6Y5ra+Gb8bZ3UMxZq2aVpaRsQW5jbmL3WdLcrFnwXsSUePJhRUgp6uNp2kjsb83A3+I+KvObsrb+GVjHZLHyaKDAI3vcx8uRwe4NbbUhpte546hTPUzUU4oKiOXk6dmAxtlilBdeNobrrcAEC/XVcTue1r5OlVJNMubLJGx897aQZagnLYOaDfmRufPZero2nXhnnamOJEcQCRnfPvoLOaN5Mthmb02ueClzcXs8FEs8sgVVU6V+aR2p06ADYN6LeMFXHgpKTkzocFLzTSRMjkcXl1nEZWgHS5cfpdcN2FbuyddTk4YwXeEYSKfNLI5ocWgG2jWgC2/HzK5rbfU4RrCtQ5Zqwl7nzTVDWktcGsZwzBu7vK6TwoqAgm5OTOQxuZ7p5O8dmLXFvQAcAvU00YqGTitbcmjOsb3UDI/xSHO/oNox6aqIPfNy8LhET4gkY4T4e8l/w2ED+Z/hb87+5L3nERWsJsgNYSQBudB71vJ7YfopFZlg6fEKTvZnx7iCCw/mAJ+q8+E9q3fLOqcdz/R7g8ZnozDylaPJpNyfmov8A47d30TWs14IuNTmd5ZFpDA0+XhG/v2C0pSrxKXbM7fe8LpFAu/vk5T1CQgCAIAgCAIAgCAIAgCAIDquzzmVNO6ml3bq08QOBHkfgvMvTpnvR20tWR2so8RdLGPs8uzH3b79NOh3XTWoyTnExk5Re1l726eWyQOboQCQfIghc+jW5SRrqHhxZB7TjN3VQwnLIL6HZ4Av5HT4K+nwm4S8FLuUn8nQ4D2gjkayNzj3tgDcHUjrtcrlu08ottLg6a7k0kzoVynQUPafDTK1rrXEeZxaPadpsDwC309jrePkwuhuWfg4SSqeXh98pHs20ygcByC9eNUdvPk87fLJcdnmNqKhudjBlBccosHEbXG3G+llzahSqhwzelqcuS7xHF5sspp2MDIrhz3c27hrRy6rkrqi2tz5Z0Tm0ntRsocIMoZJUSvlzAOyeywaX9kbqs7FFuMUWjW2k2XbojplOVo4AD+gsG8mxynaHC2Ry9+4fdBo0G7n3Oh89LldtFzcfTRx3VJS3M5aqqHSPLzq5x/4AA5cLL0oQVceejlbcpcE3EPumNg/EDnk/mI0b7h8VlV75Ox/4Wn7VhG/sxTAyGV/sRDOfMbD5lV1U3hRXktTH/r4LDsjU95PNn3e0k+uo+K59VDZGODWiW6TyV+G1D2CWCG5kkflBHAC4JvwV7Ip4nIpCT5iifjkTaWnEDdXvIc89B9L6AKlGbbN3hGlqVcNqOYXpfZxeAgCAIAgCAIAgCAIAgCAIAgNtJM+NwkZcFhBvy/m6HZZ2xjJbWXg2nuR1dcxlfB3kdhMwat49W+R4FeanLTyx4O3i2P2Z9pGB9RSh48Lrgg9baKaJOMJNEWrMopkWKAB0tFKdCc0LjwJ1CtlrFq/0rjuD/wAOcc18UliLPY74g39F6CxZD6ZyvMJfo7bCu0BfCXOZeQXs1thntuWA8l5Nun2ywujvhbujlkCo7a6eCLX9TvpZaw0PyzKWr+EUszYpyXtcIpHG7mv9kk7lruHkfVdMHOrhrKMXtnz5PaKGWnka9zXNtezgMzfeRoQdtEsshZDAhFweSzpKjPR1brWzPJI/mtouaUVG2ODeDzFl3glRI1rGSAOaWgskbtt7LhwPXiue1JtuJrS2o4ZerE3OO7QVbYatji5zmllns4BpuNPnZd1EHKt//GcdzxPOf8Ko07YW/aGgm9sjHDVhN7GToLac1srJWfxsylFRe5FQ1rnusLuc4+ZJK7Htric6zKWTqG0du7o2HxOPeTuHAb5fkvNlNvNj/wAOxQxiCNfZxoFbLlFmtEgHQA6fJaah5pi32UqWLGiTQZKWN1RIPvJSSxnGxNwOl9CTwWLcrcRXSNeKlufZy9dUvlcZJNS4+7Tg3yXpUwjBbYnHY3J5ZoWn0UCAIAgCAIAgCAIAgCAIAgCAl4XV91IC4XYfC9p4tO/7+5ZXV71jyXrltfJ0MuBOZaehfcHUNvw5A8R0K4Ven7LUdTqa90GV+L4yZDC5zSyWJxzNta+x92y0qoxlp8MpZbys9ol9s2Bwhnbs4WuPVvv3VdJxurZbUeJoCFtWPGC2ojHiboC8Aab/ADUbnU/b0xj1F9lDPUvz3N2Obo0C4yW4ALthXFx+cnM5NP8ARKdJHPq4iKX81vA/q8D2T12WSjOrlcovmM/pkSqoZGe202Ozhq0+RGi1jdCZm4SRhBVyM9l7h5E/JWdcX4G5rsvMPlJoqkuJJLgST1tquG2KV0cHTB5rZpwuple3ICZAXNBaTq0tLS0t/TpY+SnUVwUvgrVJ9H0AvAFybDiV5uHng9DKS5ODxiui710gImkPs6eBgGg/md8F6dFdjSi+EefbKO7jsqIq14eXHxl+jgdc3Qj5cl1Tqjj4wZbpbvk6GlpWU3jAJmePuoyNWAjUv8tdVwSnKzh9fJ0qKrWfJn2PZrPUyG9rjN/ucfkp1OFtriKenNlZgmJth72Z3ie7RrepN3E8hstbq3LbEzrsSyydRYRJUEz1Ti1m+uht0v7LVSV0alsr7LxrcvdPopsarGyPtGA2NgysA004nzP7Lp09bUcy7Oe2Sb4IK6SgUEBAEAQBAEAQBAEAQBAEAQBSC0wXHH05sPEw7tJ+IPArlv00bOembU2uJ00n2WubvlktpwcP/kFwr1aH9HVL07f2QqqgkFK+CQXMXjY4bOaL394BOnkrRsj6ikvJEoPa4vwa2xGelZNGSJ4RlJbuQP8AjX1Cs3sscZdMqvdDcu0Ru/hqxaW0U3B+zX8r9VrtnQ90eYlMxsXPZUV+HSQus9pHI8D5FdNdsZ9MwlXKJ5SV8kdw15AO43B/ynRTKmM+SFZJG4Yi0+3BE7q28Z+GnwWfotPhl96faLGhINHU2FhmaQN7bWF+Nlzzi1bHJtB/xsgwYsIyDFDG1w2cbuPIkX0C6J0b37mYxt29GNfjU0rQ17/COAFr+dt0hpYQ5SJldORooKCSV2WJpJ4ngPM8FpZdCvspGuU2XX3NFxE0/wDtZ/z8Vye+9/ETf21fbJdTeGldNLrPOMpJ4B3AcgG/FYwipWbV0jSXthl9sNp5G0ccMbSXzXLuFmnU3PDSwRyi7XJ9IKLVeF5FPQ01J4p3iSXcNGtvJv1KvKdlz9iwisYV1rMuyqxvHpJxYDJFfYcf5jx8lvRp4QfPLKW3OX6KZdZynqEhAEAQBAEAQBAEAQBAEAQBAEBIw+qEbruaHsOjmniPoRwKyurcllPkvW0nydIzs5BO3PTylvQ62PXiCuF6icPbNHUqYz5izZHHXwaWEzOV76e+x+aq3TPnplkrIcdlXhNeaac52OZG/RzXA3A4Ec7fJbWwVlaaeWjKuTjPlYTInaGiEc7g32HeJvk7X53W+mluhh9mdyUZcGVBjssYym0ke2V+o9x3CizTRlyuGI3SS55Rvc6jl1IfA48vE39/ksv5ofZZuuf0DgDT/DqIXeZyn01VlqpLiUSPQT6kSocHnbC+MOgyvIJOf8vWyzlbGUt2GaRrlhrKIwwBrf4lRC3yNz6aLT8qT/rFlFQk+WZAUMX+JO7/AEt+n1Ufz2fROK4cmmu7QSPbkYBEzkzT/d+1laGlSeZcsrO9tccGvs7h/fzNB9hvid5DYe9W1M9kMIiiG55ZKxnFGTVIJu6KPRrW/itv6nS/ILGqpxr+2aWT3Tx4RLqK2sqNIo3MYeXh9XO+ipGNNf8AZ5ZaUrZcJGMPZlsY7yrkAaNS0Hf37k+Sl6jd7a0FUo8zKbF68SuGRobGzRjRw6u6ldVFbgsy7Oe2Sk8LohLczCAIAgCAIAgCAIAgCAIAgCAIAgCA2QTuYczHFp5tNvkqThGXDRZSkui8pO1s7LB4bIOoyn12+C5J6KHydENS0uSXN2tjkGWSnzDkSD8ws1o5x5Uiz1MZcNFfiFdHPE2OKKQPYfCPb0O7b724jyWldcqpbm0Vsl6iwke0nZSofYkNYP1b+imetguiq00mTf8Aop/+K3/Sf3VPz4/+pp+HIhVfZSVgLgY3Aamxt8xb4q8NZCTxgpPTOKyVVJQSSG0bC7yGnvOy6JW1xXuMlCb6LiLshUEalg6En9iud62tdGq0sn5Mz2OnGzoz7z+yha6Jb8SXyQars7Us/wDGXD9JzfDf4LWGrg/JnLTzRMw3FWU8RjfFJmd7ZPg6WHG1lz21ytluUkaQnsWGjfTdpqeMfd0wb5Fo+NrpLSWS7kWV8U+EeTdr5n37qNrbbnV5HXgEho4ZxKREtTLHCOfq6ySU5pHFx68PIbBdsaoQ4SOWVkpdmlaPoqEJCEBAEAQBAEAQBAEAQBAEAQBAEAUgWUAlUNc6I7Ne07scAQfXY9QsrKVPp4LxngvafG6Qjx0waejQQuSWnuXCZ0K2vyiwi7T0sYsxjh0DAPqsXpLn2zVX1ro0TdtR+CInq42+Aurx0LfbKvU/CK5/aupebMDRc2Aa25+N1r+JXFe5mf5Mn0S6mYxtBrZC9x1bC2w98hbpZYqKm8VLH2X3bVmbIM/aiUjLEGRN4BoB+J0+C6I6Jf8AbyzKWof/ADwSaKrnljvFUOMzdTG4NFx+k21WMoRhLElx8msZymuHyRo+1VSw2cWkjQhzbH4WW34dUlmJn+RZF4ZZUvbT/Fj97D9Cueeg+GaR1fyic7tTSuHizHoWXWf4tq6NPXrK6q7R0wH3cAcf1NDR+62hpbH2zKV9fhFDXYo+XQ5WM/I0AD323967K6Iw+znnY5EJbmYUEhCAgCAIAgCAIAgCAIAgCEhSQFACkkIQFACZAU4AQloIQEBa4PijIGvIjvKdGvOoAPTh9Vx20ysl3wb12RiuuSslkLiXOJLjqSeK6owUVhGLk5PLMVJB7FKWODmkhwNwRwUSgprDJi2nwWWLYlHMxriwtmGhcLZXD91zU1Trl9GtlkZLBWLrMQgCDgKCQgCAIQEAQBAFICgBCQhAQBAFINxpX5c2R2XnbT1VPVWcZJ2PGTx9LI3djhfQXFvmqqcXxkbXjJrkjLTZwLTyIt8CrRafQccHivggyjhc4Eta4gbkAm3nyVHJRfJKi2Ioy42aC48gL/JS5JLLCWQ9hBsQQRoQRY+iRaayQ1h4M30kg3Y4X0FxZVVkX5LbWuWJaZ7NXsc3zFvmpjOMumQ4tdmpWwAAjYRlLE5ps5paeRBCqpxfIwz0QuLS4NdlG7rG3rsp3LOMk7WYKSuTOKJzjZrS48gL/JVc4x7LKDZ5LE5hs5paeoP1SM1JcFXFoxVwFACAJ0DKOJzjZoLjvYAnZQ5JLLCyzFT4yApGQn7J5MnROADiCAdjY2Nt7FUU03gY4zgxViApwAoAQBAEAQBSDpMHBqKSaAe20hzR7729QR715t62WqXg7KvdDaS5ImVFMG3/AO3cA433DdHH019yyTcLP2XaUo4+ClfAHRuqZbnO8ta0G3Um9jsNh0XWptS9OJz7E1uZLZgDBJKx7nWbGJGuFr2PAi26zeplhNfOC6oRtwTuss/dZ/4BzB3A67Ebql2/K3fJavHODXh9CyJ1KXZi+Qh4sQA0aWFra7pO2U4teERCCi19lZj/AP3Ev8xXXpv/ABmFr95c481ppabM/J4OIcfwjkuOlvfLB0WJbEbsfpDLNTRA2zM36DUm3kFFNmyMmTbDdtRU1GGxixz5B3hY4FwccutnaellvG+bWTJ1RzjJ7WYS0QulbmaWSZbO1zDw2dsCN1Eb5OWPlD00llHQOgY+sZnF7QBw14g8uO65lJqHHybYTks/BTYQWfY6gkODMzdLgn8Ol7AfBbWOSnF+SIJYZBx2gbDI0MJLXsDhm3F+Gi6dPY5p57Oe6G3GCfVRiOgZk3kddx52uQPIWXPBuV/Pg2ksVZR7RsElBJn17t12nloDYHrcqbfZetpFeJV5ZqxHDqeIgOMl3R5xaxsTewOmymF1k84+SrrjHGTfHgUQeWOLjaLvM4cAD0tY2HVVeonjK+S/oxI2GYTHKYwC85w4l22QjUN1FneqmeonErGpMwhw2PuJJXl945MhAI118tFLvnnCXaEalhssYMIEdU6JjntHdZw4EA63BB01VJXOVabXksq0pNFfhGHRS3zZ2tY3NI/MAAeAAy66a7q9ls48fPRWMIyPMPw+KTJbO7O8tNjYsb+Ek21J9ymd04Zz4EaU+US6WhjjZV5gXmMhode2hPDQ2PVZu2U5Rx5LKEUnnwYf2YZIqVrXus9zhZxBDbA3IFhyT1dspPHQde5LD4ZGkw5hZM5mb7l1jcg5hci+3hOhPFaetJNZ8lFUnn6LA4BD33dXkuYu8BuLDfTbVZ/kzxn7L+lFHMr0E8rJyYwFICAIAgCAlYbXuhc5zd3NLfXY+46rO6pWYReubhyKSudGyRjdpAAfcb/K4VZUptP4JjY0n9mUFf8AdmJ7czM2cWNiDsdeRCrOjdLcnyTGzEcMmR4+7PI9zA7OzJYOsGt5DTdZvSrCWS6vw2RcLxHuhIMmbvGlh1tYG/Tda3UuzDb6M4WbSRFjOkWePM6HRrsxGg2BHMc1l+K1nD4ZdXdfRBr6jvZHSEZcxuQDf5rorrcIYyZzlueSViOKCWOOMsLQwWBBuSNBrpvosYadxbafZaVu5L6N9V2gc58UjWZXRiw1uCNrEWULSYTTfZd35aZq/tVgmErIWg5szgXE3JvtyHHzsi08tm3JCtjuzgznxoGOWPurB785OYk30vv5KI6Zpp5JeoWMYNn/AFCe+bLkGjO7Lb7jfe2hT8V7Ws+R66z0RIsSDYZYmx2a8g+1ta1t99lb0JOSbfRVWpJ8dmOLYj3xYcuXK0N3vcDb3rSil15fyVss3YPIMRIiMLxmjJuNbFp5g2PpZRKjL3R7EbfbhibED3QhY3LHfM7W5cep+llCo53N8h2YWF0ZYtiPfFhy5C1oZ7V9Be3DqldTqTYnNTayX1Q6FxEbmPDMoHeNkswC17gX1F+eq4lCf9l38HTKUcYKyDHw0xHugTEC0HMRcHS+XgT71u9LJptvszdyWMIjnFR3ckXd6SSd4TfbW9tlp+O8p56WCvr8dEs9ovv++7vXJktm0te99lX8V7duSfX92cEaPFmth7ruzlzZiQ6xd0Jtsj0zbUsketxjBtbjgAaO6aMjy9tnEDU3sQN7DS6j8V85ZKv+jz+3Bee8YLZrEi50I621+Cn8V4i0+h6yeVjs1/204MhaxuUxOzNN73ve4IttqpWly22+yvrvCWOjXNid2ytYzL3rsz9b8SbN00FyVK03PL6Hrd8E09o/vhL3eoj7u2bS1yb7b6qv4nt78lvX56KJ3RdkVhGDYQgIAgCAIAgCAIAgwEICEhAEAQBAEAQBCTxSVPUJCEhCosq4JyFYZCAIAoAQBSAoB4hB6hIQBAEAQBAEAQBAFICgBAEAQBAFICgkKSAoAQHiA9QBAEARAISEICAIAgCkBQApAUEhCAgCA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xQTEhUUEhQUFRUXGBgYGBcXFxcXHBwcGBgXGBccFBcYHCggGholHBwaITEiJSksLi4uHB8zODMsNygtLisBCgoKDg0OGxAQGywkHyQsLCwsLCwsLCwsLCwsLCwsLCwsLCwsLCwsLCwsLCwsLCwsLCwsLCwsLCwsLCwsLCwsLP/AABEIAMIBAwMBEQACEQEDEQH/xAAbAAEAAgMBAQAAAAAAAAAAAAAABAUCAwYBB//EAEIQAAEDAgQDBQUGAwcDBQAAAAEAAgMEEQUSITFBUWEGEyJxkTKBobHBFCNCUmLRM3LwFSRTgpKi4RY0Q5PC0uLx/8QAGgEBAAMBAQEAAAAAAAAAAAAAAAECAwQFBv/EACoRAAICAQQBBAIDAQADAAAAAAABAgMRBBIhMUETIlFhFHEjMoFCM1Kh/9oADAMBAAIRAxEAPwCwX0R4oQBAEAQBAEAQBAEAQBAEAQBAFJITBAUAIAgCAIAgCAIAgCAIAgCAIAgCAIAgCAIAgCAIAgCAIAgCAIApwyQoZB3GBdnYe5a57Q9z2hxvwuLgDkvHu1Mtzw+j0a6U4o5PGaMRTvjabgHS/Ii/1Xo0Tc4Js4rY4nghrczyEAQBAEAQBAEAQBAEAQBAEAQBAEAQBAEAQBAEAQBAEB4hB6gPEBtp6d8hsxrnH9IJVJWQj2zSNcpdFiOzc+Uuc0MABOrhw12F1h+VDOEWVEkss7ns/JmpoT+ho9BZeVb/AHaPRr4gji6nDpql8k0bQ4F7hbMAfCbDQ9F6Vd0akos4ZVynJtFbVUEkX8Rjm+Y09dl0xthLpmUq5LtEdaFQhAQBAEAQBAEAQBAEAQBAEAQBAEAQBAEAQBCQhGQn0CdhGEyVDrMFmjdx2H7nosLb41rD7NK6pSf0MXp44nd3Gc5b7T+vIDkPmoplOazImyKjwjTQ0EkzssbSTxPAeZ4K9l0YL3FYVufRbvpqam/iHv5fyNPhH8x/ryXNvut/rwjfEK++SJU4/K4ZWERM4NYMvx3WsNLFcvkzlfJ9cFdJO53tOc7zJPzW3pwjykU3TZ9F7MO/usXRp+BK8e9fys9Ct+xHDUtHI457ShhJ8cbSeJ5EL0JWQUUuMnHGEs55JDceljcWte6Rm1pQDfz4j1ULTwms9Mn1ZR+/2bs9LUe0Ps8h4j2CevJVxbTz2iU4WfTKzEcOkhNnjQ+y4atPkV0VWxs6MZ1uJop8uYd5fLfxW3tzHVXnuw8FYpN8lli2BuhAkYc8RAIdyvtf91hTqFJ7X2a2UtLKKpdXRkEAQgIAgCAIAgCAIAgCAIAgCAIAgCEmcMRe4NaLk7BROSiuSEm3wbsLoXTSNjbx3PIcT/XRZXWKEMl64OUzpMaxlkDPs9PoQLOcOHPX8y4qqXY98zqttUFiJQ4PhTpnEk5Y26veeHHjxXXfeoLauznhW5vL6JmI4wA3uaYZYhu7Zz+ZvyWdNLb3z5ZediS2xKmmpnPdlY0uPIfPoOq6ZzjWuTFQcmdJhfZMOs6aQWOoaw7+/wDZcFut8ROqGmT7Luooqanjc7KxmhAJ1NyOB3XNCy2ySR0OuEEe9lXf3Rl+TvmUvX8or5gUXZ3tHHFGI5GkWJOYajUk7brot0s37kY13RXDL3EMLhqmZha5F2vbv7zxHQrmhbOqWGazrjYso4Z+FyCR7CLZfaOtgODtNbL1fyI7Uzh9F7mjdh+KOivG8CSI6OYdR5tPA8VSdKmt0eGTCxxeJcnmKYZkAljJfC72XcR+l3XdTTfue2XZFte3mPRK7PY4IrxS+KF3PXLfp+XoqanT590OzSm3/l9GvtDhIhcHRm8UmrTvbpf4hW0925bZdordXh5j0VlTTuY4scLEfHiCOhXRCan0YuLRrViAgCAIAgCAIAgCAIAgCAIAgCAKSDpeyUAayad34Wlo9Ln6LztXPM1E69PD2tkPs8JXNdHA2zne3Kfwt4AH1KvqNqacn/gp3Syke1uHs7xlPD4n3+8k68R0A3KQtai7HwvCIdab2r/TLE8TEdoID92z2ja/eO2dfmP64JVTv90u2J2qK2RI0GGtlvI1wjiGr82vd9BzvwVndKv29vwUVal7iTRPE0jYIB3cRN3a+J4G5cfLgs7IuMHOfLNINSliPR2FVJGwtswOcwWaBYZQeZ2AsF50VuOxtI5DF6lkr80097aNZEC4DoHGwPnZejRGUUtq/wBOK2Sk/czpOyv/AGY/z/Mrkv5tOmn+hxNLTROaLzZH8nN8PTxcPRelvsj0uDiUIvJ1fY6CWPO19iw2c1zXBzb8bHquDVyU3uS5OvTpx48EyrFq6Ej8Ub2u8hcj4rJc1Mu+LEvkru0eCgPdUWuwNu5jdC4jTfgOJI1W1N7x6eTOylZ3FHh2MEPIl8UUnhczgBsCwcLdF12Ucbo9o54WYe19M8qsNZFOGSOPdP1bINdDt524+qQuk4ZXaEq1F/s34nTTQRGJ/wB5C6xa4bNO4tyvyVK5QslnplpqUI48EnE6cTUUUw9uMBrvIafOxVKpenc4lprdVlHNr0TkCAIAgCAIAgCAIAgCAIAgCAKQTcOoDIJXcGMLveNh9Vhbbsaj8mlcNybL/A4S+hLGaGR5aTyB9o+gK86+W23J10rMMI14tjbImfZ6XQDRzx8bHieZW1Onc5b5lLLVBbYEOld9npzJ/wCWa7W8wzi73/srtO2zaukVXshu8sp6Wnc97WNHtG37+5dc5xhHJzxi5MnVVdkIZCfu2X3/ABk6Oc8cRwA5LGuptbpeS8p4eI9G3CmFjHTm7W3sC2+Z23hB2aza534LO73NQXJev2pyRCxDEXzb6NHssGw/c9St6aIx/ZnO2UiIt+uDL9HXYDjEUVNkc4l93Wa0EnXbZeVqK27c+DvqniGChosCnk9mNwHNwyj46+i65aiEFhs540zbO5wLCm00ZF7uOrjw05cgF5VtnqyO+uO2JS1FYXTGrbcxxAta0bvGxdr+G536LaKShs8sybzLd4OloqxkzA9hu1w//QQueUXB8m8ZRkso4btNgncPzMB7t23Q/l8uS9TTahSW1nBdS4s2UB+0UzoTrJEM8fVvFv8AXRUsj6Nm7wyY/wAkMeUMBxsNb3E/iidoCfw//X5JfR/3DstC3/mZaMpu6p6mK92ZC+N3NpHzB+i59+6yLffk2xiLRzNVR5YYZPz5gfMOP0svRqtzNxOKcMRyQ1tjBTsIQEAQBAEAQBAEAQBAEAQBAdZ2PiDoKgfm0/2rzdW/5InZp17GVmGYi8Q/Z4Qe8e868gRbTr14AK9la375dFITe3auzzE8Pa2aKmZqRYPdzc76AW0VqpvY5v8AwTglJRRh2knDpsjfZiAY3/Lv8VfSx2x3eWUvfuwvBppH91C+T8T/ALth5Dd59DZWmt89vhERe2OfkjUNN3jw29mi7nHk0bn0+JC0tntiUhHLN1ViLnPDm+FrRla3gG8iON+KpChKP2XlY84XRnDRNf4wcsd7OG5BOzWD8RPBVna48PsKCZ0mFdlWe3MDrqI73sP1cz8FxWauT9qOqGnXkuZJ6aDQmNnQWB9BqudKyf2bZhHgrqvtdC32A556Cw9StYaOyXL4M5aiC6KqsxaWWMySAshvYMbfxnk535eZWypjGWE8sylZKUd3graCteJBM4eAEMcBbLlIPgDeVtguiypbdnkyhPnL6MsWpHU72vjc5rJAXNsSCBocpseFxxUVSjatslyibU4PMeizfjhmo3tIDpGtGbMN23tmHVZegq7k10au3fX9lFglZ3M7H8L2d5Hf+ui6r474M56pbZFiaNjKt8D/AGJNAeV9WEeRsFhvcqlJeDTYlZhmc1TJTNlp5fECwhjvPl0PLmFWMI2NWL/Szm4ZiyTjMIGHwdMp/wBQN1WiWb2Tav4kcsvSOQIQEAQBAEAQBAEAQBAEAQGcMeZzWj8RA9TZVlLaskpbng6XsXLkllhduR8Wkgrh1i3JTR16fhuIwfLTslqXC5LnMjHOxI+JHoFScnbiC/0tDFabZC7MkvqDK83LGveT1tZbajEYKC8mNLzJyZSzSFxLjuSSffquqCUY4MW8yJuKCwiZ+SME+bvEfhZZULKbJnwsHkXgp3HjI8MH8rNXepsEl7rUvgt1HJDY0kgDUnQe/RdEmkmzJJywjqcBpf701hByxMLmXFsxuA53W5vbpZeXfPMM+Wztph78PwWnaOpeXx08bspkDiXdANh5rGiMeZtZNbZvOEV2E0Ef2KV5Y0yZZQXbnS/ErW2x+qsdFIwXptszwfs6xxilIBYYwS0kkl51ueFuiW6meHFCFEcJl0zCzmIc9zoy0juzlDdeFgBpZc3qY67N/T8eDle0eBCFze6a4tyuc7iRa17nla3xXdp7939zkvqcf69GuCVz6OQPbm7styE8A86+ltEliNycfJEW3B58EHBJB3zWnZ4LD/mFvnZdOojxleDGp4bRBkZuD5FaxeVkzl/Yuu0vjFNLxfHYnq1cun4coP5Om7xJEuom+10hJ/jQ6nmWjc/XzCyWaLPplmlbX9odpJ/7tTRjcta70Fgmmj/JKRa5+1I5ySMtcWuFiDYjqF6EWpLKOJppmKkBAEAQBAEAQBAEAQBAEBto5MsjHHg9p9Cs7lmDRaviSOkx2H7PWRzD2HkXt6P9RquCqW+pw+Drmts1NCoiE9WyBv8ACZdx638Tj772SKddbl5ZEsTnjwa8MZ463LYDK8DUDcu48Fa1vEMkQX9sFG3D384//UZ+66p2px6ZioPjlE3GaNzp5Ddlr2HjaNrDYnRUptSh0ybIPd2hVUbu5gF2ad4T42cX8766clWFiU28EyXsRcdnsBbGWyTlofuxpI0txPM8VhqdS5cQ68m9NSXMiyxqQwzR1FiWWLJLcATcH1XPUt0XHyazzGSa6N+JUDKmNrmus4askbw9OCiubqnhkzipxyipwsEUE4vcgygnrstptO5Ga4qeSw7O4tC6KOMPAeGgZToTYcL7rK6uW9s0rsjtSL4LnNiuxiqDInXykkENa4izjbY3O3NaVRbfBSx4RyFF3jxM1xjs9hNg5lhlHhAAPhaF3T2xaaOKLcsor6GieJYzdmj2n22fmHC66bLU4PgzjB7ke1tA7vJLFls7reNg/EeBKVWrauGRKPLJWKMLaakDraF+xB/EOI0WFbzOZtNeyJJxX+61bZGjwPsSOYOjx9Ur/mrcfKElskmjJ0Imr2NbqyMNHk1oJ+ZsqRfp0vPbJzvn+imxmQOqJSNs5+BsuyhYrRz2/wB2iGtjMIAgCAIAgCAIAgCAIAgCdk5O4iIrKG28jRb/ADtGnqvIlmm0701ZXwV3Y9wYKiV27Wga++4+AW2q9zikZafhOTIfZ12YVLTu+Nx94uVfUrbtK0vduKO/FdbXtOdPDLTFKYvqy1m73Atv1AWNUlGpt+DWazPHydHP2Sa6ONmcgsvra98xudOC4Fqnub+TqenykvgqZ6u1U0vaW5HhgBNwGWIt5m91vCvMGZOfvX0X1N2jikf3L2lhJLSHWIuNLLmennGO9G/rRk9rK+qa2nld3cjoYwAcuhD3HgwHYDS5WkMzjysspJ7JZ8DC3E0FQb6kyH90tji1IiLzWyXhDYKmnYwgFzGgHg5p5g8uqrdvrmXr2zjgl4HO5r5Kd7szo7Frju5rhpfqNljYvapLyaVtp4Zj2op4Xxjvn5A03FtSdCLAK+nclL2kXKLXZx2HWaKhwOgjygkWvncLac7BejZ7tqfZww4yacHZeaMfqafQ3PyWt2FBopVncR6o5nuPNzj6klWrWIIhy5Zb43pTUreOVzvUhctMc2SOi14jEsO0hElFTy7kWB97SD8QsdO3C5xLXe6tMzwACnpXzv8AaftfjwaB5m5S5uy3YvBNa9ODkzknOXoxWEjjzmQViAgCAIAgCAIAgCAIAgCAKJdEo6KmlNHO1wuYJADfhY/+4fJcE8XRa8o6Y5ra+Gb8bZ3UMxZq2aVpaRsQW5jbmL3WdLcrFnwXsSUePJhRUgp6uNp2kjsb83A3+I+KvObsrb+GVjHZLHyaKDAI3vcx8uRwe4NbbUhpte546hTPUzUU4oKiOXk6dmAxtlilBdeNobrrcAEC/XVcTue1r5OlVJNMubLJGx897aQZagnLYOaDfmRufPZero2nXhnnamOJEcQCRnfPvoLOaN5Mthmb02ueClzcXs8FEs8sgVVU6V+aR2p06ADYN6LeMFXHgpKTkzocFLzTSRMjkcXl1nEZWgHS5cfpdcN2FbuyddTk4YwXeEYSKfNLI5ocWgG2jWgC2/HzK5rbfU4RrCtQ5Zqwl7nzTVDWktcGsZwzBu7vK6TwoqAgm5OTOQxuZ7p5O8dmLXFvQAcAvU00YqGTitbcmjOsb3UDI/xSHO/oNox6aqIPfNy8LhET4gkY4T4e8l/w2ED+Z/hb87+5L3nERWsJsgNYSQBudB71vJ7YfopFZlg6fEKTvZnx7iCCw/mAJ+q8+E9q3fLOqcdz/R7g8ZnozDylaPJpNyfmov8A47d30TWs14IuNTmd5ZFpDA0+XhG/v2C0pSrxKXbM7fe8LpFAu/vk5T1CQgCAIAgCAIAgCAIAgCAIDquzzmVNO6ml3bq08QOBHkfgvMvTpnvR20tWR2so8RdLGPs8uzH3b79NOh3XTWoyTnExk5Re1l726eWyQOboQCQfIghc+jW5SRrqHhxZB7TjN3VQwnLIL6HZ4Av5HT4K+nwm4S8FLuUn8nQ4D2gjkayNzj3tgDcHUjrtcrlu08ottLg6a7k0kzoVynQUPafDTK1rrXEeZxaPadpsDwC309jrePkwuhuWfg4SSqeXh98pHs20ygcByC9eNUdvPk87fLJcdnmNqKhudjBlBccosHEbXG3G+llzahSqhwzelqcuS7xHF5sspp2MDIrhz3c27hrRy6rkrqi2tz5Z0Tm0ntRsocIMoZJUSvlzAOyeywaX9kbqs7FFuMUWjW2k2XbojplOVo4AD+gsG8mxynaHC2Ry9+4fdBo0G7n3Oh89LldtFzcfTRx3VJS3M5aqqHSPLzq5x/4AA5cLL0oQVceejlbcpcE3EPumNg/EDnk/mI0b7h8VlV75Ox/4Wn7VhG/sxTAyGV/sRDOfMbD5lV1U3hRXktTH/r4LDsjU95PNn3e0k+uo+K59VDZGODWiW6TyV+G1D2CWCG5kkflBHAC4JvwV7Ip4nIpCT5iifjkTaWnEDdXvIc89B9L6AKlGbbN3hGlqVcNqOYXpfZxeAgCAIAgCAIAgCAIAgCAIAgNtJM+NwkZcFhBvy/m6HZZ2xjJbWXg2nuR1dcxlfB3kdhMwat49W+R4FeanLTyx4O3i2P2Z9pGB9RSh48Lrgg9baKaJOMJNEWrMopkWKAB0tFKdCc0LjwJ1CtlrFq/0rjuD/wAOcc18UliLPY74g39F6CxZD6ZyvMJfo7bCu0BfCXOZeQXs1thntuWA8l5Nun2ywujvhbujlkCo7a6eCLX9TvpZaw0PyzKWr+EUszYpyXtcIpHG7mv9kk7lruHkfVdMHOrhrKMXtnz5PaKGWnka9zXNtezgMzfeRoQdtEsshZDAhFweSzpKjPR1brWzPJI/mtouaUVG2ODeDzFl3glRI1rGSAOaWgskbtt7LhwPXiue1JtuJrS2o4ZerE3OO7QVbYatji5zmllns4BpuNPnZd1EHKt//GcdzxPOf8Ko07YW/aGgm9sjHDVhN7GToLac1srJWfxsylFRe5FQ1rnusLuc4+ZJK7Htric6zKWTqG0du7o2HxOPeTuHAb5fkvNlNvNj/wAOxQxiCNfZxoFbLlFmtEgHQA6fJaah5pi32UqWLGiTQZKWN1RIPvJSSxnGxNwOl9CTwWLcrcRXSNeKlufZy9dUvlcZJNS4+7Tg3yXpUwjBbYnHY3J5ZoWn0UCAIAgCAIAgCAIAgCAIAgCAl4XV91IC4XYfC9p4tO/7+5ZXV71jyXrltfJ0MuBOZaehfcHUNvw5A8R0K4Ven7LUdTqa90GV+L4yZDC5zSyWJxzNta+x92y0qoxlp8MpZbys9ol9s2Bwhnbs4WuPVvv3VdJxurZbUeJoCFtWPGC2ojHiboC8Aab/ADUbnU/b0xj1F9lDPUvz3N2Obo0C4yW4ALthXFx+cnM5NP8ARKdJHPq4iKX81vA/q8D2T12WSjOrlcovmM/pkSqoZGe202Ozhq0+RGi1jdCZm4SRhBVyM9l7h5E/JWdcX4G5rsvMPlJoqkuJJLgST1tquG2KV0cHTB5rZpwuple3ICZAXNBaTq0tLS0t/TpY+SnUVwUvgrVJ9H0AvAFybDiV5uHng9DKS5ODxiui710gImkPs6eBgGg/md8F6dFdjSi+EefbKO7jsqIq14eXHxl+jgdc3Qj5cl1Tqjj4wZbpbvk6GlpWU3jAJmePuoyNWAjUv8tdVwSnKzh9fJ0qKrWfJn2PZrPUyG9rjN/ucfkp1OFtriKenNlZgmJth72Z3ie7RrepN3E8hstbq3LbEzrsSyydRYRJUEz1Ti1m+uht0v7LVSV0alsr7LxrcvdPopsarGyPtGA2NgysA004nzP7Lp09bUcy7Oe2Sb4IK6SgUEBAEAQBAEAQBAEAQBAEAQBSC0wXHH05sPEw7tJ+IPArlv00bOembU2uJ00n2WubvlktpwcP/kFwr1aH9HVL07f2QqqgkFK+CQXMXjY4bOaL394BOnkrRsj6ikvJEoPa4vwa2xGelZNGSJ4RlJbuQP8AjX1Cs3sscZdMqvdDcu0Ru/hqxaW0U3B+zX8r9VrtnQ90eYlMxsXPZUV+HSQus9pHI8D5FdNdsZ9MwlXKJ5SV8kdw15AO43B/ynRTKmM+SFZJG4Yi0+3BE7q28Z+GnwWfotPhl96faLGhINHU2FhmaQN7bWF+Nlzzi1bHJtB/xsgwYsIyDFDG1w2cbuPIkX0C6J0b37mYxt29GNfjU0rQ17/COAFr+dt0hpYQ5SJldORooKCSV2WJpJ4ngPM8FpZdCvspGuU2XX3NFxE0/wDtZ/z8Vye+9/ETf21fbJdTeGldNLrPOMpJ4B3AcgG/FYwipWbV0jSXthl9sNp5G0ccMbSXzXLuFmnU3PDSwRyi7XJ9IKLVeF5FPQ01J4p3iSXcNGtvJv1KvKdlz9iwisYV1rMuyqxvHpJxYDJFfYcf5jx8lvRp4QfPLKW3OX6KZdZynqEhAEAQBAEAQBAEAQBAEAQBAEBIw+qEbruaHsOjmniPoRwKyurcllPkvW0nydIzs5BO3PTylvQ62PXiCuF6icPbNHUqYz5izZHHXwaWEzOV76e+x+aq3TPnplkrIcdlXhNeaac52OZG/RzXA3A4Ec7fJbWwVlaaeWjKuTjPlYTInaGiEc7g32HeJvk7X53W+mluhh9mdyUZcGVBjssYym0ke2V+o9x3CizTRlyuGI3SS55Rvc6jl1IfA48vE39/ksv5ofZZuuf0DgDT/DqIXeZyn01VlqpLiUSPQT6kSocHnbC+MOgyvIJOf8vWyzlbGUt2GaRrlhrKIwwBrf4lRC3yNz6aLT8qT/rFlFQk+WZAUMX+JO7/AEt+n1Ufz2fROK4cmmu7QSPbkYBEzkzT/d+1laGlSeZcsrO9tccGvs7h/fzNB9hvid5DYe9W1M9kMIiiG55ZKxnFGTVIJu6KPRrW/itv6nS/ILGqpxr+2aWT3Tx4RLqK2sqNIo3MYeXh9XO+ipGNNf8AZ5ZaUrZcJGMPZlsY7yrkAaNS0Hf37k+Sl6jd7a0FUo8zKbF68SuGRobGzRjRw6u6ldVFbgsy7Oe2Sk8LohLczCAIAgCAIAgCAIAgCAIAgCAIAgCA2QTuYczHFp5tNvkqThGXDRZSkui8pO1s7LB4bIOoyn12+C5J6KHydENS0uSXN2tjkGWSnzDkSD8ws1o5x5Uiz1MZcNFfiFdHPE2OKKQPYfCPb0O7b724jyWldcqpbm0Vsl6iwke0nZSofYkNYP1b+imetguiq00mTf8Aop/+K3/Sf3VPz4/+pp+HIhVfZSVgLgY3Aamxt8xb4q8NZCTxgpPTOKyVVJQSSG0bC7yGnvOy6JW1xXuMlCb6LiLshUEalg6En9iud62tdGq0sn5Mz2OnGzoz7z+yha6Jb8SXyQars7Us/wDGXD9JzfDf4LWGrg/JnLTzRMw3FWU8RjfFJmd7ZPg6WHG1lz21ytluUkaQnsWGjfTdpqeMfd0wb5Fo+NrpLSWS7kWV8U+EeTdr5n37qNrbbnV5HXgEho4ZxKREtTLHCOfq6ySU5pHFx68PIbBdsaoQ4SOWVkpdmlaPoqEJCEBAEAQBAEAQBAEAQBAEAQBAEAUgWUAlUNc6I7Ne07scAQfXY9QsrKVPp4LxngvafG6Qjx0waejQQuSWnuXCZ0K2vyiwi7T0sYsxjh0DAPqsXpLn2zVX1ro0TdtR+CInq42+Aurx0LfbKvU/CK5/aupebMDRc2Aa25+N1r+JXFe5mf5Mn0S6mYxtBrZC9x1bC2w98hbpZYqKm8VLH2X3bVmbIM/aiUjLEGRN4BoB+J0+C6I6Jf8AbyzKWof/ADwSaKrnljvFUOMzdTG4NFx+k21WMoRhLElx8msZymuHyRo+1VSw2cWkjQhzbH4WW34dUlmJn+RZF4ZZUvbT/Fj97D9Cueeg+GaR1fyic7tTSuHizHoWXWf4tq6NPXrK6q7R0wH3cAcf1NDR+62hpbH2zKV9fhFDXYo+XQ5WM/I0AD323967K6Iw+znnY5EJbmYUEhCAgCAIAgCAIAgCAIAgCEhSQFACkkIQFACZAU4AQloIQEBa4PijIGvIjvKdGvOoAPTh9Vx20ysl3wb12RiuuSslkLiXOJLjqSeK6owUVhGLk5PLMVJB7FKWODmkhwNwRwUSgprDJi2nwWWLYlHMxriwtmGhcLZXD91zU1Trl9GtlkZLBWLrMQgCDgKCQgCAIQEAQBAFICgBCQhAQBAFINxpX5c2R2XnbT1VPVWcZJ2PGTx9LI3djhfQXFvmqqcXxkbXjJrkjLTZwLTyIt8CrRafQccHivggyjhc4Eta4gbkAm3nyVHJRfJKi2Ioy42aC48gL/JS5JLLCWQ9hBsQQRoQRY+iRaayQ1h4M30kg3Y4X0FxZVVkX5LbWuWJaZ7NXsc3zFvmpjOMumQ4tdmpWwAAjYRlLE5ps5paeRBCqpxfIwz0QuLS4NdlG7rG3rsp3LOMk7WYKSuTOKJzjZrS48gL/JVc4x7LKDZ5LE5hs5paeoP1SM1JcFXFoxVwFACAJ0DKOJzjZoLjvYAnZQ5JLLCyzFT4yApGQn7J5MnROADiCAdjY2Nt7FUU03gY4zgxViApwAoAQBAEAQBSDpMHBqKSaAe20hzR7729QR715t62WqXg7KvdDaS5ImVFMG3/AO3cA433DdHH019yyTcLP2XaUo4+ClfAHRuqZbnO8ta0G3Um9jsNh0XWptS9OJz7E1uZLZgDBJKx7nWbGJGuFr2PAi26zeplhNfOC6oRtwTuss/dZ/4BzB3A67Ebql2/K3fJavHODXh9CyJ1KXZi+Qh4sQA0aWFra7pO2U4teERCCi19lZj/AP3Ev8xXXpv/ABmFr95c481ppabM/J4OIcfwjkuOlvfLB0WJbEbsfpDLNTRA2zM36DUm3kFFNmyMmTbDdtRU1GGxixz5B3hY4FwccutnaellvG+bWTJ1RzjJ7WYS0QulbmaWSZbO1zDw2dsCN1Eb5OWPlD00llHQOgY+sZnF7QBw14g8uO65lJqHHybYTks/BTYQWfY6gkODMzdLgn8Ol7AfBbWOSnF+SIJYZBx2gbDI0MJLXsDhm3F+Gi6dPY5p57Oe6G3GCfVRiOgZk3kddx52uQPIWXPBuV/Pg2ksVZR7RsElBJn17t12nloDYHrcqbfZetpFeJV5ZqxHDqeIgOMl3R5xaxsTewOmymF1k84+SrrjHGTfHgUQeWOLjaLvM4cAD0tY2HVVeonjK+S/oxI2GYTHKYwC85w4l22QjUN1FneqmeonErGpMwhw2PuJJXl945MhAI118tFLvnnCXaEalhssYMIEdU6JjntHdZw4EA63BB01VJXOVabXksq0pNFfhGHRS3zZ2tY3NI/MAAeAAy66a7q9ls48fPRWMIyPMPw+KTJbO7O8tNjYsb+Ek21J9ymd04Zz4EaU+US6WhjjZV5gXmMhode2hPDQ2PVZu2U5Rx5LKEUnnwYf2YZIqVrXus9zhZxBDbA3IFhyT1dspPHQde5LD4ZGkw5hZM5mb7l1jcg5hci+3hOhPFaetJNZ8lFUnn6LA4BD33dXkuYu8BuLDfTbVZ/kzxn7L+lFHMr0E8rJyYwFICAIAgCAlYbXuhc5zd3NLfXY+46rO6pWYReubhyKSudGyRjdpAAfcb/K4VZUptP4JjY0n9mUFf8AdmJ7czM2cWNiDsdeRCrOjdLcnyTGzEcMmR4+7PI9zA7OzJYOsGt5DTdZvSrCWS6vw2RcLxHuhIMmbvGlh1tYG/Tda3UuzDb6M4WbSRFjOkWePM6HRrsxGg2BHMc1l+K1nD4ZdXdfRBr6jvZHSEZcxuQDf5rorrcIYyZzlueSViOKCWOOMsLQwWBBuSNBrpvosYadxbafZaVu5L6N9V2gc58UjWZXRiw1uCNrEWULSYTTfZd35aZq/tVgmErIWg5szgXE3JvtyHHzsi08tm3JCtjuzgznxoGOWPurB785OYk30vv5KI6Zpp5JeoWMYNn/AFCe+bLkGjO7Lb7jfe2hT8V7Ws+R66z0RIsSDYZYmx2a8g+1ta1t99lb0JOSbfRVWpJ8dmOLYj3xYcuXK0N3vcDb3rSil15fyVss3YPIMRIiMLxmjJuNbFp5g2PpZRKjL3R7EbfbhibED3QhY3LHfM7W5cep+llCo53N8h2YWF0ZYtiPfFhy5C1oZ7V9Be3DqldTqTYnNTayX1Q6FxEbmPDMoHeNkswC17gX1F+eq4lCf9l38HTKUcYKyDHw0xHugTEC0HMRcHS+XgT71u9LJptvszdyWMIjnFR3ckXd6SSd4TfbW9tlp+O8p56WCvr8dEs9ovv++7vXJktm0te99lX8V7duSfX92cEaPFmth7ruzlzZiQ6xd0Jtsj0zbUsketxjBtbjgAaO6aMjy9tnEDU3sQN7DS6j8V85ZKv+jz+3Bee8YLZrEi50I621+Cn8V4i0+h6yeVjs1/204MhaxuUxOzNN73ve4IttqpWly22+yvrvCWOjXNid2ytYzL3rsz9b8SbN00FyVK03PL6Hrd8E09o/vhL3eoj7u2bS1yb7b6qv4nt78lvX56KJ3RdkVhGDYQgIAgCAIAgCAIAgwEICEhAEAQBAEAQBCTxSVPUJCEhCosq4JyFYZCAIAoAQBSAoB4hB6hIQBAEAQBAEAQBAFICgBAEAQBAFICgkKSAoAQHiA9QBAEARAISEICAIAgCkBQApAUEhCAgCA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static.medportal.ru/pic/mednovosti/news/2013/07/18/136coronavirus/a_340x2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452713" cy="1928827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1142976" y="1785926"/>
            <a:ext cx="571504" cy="5715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ьная выноска 10"/>
          <p:cNvSpPr/>
          <p:nvPr/>
        </p:nvSpPr>
        <p:spPr>
          <a:xfrm>
            <a:off x="1500166" y="1142984"/>
            <a:ext cx="914400" cy="612648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71604" y="1214422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!!!!!!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857356" y="1285860"/>
            <a:ext cx="1928826" cy="1857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158" y="5643578"/>
            <a:ext cx="428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УЗИ (3</a:t>
            </a:r>
            <a:r>
              <a:rPr lang="en-US" sz="2000" b="1" dirty="0" smtClean="0"/>
              <a:t>D) </a:t>
            </a:r>
            <a:r>
              <a:rPr lang="ru-RU" sz="2000" b="1" dirty="0" smtClean="0"/>
              <a:t>диагностика формирования «маточной грыжи» при </a:t>
            </a:r>
            <a:r>
              <a:rPr lang="ru-RU" sz="2000" b="1" dirty="0" err="1" smtClean="0"/>
              <a:t>предлежании</a:t>
            </a:r>
            <a:r>
              <a:rPr lang="ru-RU" sz="2000" b="1" dirty="0" smtClean="0"/>
              <a:t> плаценты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592933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Подтвержденная «маточная грыжа»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00166" y="3500438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плацента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714744" y="2500306"/>
            <a:ext cx="2214578" cy="500066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F:\ВРАСТАНИЕ 12.02.2014\IMAG0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28604"/>
            <a:ext cx="3357586" cy="5286412"/>
          </a:xfrm>
          <a:prstGeom prst="rect">
            <a:avLst/>
          </a:prstGeom>
          <a:noFill/>
        </p:spPr>
      </p:pic>
      <p:pic>
        <p:nvPicPr>
          <p:cNvPr id="12" name="Рисунок 11" descr="IMG_20140627_1_7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04"/>
            <a:ext cx="5030222" cy="507209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143108" y="1214422"/>
            <a:ext cx="1643074" cy="164307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13" idx="6"/>
          </p:cNvCxnSpPr>
          <p:nvPr/>
        </p:nvCxnSpPr>
        <p:spPr>
          <a:xfrm>
            <a:off x="3786182" y="2035959"/>
            <a:ext cx="2714644" cy="53578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00496" y="642918"/>
            <a:ext cx="785818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42910" y="642918"/>
            <a:ext cx="100013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285728"/>
            <a:ext cx="1357322" cy="2035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42852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Тактики бывают разные…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500043"/>
            <a:ext cx="74295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Место действия</a:t>
            </a:r>
            <a:r>
              <a:rPr lang="en-US" u="sng" dirty="0" smtClean="0"/>
              <a:t>: </a:t>
            </a:r>
            <a:r>
              <a:rPr lang="ru-RU" dirty="0" smtClean="0"/>
              <a:t>Свердловская область, г. Н(численность 17297 чел.). 205 км. от Екатеринбурга.</a:t>
            </a:r>
          </a:p>
          <a:p>
            <a:r>
              <a:rPr lang="ru-RU" dirty="0" smtClean="0"/>
              <a:t>Пациентка К. доставлена дома  в ЦГБ г. В (расстояние 12 км.).  (численность 44000 чел.) 2 ой уровень.</a:t>
            </a:r>
          </a:p>
          <a:p>
            <a:r>
              <a:rPr lang="ru-RU" u="sng" dirty="0" smtClean="0"/>
              <a:t>При поступлении</a:t>
            </a:r>
            <a:r>
              <a:rPr lang="en-US" dirty="0" smtClean="0"/>
              <a:t>: </a:t>
            </a:r>
            <a:r>
              <a:rPr lang="ru-RU" dirty="0" smtClean="0"/>
              <a:t>Беременность 31-32 недели. Полное </a:t>
            </a:r>
            <a:r>
              <a:rPr lang="ru-RU" dirty="0" err="1" smtClean="0"/>
              <a:t>предлежание</a:t>
            </a:r>
            <a:r>
              <a:rPr lang="ru-RU" dirty="0" smtClean="0"/>
              <a:t> плаценты. Кровотечение. Геморрагический шок </a:t>
            </a:r>
            <a:r>
              <a:rPr lang="en-US" dirty="0" smtClean="0"/>
              <a:t>III </a:t>
            </a:r>
            <a:r>
              <a:rPr lang="ru-RU" dirty="0" smtClean="0"/>
              <a:t>ст.</a:t>
            </a:r>
          </a:p>
          <a:p>
            <a:r>
              <a:rPr lang="ru-RU" dirty="0" smtClean="0"/>
              <a:t>Состояние тяжелое. АД 60</a:t>
            </a:r>
            <a:r>
              <a:rPr lang="en-US" dirty="0" smtClean="0"/>
              <a:t>/35 </a:t>
            </a:r>
            <a:r>
              <a:rPr lang="ru-RU" dirty="0" smtClean="0"/>
              <a:t>мм. </a:t>
            </a:r>
            <a:r>
              <a:rPr lang="ru-RU" dirty="0" err="1" smtClean="0"/>
              <a:t>рт.ст</a:t>
            </a:r>
            <a:r>
              <a:rPr lang="ru-RU" dirty="0" smtClean="0"/>
              <a:t>., </a:t>
            </a:r>
            <a:r>
              <a:rPr lang="en-US" dirty="0" smtClean="0"/>
              <a:t>Ps</a:t>
            </a:r>
            <a:r>
              <a:rPr lang="ru-RU" dirty="0" smtClean="0"/>
              <a:t> 136 уд</a:t>
            </a:r>
            <a:r>
              <a:rPr lang="en-US" dirty="0" smtClean="0"/>
              <a:t>/</a:t>
            </a:r>
            <a:r>
              <a:rPr lang="ru-RU" dirty="0" smtClean="0"/>
              <a:t>мин. Дома кровотечение в объеме до 1500 мл.(?). На момент поступления мажущие кровянистые выделения.  </a:t>
            </a:r>
            <a:r>
              <a:rPr lang="en-US" dirty="0" err="1" smtClean="0"/>
              <a:t>Hb</a:t>
            </a:r>
            <a:r>
              <a:rPr lang="en-US" dirty="0" smtClean="0"/>
              <a:t>=55 </a:t>
            </a:r>
            <a:r>
              <a:rPr lang="ru-RU" dirty="0" smtClean="0"/>
              <a:t>г</a:t>
            </a:r>
            <a:r>
              <a:rPr lang="en-US" dirty="0" smtClean="0"/>
              <a:t>/</a:t>
            </a:r>
            <a:r>
              <a:rPr lang="ru-RU" dirty="0" smtClean="0"/>
              <a:t>л, </a:t>
            </a:r>
            <a:r>
              <a:rPr lang="en-US" dirty="0" smtClean="0"/>
              <a:t>Ht=16</a:t>
            </a:r>
            <a:r>
              <a:rPr lang="ru-RU" dirty="0" smtClean="0"/>
              <a:t>. Произведена гемотрансфузия в объеме 1512 мл. Общий объем </a:t>
            </a:r>
            <a:r>
              <a:rPr lang="ru-RU" dirty="0" err="1" smtClean="0"/>
              <a:t>инфузии</a:t>
            </a:r>
            <a:r>
              <a:rPr lang="ru-RU" dirty="0" smtClean="0"/>
              <a:t> составил 4026 мл. </a:t>
            </a:r>
            <a:r>
              <a:rPr lang="ru-RU" dirty="0" err="1" smtClean="0"/>
              <a:t>Транексамовая</a:t>
            </a:r>
            <a:r>
              <a:rPr lang="ru-RU" dirty="0" smtClean="0"/>
              <a:t> кислота 3 гр. (в</a:t>
            </a:r>
            <a:r>
              <a:rPr lang="en-US" dirty="0" smtClean="0"/>
              <a:t>/</a:t>
            </a:r>
            <a:r>
              <a:rPr lang="ru-RU" dirty="0" smtClean="0"/>
              <a:t>в).</a:t>
            </a:r>
          </a:p>
          <a:p>
            <a:r>
              <a:rPr lang="ru-RU" dirty="0" smtClean="0"/>
              <a:t>Транспортом ТЦМК (медицина </a:t>
            </a:r>
            <a:r>
              <a:rPr lang="ru-RU" dirty="0" err="1" smtClean="0"/>
              <a:t>катостроф</a:t>
            </a:r>
            <a:r>
              <a:rPr lang="ru-RU" dirty="0" smtClean="0"/>
              <a:t>) переведена в ОПЦ (</a:t>
            </a:r>
          </a:p>
          <a:p>
            <a:r>
              <a:rPr lang="ru-RU" dirty="0" smtClean="0"/>
              <a:t>г. Екатеринбург). </a:t>
            </a:r>
          </a:p>
          <a:p>
            <a:r>
              <a:rPr lang="ru-RU" dirty="0" smtClean="0"/>
              <a:t>В сроке 35-36 недель. Учитывая полное </a:t>
            </a:r>
            <a:r>
              <a:rPr lang="ru-RU" dirty="0" err="1" smtClean="0"/>
              <a:t>предлежание</a:t>
            </a:r>
            <a:r>
              <a:rPr lang="ru-RU" dirty="0" smtClean="0"/>
              <a:t> плаценты, клинику угрожающих преждевременных родов произведено </a:t>
            </a:r>
            <a:r>
              <a:rPr lang="ru-RU" dirty="0" err="1" smtClean="0"/>
              <a:t>родоразрешение</a:t>
            </a:r>
            <a:r>
              <a:rPr lang="ru-RU" dirty="0" smtClean="0"/>
              <a:t> способом кесарева сечения.</a:t>
            </a:r>
          </a:p>
          <a:p>
            <a:r>
              <a:rPr lang="ru-RU" u="sng" dirty="0" smtClean="0"/>
              <a:t>Операция</a:t>
            </a:r>
            <a:r>
              <a:rPr lang="en-US" u="sng" dirty="0" smtClean="0"/>
              <a:t>:</a:t>
            </a:r>
            <a:r>
              <a:rPr lang="ru-RU" dirty="0" smtClean="0"/>
              <a:t> Чревосечение. Кесарево сечение в нижнем сегменте.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5319117"/>
            <a:ext cx="721520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Перевязка маточных сосудов. Компрессионные швы. УБТ. Перевязка в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ru-RU" sz="2000" b="1" dirty="0" smtClean="0">
                <a:solidFill>
                  <a:srgbClr val="FF0000"/>
                </a:solidFill>
              </a:rPr>
              <a:t>подвздошных артерий.</a:t>
            </a:r>
            <a:r>
              <a:rPr lang="ru-RU" dirty="0" smtClean="0"/>
              <a:t> Экстирпация матки с трубами. Дренирование брюшной полости.</a:t>
            </a:r>
          </a:p>
          <a:p>
            <a:r>
              <a:rPr lang="ru-RU" dirty="0" err="1" smtClean="0"/>
              <a:t>Реинфузия</a:t>
            </a:r>
            <a:r>
              <a:rPr lang="ru-RU" dirty="0" smtClean="0"/>
              <a:t> эритроцитов. </a:t>
            </a:r>
            <a:r>
              <a:rPr lang="ru-RU" dirty="0" err="1" smtClean="0"/>
              <a:t>Аутогемотрансузия</a:t>
            </a:r>
            <a:r>
              <a:rPr lang="ru-RU" dirty="0" smtClean="0"/>
              <a:t>. Гемотрансфузия.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орода\Desktop\Матка Кузьмина\матка 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000527" cy="321470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5929330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5" name="Picture 2" descr="C:\Users\Борода\Desktop\Матка Кузьмина\матка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8330" y="285728"/>
            <a:ext cx="4191029" cy="32147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3929066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Стенка артерии маточно-плацентарной области с неполной </a:t>
            </a:r>
            <a:r>
              <a:rPr lang="ru-RU" b="1" dirty="0" err="1" smtClean="0"/>
              <a:t>гестационной</a:t>
            </a:r>
            <a:r>
              <a:rPr lang="ru-RU" b="1" dirty="0" smtClean="0"/>
              <a:t> перестройкой (сохраненный эндотелий, мышечный слои и участки </a:t>
            </a:r>
            <a:r>
              <a:rPr lang="ru-RU" b="1" dirty="0" err="1" smtClean="0"/>
              <a:t>децидуолизации</a:t>
            </a:r>
            <a:r>
              <a:rPr lang="ru-RU" b="1" dirty="0" smtClean="0"/>
              <a:t>), геморрагическое пропитывание и </a:t>
            </a:r>
            <a:r>
              <a:rPr lang="ru-RU" b="1" dirty="0" err="1" smtClean="0"/>
              <a:t>полиморфноклеточная</a:t>
            </a:r>
            <a:r>
              <a:rPr lang="ru-RU" b="1" dirty="0" smtClean="0"/>
              <a:t> инфильтрация </a:t>
            </a:r>
            <a:r>
              <a:rPr lang="ru-RU" b="1" dirty="0" err="1" smtClean="0"/>
              <a:t>миометрия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3857628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Отсутствие </a:t>
            </a:r>
            <a:r>
              <a:rPr lang="ru-RU" b="1" dirty="0" err="1" smtClean="0"/>
              <a:t>гестационной</a:t>
            </a:r>
            <a:r>
              <a:rPr lang="ru-RU" b="1" dirty="0" smtClean="0"/>
              <a:t> перестройки сосудов маточно-плацентарной области (зияющий просвет, сохраненный эндотелиальный и мышечные слои)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5786478" cy="1143000"/>
          </a:xfrm>
        </p:spPr>
        <p:txBody>
          <a:bodyPr/>
          <a:lstStyle/>
          <a:p>
            <a:r>
              <a:rPr lang="ru-RU" sz="3200" b="1" dirty="0" smtClean="0">
                <a:latin typeface="+mn-lt"/>
              </a:rPr>
              <a:t>Хирургическая работа ОПЦ*   </a:t>
            </a:r>
            <a:endParaRPr lang="ru-RU" sz="3200" b="1" dirty="0"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178331"/>
              </p:ext>
            </p:extLst>
          </p:nvPr>
        </p:nvGraphicFramePr>
        <p:xfrm>
          <a:off x="214282" y="1714486"/>
          <a:ext cx="8715436" cy="414308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101382"/>
                <a:gridCol w="1611257"/>
                <a:gridCol w="1431161"/>
                <a:gridCol w="1571636"/>
              </a:tblGrid>
              <a:tr h="608968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 </a:t>
                      </a:r>
                      <a:endParaRPr lang="ru-RU" dirty="0"/>
                    </a:p>
                  </a:txBody>
                  <a:tcPr/>
                </a:tc>
              </a:tr>
              <a:tr h="105109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Число акушерских оперативных</a:t>
                      </a:r>
                      <a:r>
                        <a:rPr lang="ru-RU" sz="2400" baseline="0" dirty="0" smtClean="0"/>
                        <a:t> вмешательств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2569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2605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2462</a:t>
                      </a:r>
                      <a:endParaRPr lang="ru-RU" sz="2400" dirty="0"/>
                    </a:p>
                  </a:txBody>
                  <a:tcPr/>
                </a:tc>
              </a:tr>
              <a:tr h="60896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 т.ч. Кесарево</a:t>
                      </a:r>
                      <a:r>
                        <a:rPr lang="ru-RU" sz="2400" baseline="0" dirty="0" smtClean="0"/>
                        <a:t> сечение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2367 (46,7%)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2325</a:t>
                      </a:r>
                    </a:p>
                    <a:p>
                      <a:r>
                        <a:rPr lang="ru-RU" sz="2400" dirty="0" smtClean="0"/>
                        <a:t> (42%)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2174</a:t>
                      </a:r>
                    </a:p>
                    <a:p>
                      <a:r>
                        <a:rPr lang="ru-RU" sz="2400" dirty="0" smtClean="0"/>
                        <a:t>(40,5%)</a:t>
                      </a:r>
                      <a:endParaRPr lang="ru-RU" sz="2400" dirty="0"/>
                    </a:p>
                  </a:txBody>
                  <a:tcPr/>
                </a:tc>
              </a:tr>
              <a:tr h="105109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Экстирпация, ампутация матки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14 </a:t>
                      </a:r>
                    </a:p>
                    <a:p>
                      <a:r>
                        <a:rPr lang="ru-RU" sz="2400" dirty="0" smtClean="0"/>
                        <a:t>(0,54%)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</a:t>
                      </a:r>
                    </a:p>
                    <a:p>
                      <a:r>
                        <a:rPr lang="ru-RU" sz="2400" dirty="0" smtClean="0"/>
                        <a:t>(0,38%)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27</a:t>
                      </a:r>
                    </a:p>
                    <a:p>
                      <a:r>
                        <a:rPr lang="ru-RU" sz="2400" dirty="0" smtClean="0"/>
                        <a:t> (1,1%)</a:t>
                      </a:r>
                      <a:r>
                        <a:rPr lang="ru-RU" sz="2400" baseline="0" dirty="0" smtClean="0"/>
                        <a:t> </a:t>
                      </a:r>
                      <a:endParaRPr lang="ru-RU" sz="2400" dirty="0"/>
                    </a:p>
                  </a:txBody>
                  <a:tcPr/>
                </a:tc>
              </a:tr>
              <a:tr h="608968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Метропластика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 (0,23%)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 (0,8%)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 (0,3%)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4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214290"/>
            <a:ext cx="1728192" cy="12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7356" y="6215082"/>
            <a:ext cx="7000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            *Данные годовых отчетов ГБУЗ СО «ОДКБ№1» 2012-2014г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73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1" y="836712"/>
            <a:ext cx="4032448" cy="2988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721" y="3860520"/>
            <a:ext cx="3744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Перевязка маточных сосудов по</a:t>
            </a:r>
          </a:p>
          <a:p>
            <a:pPr algn="ctr"/>
            <a:r>
              <a:rPr lang="ru-RU" dirty="0" smtClean="0"/>
              <a:t>Д.Р. Цицишвили *</a:t>
            </a:r>
          </a:p>
          <a:p>
            <a:pPr algn="ctr"/>
            <a:r>
              <a:rPr lang="ru-RU" sz="1400" dirty="0" smtClean="0"/>
              <a:t>Руководство по акушерству и гинекологии под редакцией Л.С. Персианинова (Издательства «Медицина», 1964)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00" y="836712"/>
            <a:ext cx="35283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3068959"/>
            <a:ext cx="710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uterine</a:t>
            </a:r>
          </a:p>
          <a:p>
            <a:r>
              <a:rPr lang="en-US" sz="1200" b="1" dirty="0"/>
              <a:t>artery</a:t>
            </a:r>
          </a:p>
          <a:p>
            <a:r>
              <a:rPr lang="en-US" sz="1200" b="1" dirty="0"/>
              <a:t>ligation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41100" y="400041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UTERINE ARTERY </a:t>
            </a:r>
            <a:r>
              <a:rPr lang="en-US" b="1" dirty="0" smtClean="0"/>
              <a:t>LIGATION</a:t>
            </a:r>
            <a:r>
              <a:rPr lang="ru-RU" b="1" dirty="0" smtClean="0"/>
              <a:t>*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12329" y="1915378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low</a:t>
            </a:r>
          </a:p>
          <a:p>
            <a:pPr algn="ctr"/>
            <a:r>
              <a:rPr lang="en-US" sz="1200" b="1" dirty="0"/>
              <a:t>traverse</a:t>
            </a:r>
          </a:p>
          <a:p>
            <a:pPr algn="ctr"/>
            <a:r>
              <a:rPr lang="en-US" sz="1200" b="1" dirty="0"/>
              <a:t>caesarean</a:t>
            </a:r>
          </a:p>
          <a:p>
            <a:pPr algn="ctr"/>
            <a:r>
              <a:rPr lang="en-US" sz="1200" b="1" dirty="0"/>
              <a:t>incision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0707" y="22615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Варианты перевязки маточных сосудов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3108" y="435710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S O G </a:t>
            </a:r>
            <a:r>
              <a:rPr lang="pt-BR" sz="1200" dirty="0" smtClean="0"/>
              <a:t>C</a:t>
            </a:r>
            <a:r>
              <a:rPr lang="ru-RU" sz="1200" dirty="0" smtClean="0"/>
              <a:t> </a:t>
            </a:r>
            <a:r>
              <a:rPr lang="pt-BR" sz="1200" dirty="0" smtClean="0"/>
              <a:t> </a:t>
            </a:r>
            <a:r>
              <a:rPr lang="pt-BR" sz="1200" dirty="0"/>
              <a:t>C L I N I C A L </a:t>
            </a:r>
            <a:r>
              <a:rPr lang="ru-RU" sz="1200" dirty="0" smtClean="0"/>
              <a:t> </a:t>
            </a:r>
            <a:r>
              <a:rPr lang="pt-BR" sz="1200" dirty="0" smtClean="0"/>
              <a:t>P </a:t>
            </a:r>
            <a:r>
              <a:rPr lang="pt-BR" sz="1200" dirty="0"/>
              <a:t>R AC T I C E G U I D E L I N E </a:t>
            </a:r>
            <a:r>
              <a:rPr lang="pt-BR" sz="1200" dirty="0" smtClean="0"/>
              <a:t>S</a:t>
            </a:r>
            <a:endParaRPr lang="ru-RU" sz="1200" dirty="0" smtClean="0"/>
          </a:p>
          <a:p>
            <a:r>
              <a:rPr lang="en-US" sz="1200" dirty="0" smtClean="0"/>
              <a:t>Prevention </a:t>
            </a:r>
            <a:r>
              <a:rPr lang="en-US" sz="1200" dirty="0"/>
              <a:t>and Management of</a:t>
            </a:r>
          </a:p>
          <a:p>
            <a:r>
              <a:rPr lang="en-US" sz="1200" dirty="0"/>
              <a:t>Postpartum </a:t>
            </a:r>
            <a:r>
              <a:rPr lang="en-US" sz="1200" dirty="0" err="1" smtClean="0"/>
              <a:t>Haemorrhage</a:t>
            </a:r>
            <a:r>
              <a:rPr lang="ru-RU" sz="1200" dirty="0" smtClean="0"/>
              <a:t>   </a:t>
            </a:r>
            <a:r>
              <a:rPr lang="en-US" sz="1200" dirty="0" smtClean="0"/>
              <a:t>No</a:t>
            </a:r>
            <a:r>
              <a:rPr lang="en-US" sz="1200" dirty="0"/>
              <a:t>. 88, April 2000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249" y="5301208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*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Современная хирургическая техника подразумевает использование синтетических рассасывающих материалов, предусматривается перевязка круглых маточных связок (анастомозы маточной и наружной срамной артерии)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2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615406"/>
            <a:ext cx="1828800" cy="249555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643050"/>
            <a:ext cx="7316317" cy="452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08" y="285728"/>
            <a:ext cx="6500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Placement of ligatures in the process of stepwise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devascularization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including ligature of the descending uterine and vaginal</a:t>
            </a: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arteries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32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57166"/>
            <a:ext cx="1567060" cy="21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421484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Обзор различных опубликованных способов компрессионных швов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43577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 rot="5400000">
            <a:off x="1607335" y="4036211"/>
            <a:ext cx="5643578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4500562" y="1142984"/>
            <a:ext cx="1643074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://t0.gstatic.com/images?q=tbn:ANd9GcToQuVzC8Im6nhSbJJFfIlLfEepnzvgang3PAEnfix5YjYasW-J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714488"/>
            <a:ext cx="2143125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8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Хирургические методы остановки кровотечения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0" y="1458514"/>
            <a:ext cx="2711859" cy="21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0" y="3933056"/>
            <a:ext cx="266429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39" y="1484784"/>
            <a:ext cx="3600400" cy="21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39" y="3724505"/>
            <a:ext cx="36004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5" y="3413225"/>
            <a:ext cx="3213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Шов Перейра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1810" y="602594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Шов предложенный В.Е. Радзинским, А.Н. </a:t>
            </a:r>
            <a:r>
              <a:rPr lang="ru-RU" sz="1400" b="1" dirty="0" err="1">
                <a:solidFill>
                  <a:prstClr val="black"/>
                </a:solidFill>
              </a:rPr>
              <a:t>Рымашевским</a:t>
            </a:r>
            <a:r>
              <a:rPr lang="ru-RU" sz="1400" b="1" dirty="0">
                <a:solidFill>
                  <a:prstClr val="black"/>
                </a:solidFill>
              </a:rPr>
              <a:t> и </a:t>
            </a:r>
            <a:r>
              <a:rPr lang="ru-RU" sz="1400" b="1" dirty="0" err="1">
                <a:solidFill>
                  <a:prstClr val="black"/>
                </a:solidFill>
              </a:rPr>
              <a:t>соавт</a:t>
            </a:r>
            <a:r>
              <a:rPr lang="ru-RU" sz="1400" b="1" dirty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3302879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Шов </a:t>
            </a:r>
            <a:r>
              <a:rPr lang="en-US" sz="1400" b="1" dirty="0"/>
              <a:t>B-Lynch</a:t>
            </a:r>
            <a:r>
              <a:rPr lang="ru-RU" sz="1400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67638" y="5986154"/>
            <a:ext cx="4036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</a:t>
            </a:r>
            <a:r>
              <a:rPr lang="ru-RU" sz="1400" b="1" dirty="0" smtClean="0"/>
              <a:t>Модифицированный </a:t>
            </a:r>
            <a:r>
              <a:rPr lang="ru-RU" sz="1400" b="1" dirty="0"/>
              <a:t>шов </a:t>
            </a:r>
            <a:r>
              <a:rPr lang="en-US" sz="1400" b="1" dirty="0"/>
              <a:t>B-Lynch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571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390828" cy="321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877"/>
            <a:ext cx="3571900" cy="272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357562"/>
            <a:ext cx="3857652" cy="29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872" y="476672"/>
            <a:ext cx="547171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05449" y="2780928"/>
            <a:ext cx="450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Hum. </a:t>
            </a:r>
            <a:r>
              <a:rPr lang="en-US" sz="1200" b="1" dirty="0" err="1" smtClean="0"/>
              <a:t>Reprod</a:t>
            </a:r>
            <a:r>
              <a:rPr lang="en-US" sz="1200" b="1" dirty="0" smtClean="0"/>
              <a:t>. Advance Access published November 17, 2007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096344" cy="33486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1" y="500043"/>
            <a:ext cx="4601239" cy="3714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3429000"/>
            <a:ext cx="7920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789040"/>
            <a:ext cx="792088" cy="249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4282" y="3595568"/>
            <a:ext cx="450059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Способ лечения послеродового кровотечения путем наложения тампонирующих </a:t>
            </a:r>
            <a:r>
              <a:rPr lang="ru-RU" sz="2000" b="1" dirty="0" err="1"/>
              <a:t>скобкообразных</a:t>
            </a:r>
            <a:r>
              <a:rPr lang="ru-RU" sz="2000" b="1" dirty="0"/>
              <a:t> швов на матку (RU 2394509</a:t>
            </a:r>
            <a:r>
              <a:rPr lang="ru-RU" b="1" dirty="0"/>
              <a:t>):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u="sng" dirty="0" smtClean="0"/>
              <a:t>Владельцы патента:</a:t>
            </a:r>
            <a:r>
              <a:rPr lang="ru-RU" u="sng" dirty="0"/>
              <a:t/>
            </a:r>
            <a:br>
              <a:rPr lang="ru-RU" u="sng" dirty="0"/>
            </a:br>
            <a:r>
              <a:rPr lang="ru-RU" b="1" dirty="0" smtClean="0"/>
              <a:t>проф. д.м.н. </a:t>
            </a:r>
            <a:r>
              <a:rPr lang="ru-RU" b="1" dirty="0" err="1" smtClean="0"/>
              <a:t>Курцер</a:t>
            </a:r>
            <a:r>
              <a:rPr lang="ru-RU" b="1" dirty="0" smtClean="0"/>
              <a:t> М.А.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Лукашина</a:t>
            </a:r>
            <a:r>
              <a:rPr lang="ru-RU" b="1" dirty="0"/>
              <a:t> </a:t>
            </a:r>
            <a:r>
              <a:rPr lang="ru-RU" b="1" dirty="0" smtClean="0"/>
              <a:t>М. В.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4581128"/>
            <a:ext cx="648072" cy="273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4" name="AutoShape 2" descr="Картинки по запросу курцер марк аркадь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435769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9630553"/>
              </p:ext>
            </p:extLst>
          </p:nvPr>
        </p:nvGraphicFramePr>
        <p:xfrm>
          <a:off x="539552" y="332656"/>
          <a:ext cx="828092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584" y="638132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u="sng" dirty="0" smtClean="0"/>
              <a:t>* Методическое письмо МЗ РФ «О материнской смертности в РФ в 201</a:t>
            </a:r>
            <a:r>
              <a:rPr lang="en-US" sz="1600" i="1" u="sng" dirty="0" smtClean="0"/>
              <a:t>3</a:t>
            </a:r>
            <a:r>
              <a:rPr lang="ru-RU" sz="1600" i="1" u="sng" dirty="0" smtClean="0"/>
              <a:t> году»</a:t>
            </a:r>
            <a:endParaRPr lang="ru-RU" sz="1600" i="1" u="sng" dirty="0"/>
          </a:p>
        </p:txBody>
      </p:sp>
    </p:spTree>
    <p:extLst>
      <p:ext uri="{BB962C8B-B14F-4D97-AF65-F5344CB8AC3E}">
        <p14:creationId xmlns:p14="http://schemas.microsoft.com/office/powerpoint/2010/main" val="3317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57166"/>
            <a:ext cx="5715003" cy="161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357430"/>
            <a:ext cx="3411674" cy="398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2355094"/>
            <a:ext cx="3571901" cy="389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загруженное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285728"/>
            <a:ext cx="1500198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627471" cy="379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9340"/>
            <a:ext cx="4128691" cy="258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24"/>
            <a:ext cx="4128691" cy="275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83724"/>
            <a:ext cx="4314249" cy="140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0" y="404664"/>
            <a:ext cx="348721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43372" y="263837"/>
            <a:ext cx="478634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ШОВ </a:t>
            </a:r>
            <a:r>
              <a:rPr lang="en-US" b="1" dirty="0" smtClean="0"/>
              <a:t>B-Lynch</a:t>
            </a:r>
          </a:p>
          <a:p>
            <a:r>
              <a:rPr lang="en-US" sz="2400" dirty="0" smtClean="0"/>
              <a:t>+ </a:t>
            </a:r>
            <a:r>
              <a:rPr lang="ru-RU" sz="2400" dirty="0" smtClean="0"/>
              <a:t>Прост в применении(техника, время)</a:t>
            </a:r>
          </a:p>
          <a:p>
            <a:r>
              <a:rPr lang="ru-RU" sz="2400" dirty="0" smtClean="0"/>
              <a:t>+Контроль кровотечения из полости матки, эвакуация содержимого</a:t>
            </a:r>
          </a:p>
          <a:p>
            <a:r>
              <a:rPr lang="ru-RU" sz="2400" dirty="0" smtClean="0"/>
              <a:t>+Отсутствие препятствия оттоку из полости матки</a:t>
            </a:r>
          </a:p>
          <a:p>
            <a:r>
              <a:rPr lang="ru-RU" sz="2400" dirty="0" smtClean="0"/>
              <a:t>+Поперечный шов в области нижнего сегмента, эффективен при </a:t>
            </a:r>
            <a:r>
              <a:rPr lang="ru-RU" sz="2400" dirty="0" err="1" smtClean="0"/>
              <a:t>предлежании</a:t>
            </a:r>
            <a:r>
              <a:rPr lang="ru-RU" sz="2400" dirty="0" smtClean="0"/>
              <a:t> плаценты</a:t>
            </a:r>
          </a:p>
          <a:p>
            <a:r>
              <a:rPr lang="ru-RU" sz="2400" dirty="0" smtClean="0"/>
              <a:t>+Достаточно данных о сохранении репродуктивной функции</a:t>
            </a:r>
          </a:p>
          <a:p>
            <a:r>
              <a:rPr lang="ru-RU" sz="2400" dirty="0" smtClean="0"/>
              <a:t>+ Возможно применение с цель профилактики кровотечения у пациенток высокой группы риска</a:t>
            </a:r>
          </a:p>
          <a:p>
            <a:r>
              <a:rPr lang="ru-RU" sz="2400" dirty="0" smtClean="0"/>
              <a:t>+Экономия шовного материала</a:t>
            </a:r>
          </a:p>
          <a:p>
            <a:endParaRPr lang="ru-RU" sz="2000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14480" y="2571744"/>
            <a:ext cx="6072230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(-)Необходимо применение значительного усилия при затягивании швов (избыточное </a:t>
            </a:r>
            <a:r>
              <a:rPr lang="ru-RU" sz="2400" dirty="0" err="1" smtClean="0"/>
              <a:t>сдавление</a:t>
            </a:r>
            <a:r>
              <a:rPr lang="ru-RU" sz="2400" dirty="0" smtClean="0"/>
              <a:t>, риск повреждения мышцы матки)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838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144" y="2348880"/>
            <a:ext cx="8173656" cy="377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4" y="2276872"/>
            <a:ext cx="8134350" cy="39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0" y="260648"/>
            <a:ext cx="6102821" cy="187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0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2828371" cy="258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857628"/>
            <a:ext cx="2572913" cy="236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0496" y="428605"/>
            <a:ext cx="49292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ШОВ по </a:t>
            </a:r>
            <a:r>
              <a:rPr lang="en-US" sz="2000" b="1" dirty="0" smtClean="0"/>
              <a:t>Hayman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-</a:t>
            </a:r>
            <a:r>
              <a:rPr lang="ru-RU" sz="2000" dirty="0" smtClean="0"/>
              <a:t>Отсутствие контроля кровотечения из полости матки и нижнего сегмента</a:t>
            </a:r>
          </a:p>
          <a:p>
            <a:r>
              <a:rPr lang="ru-RU" sz="2000" dirty="0" smtClean="0"/>
              <a:t>-Недостаточно данных о сохранении репродуктивного потенциала</a:t>
            </a:r>
          </a:p>
          <a:p>
            <a:pPr>
              <a:buFontTx/>
              <a:buChar char="-"/>
            </a:pPr>
            <a:r>
              <a:rPr lang="ru-RU" sz="2000" dirty="0" smtClean="0"/>
              <a:t>Риск прорезывания лигатуры, формирование больших участков ишемии матки</a:t>
            </a:r>
          </a:p>
          <a:p>
            <a:r>
              <a:rPr lang="ru-RU" sz="2000" dirty="0" smtClean="0"/>
              <a:t>+ Прост в применении (техника, время)</a:t>
            </a:r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00496" y="3429000"/>
            <a:ext cx="5143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ШОВ по </a:t>
            </a:r>
            <a:r>
              <a:rPr lang="en-US" sz="2000" b="1" dirty="0" smtClean="0"/>
              <a:t>Cho</a:t>
            </a:r>
          </a:p>
          <a:p>
            <a:pPr>
              <a:buFontTx/>
              <a:buChar char="-"/>
            </a:pPr>
            <a:r>
              <a:rPr lang="ru-RU" sz="2000" dirty="0" smtClean="0"/>
              <a:t>Необходимо время для применения швов</a:t>
            </a:r>
          </a:p>
          <a:p>
            <a:pPr>
              <a:buFontTx/>
              <a:buChar char="-"/>
            </a:pPr>
            <a:r>
              <a:rPr lang="ru-RU" sz="2000" dirty="0" smtClean="0"/>
              <a:t>Ограничен отток из полости матки, риск формирования инфекционных осложнений</a:t>
            </a:r>
          </a:p>
          <a:p>
            <a:r>
              <a:rPr lang="ru-RU" sz="2000" dirty="0" smtClean="0"/>
              <a:t>- Недостаточно данных о сохранении репродуктивного потенциала</a:t>
            </a:r>
          </a:p>
          <a:p>
            <a:r>
              <a:rPr lang="ru-RU" sz="2000" dirty="0" smtClean="0"/>
              <a:t>-Риск формирования </a:t>
            </a:r>
            <a:r>
              <a:rPr lang="ru-RU" sz="2000" dirty="0" err="1" smtClean="0"/>
              <a:t>синехий</a:t>
            </a:r>
            <a:r>
              <a:rPr lang="ru-RU" sz="2000" dirty="0" smtClean="0"/>
              <a:t> в полости матки</a:t>
            </a:r>
            <a:endParaRPr lang="ru-RU" sz="2000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058"/>
            <a:ext cx="1000100" cy="136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0" y="2780928"/>
            <a:ext cx="459248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76672"/>
            <a:ext cx="3606591" cy="271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1"/>
            <a:ext cx="36065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1" y="476672"/>
            <a:ext cx="4947840" cy="20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7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Users\ЖилинАВ\Desktop\фото\компрессионные швы\IMG-20140704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4032448" cy="51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ЖилинАВ\Desktop\фото\компрессионные швы\IMG-20140808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71480"/>
            <a:ext cx="4292838" cy="515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62" y="5929330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Варианты </a:t>
            </a:r>
            <a:r>
              <a:rPr lang="ru-RU" sz="2800" dirty="0" err="1" smtClean="0"/>
              <a:t>компрессионо-сшивных</a:t>
            </a:r>
            <a:r>
              <a:rPr lang="ru-RU" sz="2800" dirty="0" smtClean="0"/>
              <a:t> технологий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71802" y="71435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+УБТ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428604"/>
            <a:ext cx="800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Показания для применения компрессионных швов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5072074"/>
            <a:ext cx="8143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Во всех случаях компрессионные швы применяются в сочетании с перевязкой восходящих маточных сосудов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1714488"/>
            <a:ext cx="8358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-гипотоническое кровотечение во время кесарева сечения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-гипотоническое кровотечение в раннем послеродовом периоде при неэффективности принятых мер (лапаротомия после спонтанных родов)</a:t>
            </a:r>
          </a:p>
          <a:p>
            <a:endParaRPr lang="ru-RU" sz="2400" dirty="0" smtClean="0"/>
          </a:p>
          <a:p>
            <a:r>
              <a:rPr lang="ru-RU" sz="2400" dirty="0" smtClean="0"/>
              <a:t>-кровотечение из плацентарной площадки в области нижнего сегмента при </a:t>
            </a:r>
            <a:r>
              <a:rPr lang="ru-RU" sz="2400" dirty="0" err="1" smtClean="0"/>
              <a:t>предлежании</a:t>
            </a:r>
            <a:r>
              <a:rPr lang="ru-RU" sz="2400" dirty="0" smtClean="0"/>
              <a:t> плаценты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5143512"/>
            <a:ext cx="8072494" cy="1285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52529" cy="3564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4944"/>
            <a:ext cx="4680520" cy="3510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4" y="0"/>
            <a:ext cx="371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Пациентка К., 28 лет. </a:t>
            </a:r>
            <a:r>
              <a:rPr lang="ru-RU" dirty="0" err="1" smtClean="0"/>
              <a:t>Первобеременная</a:t>
            </a:r>
            <a:r>
              <a:rPr lang="ru-RU" dirty="0" smtClean="0"/>
              <a:t>.</a:t>
            </a:r>
          </a:p>
          <a:p>
            <a:r>
              <a:rPr lang="en-US" dirty="0" smtClean="0"/>
              <a:t>DS</a:t>
            </a:r>
            <a:r>
              <a:rPr lang="ru-RU" dirty="0" smtClean="0"/>
              <a:t>. Преждевременные оперативные роды в сроке 36 недель. Антенатальная гибель плода. Отслойка плаценты. </a:t>
            </a:r>
            <a:r>
              <a:rPr lang="ru-RU" b="1" dirty="0" smtClean="0"/>
              <a:t>Матка </a:t>
            </a:r>
            <a:r>
              <a:rPr lang="ru-RU" b="1" dirty="0" err="1" smtClean="0"/>
              <a:t>Кювелера</a:t>
            </a:r>
            <a:r>
              <a:rPr lang="ru-RU" b="1" dirty="0" smtClean="0"/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3786190"/>
            <a:ext cx="3857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Операция</a:t>
            </a:r>
            <a:r>
              <a:rPr lang="en-US" u="sng" dirty="0" smtClean="0"/>
              <a:t>:</a:t>
            </a:r>
            <a:r>
              <a:rPr lang="ru-RU" dirty="0" smtClean="0"/>
              <a:t> Лапаротомия. Кесарево сечение. Перевязка восходящих маточных сосудов. УБТ. Компрессионные швы. Дренирование брюшной полости.</a:t>
            </a:r>
          </a:p>
          <a:p>
            <a:r>
              <a:rPr lang="ru-RU" dirty="0" smtClean="0"/>
              <a:t>Общая кровопотеря 1300 мл.</a:t>
            </a:r>
          </a:p>
          <a:p>
            <a:r>
              <a:rPr lang="ru-RU" dirty="0" smtClean="0"/>
              <a:t>Гемотрансфузия не проводилась.</a:t>
            </a:r>
            <a:endParaRPr lang="en-US" dirty="0" smtClean="0"/>
          </a:p>
          <a:p>
            <a:r>
              <a:rPr lang="ru-RU" dirty="0" smtClean="0"/>
              <a:t>Аппаратная </a:t>
            </a:r>
            <a:r>
              <a:rPr lang="ru-RU" dirty="0" err="1" smtClean="0"/>
              <a:t>реинфузия</a:t>
            </a:r>
            <a:r>
              <a:rPr lang="ru-RU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(300 </a:t>
            </a:r>
            <a:r>
              <a:rPr lang="ru-RU" dirty="0" smtClean="0"/>
              <a:t>мл)</a:t>
            </a:r>
          </a:p>
          <a:p>
            <a:r>
              <a:rPr lang="ru-RU" dirty="0" err="1" smtClean="0"/>
              <a:t>Рекомбинантный</a:t>
            </a:r>
            <a:r>
              <a:rPr lang="ru-RU" dirty="0" smtClean="0"/>
              <a:t> активированный фактор (</a:t>
            </a:r>
            <a:r>
              <a:rPr lang="en-US" dirty="0" smtClean="0"/>
              <a:t>II</a:t>
            </a:r>
            <a:r>
              <a:rPr lang="ru-RU" dirty="0" smtClean="0"/>
              <a:t>,</a:t>
            </a:r>
            <a:r>
              <a:rPr lang="en-US" dirty="0" smtClean="0"/>
              <a:t>VII, IX, X)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72396" y="2857496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?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Rot="1" noChangeArrowheads="1"/>
          </p:cNvSpPr>
          <p:nvPr>
            <p:ph type="title" sz="quarter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5 сутки после КС. Компрессионные и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гемостатические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 швы на сосуды. Тотальный тромбоз матки.</a:t>
            </a:r>
          </a:p>
        </p:txBody>
      </p:sp>
      <p:pic>
        <p:nvPicPr>
          <p:cNvPr id="229385" name="Picture 9" descr="P100040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6613" y="1600200"/>
            <a:ext cx="3279775" cy="2185988"/>
          </a:xfrm>
          <a:noFill/>
        </p:spPr>
      </p:pic>
      <p:pic>
        <p:nvPicPr>
          <p:cNvPr id="229386" name="Picture 10" descr="P10004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7613" y="1600200"/>
            <a:ext cx="3279775" cy="2185988"/>
          </a:xfrm>
          <a:noFill/>
        </p:spPr>
      </p:pic>
      <p:pic>
        <p:nvPicPr>
          <p:cNvPr id="229387" name="Picture 11" descr="P10004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5025" y="3962400"/>
            <a:ext cx="3281363" cy="2187575"/>
          </a:xfrm>
          <a:noFill/>
        </p:spPr>
      </p:pic>
      <p:pic>
        <p:nvPicPr>
          <p:cNvPr id="229388" name="Picture 12" descr="P100042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26025" y="3962400"/>
            <a:ext cx="3281363" cy="2187575"/>
          </a:xfrm>
          <a:noFill/>
        </p:spPr>
      </p:pic>
      <p:sp>
        <p:nvSpPr>
          <p:cNvPr id="7" name="Прямоугольник 6"/>
          <p:cNvSpPr/>
          <p:nvPr/>
        </p:nvSpPr>
        <p:spPr>
          <a:xfrm>
            <a:off x="5929322" y="6211669"/>
            <a:ext cx="3500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Фотографии предоставлены </a:t>
            </a:r>
          </a:p>
          <a:p>
            <a:r>
              <a:rPr lang="ru-RU" i="1" dirty="0" smtClean="0"/>
              <a:t>к.м.н. </a:t>
            </a:r>
            <a:r>
              <a:rPr lang="ru-RU" i="1" dirty="0" err="1" smtClean="0"/>
              <a:t>Глуховым</a:t>
            </a:r>
            <a:r>
              <a:rPr lang="ru-RU" i="1" dirty="0" smtClean="0"/>
              <a:t> Е.Ю.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03071224"/>
              </p:ext>
            </p:extLst>
          </p:nvPr>
        </p:nvGraphicFramePr>
        <p:xfrm>
          <a:off x="467544" y="1268760"/>
          <a:ext cx="8208912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3223" y="260648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Материнская смертность от кровотечений в РФ, 201</a:t>
            </a:r>
            <a:r>
              <a:rPr lang="en-US" sz="2400" b="1" i="1" dirty="0" smtClean="0">
                <a:solidFill>
                  <a:srgbClr val="FF0000"/>
                </a:solidFill>
              </a:rPr>
              <a:t>2</a:t>
            </a:r>
            <a:r>
              <a:rPr lang="ru-RU" sz="2400" b="1" i="1" dirty="0" smtClean="0">
                <a:solidFill>
                  <a:srgbClr val="FF0000"/>
                </a:solidFill>
              </a:rPr>
              <a:t>-201</a:t>
            </a:r>
            <a:r>
              <a:rPr lang="en-US" sz="2400" b="1" i="1" dirty="0" smtClean="0">
                <a:solidFill>
                  <a:srgbClr val="FF0000"/>
                </a:solidFill>
              </a:rPr>
              <a:t>3</a:t>
            </a:r>
            <a:r>
              <a:rPr lang="ru-RU" sz="2400" b="1" i="1" dirty="0" smtClean="0">
                <a:solidFill>
                  <a:srgbClr val="FF0000"/>
                </a:solidFill>
              </a:rPr>
              <a:t> гг.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398217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u="sng" dirty="0"/>
              <a:t>* Методическое письмо МЗ РФ «О материнской смертности в РФ в </a:t>
            </a:r>
            <a:r>
              <a:rPr lang="ru-RU" sz="1600" i="1" u="sng" dirty="0" smtClean="0"/>
              <a:t>201</a:t>
            </a:r>
            <a:r>
              <a:rPr lang="en-US" sz="1600" i="1" u="sng" dirty="0" smtClean="0"/>
              <a:t>3 </a:t>
            </a:r>
            <a:r>
              <a:rPr lang="ru-RU" sz="1600" i="1" u="sng" dirty="0" smtClean="0"/>
              <a:t>году</a:t>
            </a:r>
            <a:r>
              <a:rPr lang="ru-RU" sz="1600" i="1" u="sng" dirty="0"/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15610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%</a:t>
            </a:r>
          </a:p>
        </p:txBody>
      </p:sp>
      <p:pic>
        <p:nvPicPr>
          <p:cNvPr id="6" name="Picture 2" descr="C:\Users\1\Desktop\врастание\предлежа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3983" y="330993"/>
            <a:ext cx="1500232" cy="1650218"/>
          </a:xfrm>
          <a:prstGeom prst="rect">
            <a:avLst/>
          </a:prstGeom>
          <a:noFill/>
        </p:spPr>
      </p:pic>
      <p:sp>
        <p:nvSpPr>
          <p:cNvPr id="7" name="Стрелка влево 6"/>
          <p:cNvSpPr/>
          <p:nvPr/>
        </p:nvSpPr>
        <p:spPr>
          <a:xfrm>
            <a:off x="4500562" y="1285860"/>
            <a:ext cx="720080" cy="432048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шивание стенок.ГСС.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1538" y="928671"/>
            <a:ext cx="7000924" cy="5268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21429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15-е сутки после КС, компрессионные швы на матке . Эндометрит с некрозом </a:t>
            </a:r>
            <a:r>
              <a:rPr lang="ru-RU" sz="2000" b="1" dirty="0" err="1" smtClean="0">
                <a:solidFill>
                  <a:srgbClr val="FF0000"/>
                </a:solidFill>
              </a:rPr>
              <a:t>децидуальной</a:t>
            </a:r>
            <a:r>
              <a:rPr lang="ru-RU" sz="2000" b="1" dirty="0" smtClean="0">
                <a:solidFill>
                  <a:srgbClr val="FF0000"/>
                </a:solidFill>
              </a:rPr>
              <a:t> ткани. Сшивание стенок матки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5074" y="614364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Слайд предоставлен </a:t>
            </a:r>
          </a:p>
          <a:p>
            <a:r>
              <a:rPr lang="ru-RU" i="1" dirty="0" smtClean="0"/>
              <a:t>к.м.н. </a:t>
            </a:r>
            <a:r>
              <a:rPr lang="ru-RU" i="1" dirty="0" err="1" smtClean="0"/>
              <a:t>Глуховым</a:t>
            </a:r>
            <a:r>
              <a:rPr lang="ru-RU" i="1" dirty="0" smtClean="0"/>
              <a:t> Е.Ю.</a:t>
            </a:r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770"/>
            <a:ext cx="3816424" cy="5551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770"/>
            <a:ext cx="3672408" cy="55511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62068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ГРУБОЕ НАРУШЕНИЕ ТЕХНИКИ ПРОВЕДЕНИЯ КОМПРЕССИОННО СШИВНЫХ ТЕХНОЛОГИЙ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5929330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Фотографии предоставлены </a:t>
            </a:r>
          </a:p>
          <a:p>
            <a:r>
              <a:rPr lang="ru-RU" i="1" dirty="0" smtClean="0"/>
              <a:t>к.м.н. </a:t>
            </a:r>
            <a:r>
              <a:rPr lang="ru-RU" i="1" dirty="0" err="1" smtClean="0"/>
              <a:t>Глуховым</a:t>
            </a:r>
            <a:r>
              <a:rPr lang="ru-RU" i="1" dirty="0" smtClean="0"/>
              <a:t> Е.Ю.</a:t>
            </a:r>
            <a:endParaRPr lang="ru-RU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Требование к компрессионным швам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Оказание прямого наружного давления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Шов завязывается после </a:t>
            </a:r>
            <a:r>
              <a:rPr lang="ru-RU" sz="2400" b="1" dirty="0" err="1" smtClean="0"/>
              <a:t>бимануальной</a:t>
            </a:r>
            <a:r>
              <a:rPr lang="ru-RU" sz="2400" b="1" dirty="0" smtClean="0"/>
              <a:t> компрессии с усилием, достаточным для остановки кровотечения (осуществляется ассистентом)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Дозированная компрессия при завязывании узлов, </a:t>
            </a:r>
            <a:r>
              <a:rPr lang="ru-RU" sz="2400" b="1" dirty="0" err="1" smtClean="0"/>
              <a:t>недопуская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побеления</a:t>
            </a:r>
            <a:r>
              <a:rPr lang="ru-RU" sz="2400" b="1" dirty="0" smtClean="0"/>
              <a:t> подлежащих тканей или признаков прорезывания узлов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Обеспечение дренажа послеродовой матки, сохранение свободных каналов вдоль полости матки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Использование синтетических нитей с коротким сроком рассасывания, оптимально с антисептическим покрытием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661248"/>
            <a:ext cx="8424936" cy="8797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Эффективность компрессионных швов с точки зрения шовного хирургического материала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2610" y="1556792"/>
            <a:ext cx="336531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Минимизация тканевой реакции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10820" y="2755725"/>
            <a:ext cx="3348372" cy="1465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Обеспечения мобилизации тканей матки в строго фиксированный промежуток времени.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4499992" y="1772816"/>
            <a:ext cx="7560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652120" y="1556792"/>
            <a:ext cx="309634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Синтетические нити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4499992" y="3194974"/>
            <a:ext cx="7560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724128" y="2755725"/>
            <a:ext cx="3096344" cy="1465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Рассасывающиеся , с четким профилем поддержки раны и рассасывания (</a:t>
            </a:r>
            <a:r>
              <a:rPr lang="ru-RU" dirty="0" err="1" smtClean="0"/>
              <a:t>Полиглактин</a:t>
            </a:r>
            <a:r>
              <a:rPr lang="ru-RU" dirty="0" smtClean="0"/>
              <a:t> 910 с покрытием)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38812" y="4587674"/>
            <a:ext cx="334837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Профилактика развития гнойно-септических осложнения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4499992" y="4947714"/>
            <a:ext cx="7560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52120" y="4594220"/>
            <a:ext cx="3206160" cy="1211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 антибактериальным покрытием, препятствующим развитию инфекции вдоль линии шва</a:t>
            </a:r>
            <a:endParaRPr lang="en-US" dirty="0"/>
          </a:p>
        </p:txBody>
      </p:sp>
      <p:sp>
        <p:nvSpPr>
          <p:cNvPr id="20" name="Plus 19"/>
          <p:cNvSpPr/>
          <p:nvPr/>
        </p:nvSpPr>
        <p:spPr>
          <a:xfrm>
            <a:off x="2069118" y="2348880"/>
            <a:ext cx="360040" cy="3600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2051720" y="4221088"/>
            <a:ext cx="360040" cy="3600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21"/>
          <p:cNvSpPr/>
          <p:nvPr/>
        </p:nvSpPr>
        <p:spPr>
          <a:xfrm>
            <a:off x="7021012" y="2373846"/>
            <a:ext cx="360040" cy="3600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22"/>
          <p:cNvSpPr/>
          <p:nvPr/>
        </p:nvSpPr>
        <p:spPr>
          <a:xfrm>
            <a:off x="7021012" y="4221088"/>
            <a:ext cx="360040" cy="3600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qual 23"/>
          <p:cNvSpPr/>
          <p:nvPr/>
        </p:nvSpPr>
        <p:spPr>
          <a:xfrm>
            <a:off x="1483536" y="5910698"/>
            <a:ext cx="504056" cy="360040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34863" y="5805264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Оптимальный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результат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Equal 25"/>
          <p:cNvSpPr/>
          <p:nvPr/>
        </p:nvSpPr>
        <p:spPr>
          <a:xfrm>
            <a:off x="6351984" y="5951348"/>
            <a:ext cx="504056" cy="360040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6256" y="5910698"/>
            <a:ext cx="1824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VICRYL Plus 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 </a:t>
            </a:r>
            <a:r>
              <a:rPr lang="ru-RU" sz="2000" b="1" dirty="0" err="1" smtClean="0">
                <a:solidFill>
                  <a:srgbClr val="FF0000"/>
                </a:solidFill>
              </a:rPr>
              <a:t>триклозаном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48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347663" y="338138"/>
            <a:ext cx="8229600" cy="4302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en-US" b="1" smtClean="0">
                <a:latin typeface="Calibri" pitchFamily="34" charset="0"/>
                <a:cs typeface="Calibri" pitchFamily="34" charset="0"/>
              </a:rPr>
              <a:t> Хирургическая нить и инфекция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88927D57-933E-4E44-856C-4287D83C9126}" type="slidenum">
              <a:rPr lang="en-US" altLang="en-US" smtClean="0">
                <a:ea typeface="ヒラギノ角ゴ Pro W3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 smtClean="0">
              <a:ea typeface="ヒラギノ角ゴ Pro W3"/>
            </a:endParaRPr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1131888"/>
            <a:ext cx="5243512" cy="4549775"/>
          </a:xfrm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2728913" y="5846763"/>
            <a:ext cx="46291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ct val="110000"/>
              </a:spcBef>
              <a:spcAft>
                <a:spcPts val="0"/>
              </a:spcAft>
              <a:defRPr/>
            </a:pPr>
            <a:r>
              <a:rPr lang="en-US" sz="800" dirty="0" err="1">
                <a:latin typeface="Arial" charset="0"/>
                <a:ea typeface="ヒラギノ角ゴ Pro W3" pitchFamily="1" charset="-128"/>
                <a:cs typeface="Times New Roman" pitchFamily="18" charset="0"/>
              </a:rPr>
              <a:t>Edmiston</a:t>
            </a:r>
            <a:r>
              <a:rPr lang="en-US" sz="800" dirty="0">
                <a:latin typeface="Arial" charset="0"/>
                <a:ea typeface="ヒラギノ角ゴ Pro W3" pitchFamily="1" charset="-128"/>
                <a:cs typeface="Times New Roman" pitchFamily="18" charset="0"/>
              </a:rPr>
              <a:t> et al. Healthcare infection 2008,13; 121-129</a:t>
            </a:r>
            <a:endParaRPr lang="ru-RU" sz="80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ct val="110000"/>
              </a:spcBef>
              <a:spcAft>
                <a:spcPts val="0"/>
              </a:spcAft>
              <a:defRPr/>
            </a:pPr>
            <a:r>
              <a:rPr lang="en-US" sz="800" dirty="0" err="1">
                <a:latin typeface="Arial" charset="0"/>
                <a:ea typeface="ヒラギノ角ゴ Pro W3" pitchFamily="1" charset="-128"/>
                <a:cs typeface="Arial" charset="0"/>
              </a:rPr>
              <a:t>Elek</a:t>
            </a: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 SD, </a:t>
            </a:r>
            <a:r>
              <a:rPr lang="en-US" sz="800" dirty="0" err="1">
                <a:latin typeface="Arial" charset="0"/>
                <a:ea typeface="ヒラギノ角ゴ Pro W3" pitchFamily="1" charset="-128"/>
                <a:cs typeface="Arial" charset="0"/>
              </a:rPr>
              <a:t>Conen</a:t>
            </a: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 PE, Br J Exp </a:t>
            </a:r>
            <a:r>
              <a:rPr lang="en-US" sz="800" dirty="0" err="1">
                <a:latin typeface="Arial" charset="0"/>
                <a:ea typeface="ヒラギノ角ゴ Pro W3" pitchFamily="1" charset="-128"/>
                <a:cs typeface="Arial" charset="0"/>
              </a:rPr>
              <a:t>Pathol</a:t>
            </a: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 1957;38:573-9 </a:t>
            </a:r>
            <a:endParaRPr lang="ru-RU" sz="40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Katz et al, Ann </a:t>
            </a:r>
            <a:r>
              <a:rPr lang="en-US" sz="800" dirty="0" err="1">
                <a:latin typeface="Arial" charset="0"/>
                <a:ea typeface="ヒラギノ角ゴ Pro W3" pitchFamily="1" charset="-128"/>
                <a:cs typeface="Arial" charset="0"/>
              </a:rPr>
              <a:t>Surg</a:t>
            </a: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 1981;194:35-41</a:t>
            </a:r>
            <a:endParaRPr lang="ru-RU" sz="40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err="1">
                <a:latin typeface="Arial" charset="0"/>
                <a:ea typeface="ヒラギノ角ゴ Pro W3" pitchFamily="1" charset="-128"/>
                <a:cs typeface="Arial" charset="0"/>
              </a:rPr>
              <a:t>Edlich</a:t>
            </a:r>
            <a:r>
              <a:rPr lang="en-US" sz="800" dirty="0">
                <a:latin typeface="Arial" charset="0"/>
                <a:ea typeface="ヒラギノ角ゴ Pro W3" pitchFamily="1" charset="-128"/>
                <a:cs typeface="Arial" charset="0"/>
              </a:rPr>
              <a:t> et al, J Biomed Mater Res 1974;8:15-26</a:t>
            </a:r>
            <a:endParaRPr lang="ru-RU" sz="105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ct val="110000"/>
              </a:spcBef>
              <a:spcAft>
                <a:spcPts val="0"/>
              </a:spcAft>
              <a:defRPr/>
            </a:pPr>
            <a:r>
              <a:rPr lang="ru-RU" sz="1050" dirty="0">
                <a:latin typeface="Arial" charset="0"/>
                <a:ea typeface="ヒラギノ角ゴ Pro W3" pitchFamily="1" charset="-128"/>
                <a:cs typeface="Times New Roman" pitchFamily="18" charset="0"/>
              </a:rPr>
              <a:t> </a:t>
            </a:r>
          </a:p>
          <a:p>
            <a:pPr fontAlgn="auto">
              <a:lnSpc>
                <a:spcPct val="80000"/>
              </a:lnSpc>
              <a:spcBef>
                <a:spcPct val="110000"/>
              </a:spcBef>
              <a:spcAft>
                <a:spcPts val="0"/>
              </a:spcAft>
              <a:defRPr/>
            </a:pPr>
            <a:endParaRPr lang="ru-RU" sz="110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Bef>
                <a:spcPct val="110000"/>
              </a:spcBef>
              <a:spcAft>
                <a:spcPts val="0"/>
              </a:spcAft>
              <a:defRPr/>
            </a:pPr>
            <a:endParaRPr lang="ru-RU" sz="1100" dirty="0">
              <a:latin typeface="Arial" charset="0"/>
              <a:ea typeface="ヒラギノ角ゴ Pro W3" pitchFamily="1" charset="-128"/>
              <a:cs typeface="Times New Roman" pitchFamily="18" charset="0"/>
            </a:endParaRP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0" y="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30875" y="1146175"/>
            <a:ext cx="3094038" cy="184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chemeClr val="lt1"/>
                </a:solidFill>
              </a:rPr>
              <a:t>1</a:t>
            </a:r>
            <a:r>
              <a:rPr lang="ru-RU" sz="1400" dirty="0" smtClean="0">
                <a:solidFill>
                  <a:schemeClr val="lt1"/>
                </a:solidFill>
              </a:rPr>
              <a:t> </a:t>
            </a:r>
            <a:r>
              <a:rPr lang="en-US" sz="1400" dirty="0" smtClean="0">
                <a:solidFill>
                  <a:schemeClr val="lt1"/>
                </a:solidFill>
              </a:rPr>
              <a:t>00</a:t>
            </a:r>
            <a:r>
              <a:rPr lang="ru-RU" sz="1400" dirty="0" smtClean="0">
                <a:solidFill>
                  <a:schemeClr val="lt1"/>
                </a:solidFill>
              </a:rPr>
              <a:t>0 000</a:t>
            </a:r>
            <a:r>
              <a:rPr lang="en-US" sz="1400" dirty="0" smtClean="0">
                <a:solidFill>
                  <a:schemeClr val="lt1"/>
                </a:solidFill>
              </a:rPr>
              <a:t> </a:t>
            </a:r>
            <a:r>
              <a:rPr lang="ru-RU" sz="1400" dirty="0" smtClean="0">
                <a:solidFill>
                  <a:schemeClr val="lt1"/>
                </a:solidFill>
              </a:rPr>
              <a:t> </a:t>
            </a:r>
            <a:r>
              <a:rPr lang="ru-RU" sz="1400" dirty="0">
                <a:solidFill>
                  <a:schemeClr val="lt1"/>
                </a:solidFill>
              </a:rPr>
              <a:t>микробных тел </a:t>
            </a:r>
            <a:r>
              <a:rPr lang="en-US" sz="1400" dirty="0" err="1">
                <a:solidFill>
                  <a:schemeClr val="lt1"/>
                </a:solidFill>
              </a:rPr>
              <a:t>St.aureus</a:t>
            </a:r>
            <a:r>
              <a:rPr lang="en-US" sz="1400" dirty="0">
                <a:solidFill>
                  <a:schemeClr val="lt1"/>
                </a:solidFill>
              </a:rPr>
              <a:t> </a:t>
            </a:r>
            <a:r>
              <a:rPr lang="ru-RU" sz="1400" dirty="0">
                <a:solidFill>
                  <a:schemeClr val="lt1"/>
                </a:solidFill>
              </a:rPr>
              <a:t>необходимо для  развития инфекции кожи </a:t>
            </a:r>
            <a:r>
              <a:rPr lang="ru-RU" sz="1400" dirty="0" smtClean="0">
                <a:solidFill>
                  <a:schemeClr val="lt1"/>
                </a:solidFill>
              </a:rPr>
              <a:t>в отсутствии</a:t>
            </a:r>
            <a:endParaRPr lang="ru-RU" sz="1400" dirty="0">
              <a:solidFill>
                <a:schemeClr val="lt1"/>
              </a:solidFill>
            </a:endParaRPr>
          </a:p>
          <a:p>
            <a:r>
              <a:rPr lang="ru-RU" sz="1400" dirty="0">
                <a:solidFill>
                  <a:schemeClr val="lt1"/>
                </a:solidFill>
              </a:rPr>
              <a:t>                 </a:t>
            </a:r>
            <a:r>
              <a:rPr lang="en-US" sz="1400" dirty="0">
                <a:solidFill>
                  <a:schemeClr val="lt1"/>
                </a:solidFill>
              </a:rPr>
              <a:t>vs.</a:t>
            </a:r>
          </a:p>
          <a:p>
            <a:r>
              <a:rPr lang="ru-RU" sz="1400" dirty="0" smtClean="0">
                <a:solidFill>
                  <a:schemeClr val="lt1"/>
                </a:solidFill>
              </a:rPr>
              <a:t>100 </a:t>
            </a:r>
            <a:r>
              <a:rPr lang="ru-RU" sz="1400" dirty="0">
                <a:solidFill>
                  <a:schemeClr val="lt1"/>
                </a:solidFill>
              </a:rPr>
              <a:t>микробных тел</a:t>
            </a:r>
            <a:r>
              <a:rPr lang="en-US" sz="1400" dirty="0">
                <a:solidFill>
                  <a:schemeClr val="lt1"/>
                </a:solidFill>
              </a:rPr>
              <a:t> </a:t>
            </a:r>
            <a:r>
              <a:rPr lang="ru-RU" sz="1400" dirty="0" smtClean="0">
                <a:solidFill>
                  <a:schemeClr val="lt1"/>
                </a:solidFill>
              </a:rPr>
              <a:t>достаточно в </a:t>
            </a:r>
            <a:r>
              <a:rPr lang="ru-RU" sz="1400" dirty="0" smtClean="0"/>
              <a:t>присутствии</a:t>
            </a:r>
            <a:r>
              <a:rPr lang="ru-RU" sz="1400" dirty="0" smtClean="0">
                <a:solidFill>
                  <a:schemeClr val="lt1"/>
                </a:solidFill>
              </a:rPr>
              <a:t> </a:t>
            </a:r>
            <a:r>
              <a:rPr lang="ru-RU" sz="1400" dirty="0">
                <a:solidFill>
                  <a:schemeClr val="lt1"/>
                </a:solidFill>
              </a:rPr>
              <a:t>шва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730875" y="5842595"/>
            <a:ext cx="3057525" cy="46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 err="1">
                <a:solidFill>
                  <a:schemeClr val="lt1"/>
                </a:solidFill>
              </a:rPr>
              <a:t>Имплант</a:t>
            </a:r>
            <a:r>
              <a:rPr lang="ru-RU" sz="1400" dirty="0">
                <a:solidFill>
                  <a:schemeClr val="lt1"/>
                </a:solidFill>
              </a:rPr>
              <a:t> становится воротами для инфекции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730875" y="3203575"/>
            <a:ext cx="3057525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lt1"/>
                </a:solidFill>
              </a:rPr>
              <a:t>99% </a:t>
            </a:r>
            <a:r>
              <a:rPr lang="ru-RU" sz="1400" dirty="0">
                <a:solidFill>
                  <a:schemeClr val="lt1"/>
                </a:solidFill>
              </a:rPr>
              <a:t>бактерий в природе существуют в виде биопленок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730875" y="4032250"/>
            <a:ext cx="3057525" cy="1052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>
                <a:solidFill>
                  <a:schemeClr val="lt1"/>
                </a:solidFill>
              </a:rPr>
              <a:t>Снижается чувствительность к антибиотикам и эффективность АБП (в РФ корректно выполняется лишь в ¼ случаев)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Хирургическая нить и инфекция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3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584325"/>
            <a:ext cx="393858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584325"/>
            <a:ext cx="39020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436563" y="5132388"/>
            <a:ext cx="82232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Электронные микрофотографии шовного материала, удаленного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из операционной раны животных через 72 часа после операции.</a:t>
            </a:r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919163" y="1144588"/>
            <a:ext cx="2746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latin typeface="+mn-lt"/>
              </a:rPr>
              <a:t>Обычный шовный материал</a:t>
            </a: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4841875" y="1144588"/>
            <a:ext cx="33385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latin typeface="+mn-lt"/>
              </a:rPr>
              <a:t>Шовный материал с антисептиком </a:t>
            </a:r>
          </a:p>
        </p:txBody>
      </p:sp>
      <p:sp>
        <p:nvSpPr>
          <p:cNvPr id="22535" name="Title 10"/>
          <p:cNvSpPr>
            <a:spLocks noGrp="1"/>
          </p:cNvSpPr>
          <p:nvPr>
            <p:ph type="title"/>
          </p:nvPr>
        </p:nvSpPr>
        <p:spPr>
          <a:xfrm>
            <a:off x="457200" y="515938"/>
            <a:ext cx="8229600" cy="4318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en-US" sz="2800" b="1" dirty="0" smtClean="0">
                <a:solidFill>
                  <a:srgbClr val="F30617"/>
                </a:solidFill>
                <a:latin typeface="Calibri" pitchFamily="34" charset="0"/>
                <a:cs typeface="Calibri" pitchFamily="34" charset="0"/>
              </a:rPr>
              <a:t>Эффективность нитей с </a:t>
            </a:r>
            <a:r>
              <a:rPr lang="ru-RU" altLang="en-US" sz="2800" b="1" dirty="0" err="1" smtClean="0">
                <a:solidFill>
                  <a:srgbClr val="F30617"/>
                </a:solidFill>
                <a:latin typeface="Calibri" pitchFamily="34" charset="0"/>
                <a:cs typeface="Calibri" pitchFamily="34" charset="0"/>
              </a:rPr>
              <a:t>триклозаном</a:t>
            </a:r>
            <a:endParaRPr lang="en-US" altLang="en-US" sz="2800" b="1" dirty="0" smtClean="0">
              <a:solidFill>
                <a:srgbClr val="F30617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2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1357298"/>
            <a:ext cx="850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endParaRPr lang="ru-RU" sz="2400" dirty="0" smtClean="0"/>
          </a:p>
          <a:p>
            <a:pPr marL="342900" indent="-342900" algn="just">
              <a:buAutoNum type="arabicPeriod"/>
            </a:pPr>
            <a:r>
              <a:rPr lang="ru-RU" sz="2400" dirty="0" smtClean="0"/>
              <a:t>Стандартизация хирургической техники. </a:t>
            </a:r>
          </a:p>
          <a:p>
            <a:pPr marL="342900" indent="-342900" algn="just">
              <a:buAutoNum type="arabicPeriod"/>
            </a:pPr>
            <a:endParaRPr lang="ru-RU" sz="2400" dirty="0" smtClean="0"/>
          </a:p>
          <a:p>
            <a:pPr marL="342900" indent="-342900" algn="just">
              <a:buAutoNum type="arabicPeriod"/>
            </a:pPr>
            <a:r>
              <a:rPr lang="ru-RU" sz="2400" dirty="0" smtClean="0"/>
              <a:t>Выбор оптимальной компрессионно-сшивной технологии.</a:t>
            </a:r>
          </a:p>
          <a:p>
            <a:pPr marL="342900" indent="-342900" algn="just">
              <a:buAutoNum type="arabicPeriod"/>
            </a:pPr>
            <a:endParaRPr lang="ru-RU" sz="2400" dirty="0" smtClean="0"/>
          </a:p>
          <a:p>
            <a:pPr marL="342900" indent="-342900" algn="just">
              <a:buAutoNum type="arabicPeriod"/>
            </a:pPr>
            <a:r>
              <a:rPr lang="ru-RU" sz="2400" dirty="0" smtClean="0"/>
              <a:t>Использование шовного материала при применении компрессионных швов с коротким сроком рассасывания и антибактериальным покрытием.</a:t>
            </a:r>
          </a:p>
          <a:p>
            <a:pPr marL="342900" indent="-342900" algn="just">
              <a:buAutoNum type="arabicPeriod"/>
            </a:pPr>
            <a:endParaRPr lang="ru-RU" sz="2400" dirty="0" smtClean="0"/>
          </a:p>
          <a:p>
            <a:pPr marL="342900" indent="-342900" algn="just">
              <a:buAutoNum type="arabicPeriod"/>
            </a:pPr>
            <a:r>
              <a:rPr lang="ru-RU" sz="2400" b="1" dirty="0" smtClean="0">
                <a:solidFill>
                  <a:srgbClr val="00B050"/>
                </a:solidFill>
              </a:rPr>
              <a:t>Проведение регулярных обучающих циклов, мастер-классов по технологиям поэтапного хирургического гемостаза.</a:t>
            </a:r>
          </a:p>
        </p:txBody>
      </p:sp>
      <p:pic>
        <p:nvPicPr>
          <p:cNvPr id="3" name="Рисунок 2" descr="232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20" y="214290"/>
            <a:ext cx="1439452" cy="2214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Необходимо: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285860"/>
            <a:ext cx="75724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Доступность поэтапного хирургического гемостаза, как составляющего организационной модели оказания помощи </a:t>
            </a:r>
            <a:r>
              <a:rPr lang="ru-RU" sz="3200" dirty="0" smtClean="0"/>
              <a:t>при кровотечении </a:t>
            </a:r>
            <a:r>
              <a:rPr lang="ru-RU" sz="3200" dirty="0"/>
              <a:t>позволяет оптимизировать этап </a:t>
            </a:r>
            <a:r>
              <a:rPr lang="ru-RU" sz="3200" dirty="0" err="1" smtClean="0"/>
              <a:t>родоразрешения</a:t>
            </a:r>
            <a:r>
              <a:rPr lang="ru-RU" sz="3200" dirty="0" smtClean="0"/>
              <a:t> минимизировать последствия для </a:t>
            </a:r>
            <a:r>
              <a:rPr lang="ru-RU" sz="3200" dirty="0"/>
              <a:t>жизни и репродуктивного здоровья женщины</a:t>
            </a:r>
          </a:p>
        </p:txBody>
      </p:sp>
    </p:spTree>
    <p:extLst>
      <p:ext uri="{BB962C8B-B14F-4D97-AF65-F5344CB8AC3E}">
        <p14:creationId xmlns:p14="http://schemas.microsoft.com/office/powerpoint/2010/main" val="31582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41658048"/>
              </p:ext>
            </p:extLst>
          </p:nvPr>
        </p:nvGraphicFramePr>
        <p:xfrm>
          <a:off x="285720" y="285728"/>
          <a:ext cx="8572560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28184" y="56612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</a:t>
            </a:r>
            <a:r>
              <a:rPr lang="ru-RU" sz="1100" b="1" dirty="0" smtClean="0"/>
              <a:t>ИТОГИ </a:t>
            </a:r>
            <a:r>
              <a:rPr lang="ru-RU" sz="1100" b="1" dirty="0"/>
              <a:t>РАБОТЫ СЛУЖБЫ </a:t>
            </a:r>
            <a:r>
              <a:rPr lang="ru-RU" sz="1100" b="1" dirty="0" smtClean="0"/>
              <a:t>    ОХРАНЫ </a:t>
            </a:r>
          </a:p>
          <a:p>
            <a:r>
              <a:rPr lang="ru-RU" sz="1100" b="1" dirty="0" smtClean="0"/>
              <a:t>ЗДОРОВЬЯ МАТЕРИ </a:t>
            </a:r>
            <a:r>
              <a:rPr lang="ru-RU" sz="1100" b="1" dirty="0"/>
              <a:t>И РЕБЕНКА</a:t>
            </a:r>
            <a:endParaRPr lang="ru-RU" sz="1100" dirty="0"/>
          </a:p>
          <a:p>
            <a:r>
              <a:rPr lang="ru-RU" sz="1100" b="1" dirty="0" smtClean="0"/>
              <a:t>СВЕРДЛОВСКОЙ    </a:t>
            </a:r>
            <a:r>
              <a:rPr lang="ru-RU" sz="1100" b="1" dirty="0"/>
              <a:t>ОБЛАСТИ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32172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24052910"/>
              </p:ext>
            </p:extLst>
          </p:nvPr>
        </p:nvGraphicFramePr>
        <p:xfrm>
          <a:off x="428596" y="214290"/>
          <a:ext cx="8429684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9388" y="5429264"/>
            <a:ext cx="25003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ИТОГИ РАБОТЫ СЛУЖБЫ     ОХРАНЫ </a:t>
            </a:r>
          </a:p>
          <a:p>
            <a:r>
              <a:rPr lang="ru-RU" sz="1400" b="1" dirty="0" smtClean="0"/>
              <a:t>ЗДОРОВЬЯ МАТЕРИ И РЕБЕНКА</a:t>
            </a:r>
            <a:endParaRPr lang="ru-RU" sz="1400" dirty="0" smtClean="0"/>
          </a:p>
          <a:p>
            <a:r>
              <a:rPr lang="ru-RU" sz="1400" b="1" dirty="0" smtClean="0"/>
              <a:t>СВЕРДЛОВСКОЙ    ОБЛАСТИ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3"/>
            <a:ext cx="8072494" cy="607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14348" y="357166"/>
            <a:ext cx="2786082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0326" y="6000768"/>
            <a:ext cx="2053674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500034" y="1428736"/>
            <a:ext cx="3071834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cs typeface="Times New Roman" pitchFamily="18" charset="0"/>
              </a:rPr>
              <a:t>Основные причины материнской летальности 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44824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Недооценка объема кровопотери и тяжести больной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Запоздалый и неадекватный гемостаз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u="sng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Неверная тактика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инфузионно-трансфузионной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терапии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Нарушение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этапности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акушерской помощи</a:t>
            </a:r>
          </a:p>
          <a:p>
            <a:pPr algn="just"/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1472" y="2428868"/>
            <a:ext cx="6000792" cy="7858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32656"/>
            <a:ext cx="8319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err="1" smtClean="0">
                <a:solidFill>
                  <a:srgbClr val="FF0000"/>
                </a:solidFill>
              </a:rPr>
              <a:t>Органосберегающие</a:t>
            </a:r>
            <a:r>
              <a:rPr lang="ru-RU" sz="2800" b="1" dirty="0" smtClean="0">
                <a:solidFill>
                  <a:srgbClr val="FF0000"/>
                </a:solidFill>
              </a:rPr>
              <a:t>  методы применяемые в ОПЦ г. Екатеринбург 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428736"/>
            <a:ext cx="850112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Консервативный гемостаз</a:t>
            </a:r>
            <a:endParaRPr lang="ru-RU" sz="2800" b="1" i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Применение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утеротоников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(внутривенное введение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  окситоцина, применение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карбетоцина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использование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мизопростола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Антифибринолитики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(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транексамовая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кислота)</a:t>
            </a: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Интраоперационная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нормоволемическая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гемодилюция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Аппаратная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реинфузия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аутоэритроцитов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Компоненты крови (СЗП, тромбоциты,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криопреципитат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  <a:p>
            <a:pPr lvl="0">
              <a:spcBef>
                <a:spcPts val="1200"/>
              </a:spcBef>
              <a:buSzPct val="100000"/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Факторы свертывания</a:t>
            </a:r>
          </a:p>
          <a:p>
            <a:pPr lvl="0">
              <a:spcBef>
                <a:spcPts val="1200"/>
              </a:spcBef>
              <a:buSzPct val="100000"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7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4096</TotalTime>
  <Words>1730</Words>
  <Application>Microsoft Office PowerPoint</Application>
  <PresentationFormat>Экран (4:3)</PresentationFormat>
  <Paragraphs>269</Paragraphs>
  <Slides>47</Slides>
  <Notes>3</Notes>
  <HiddenSlides>4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Современный поэтапный хирургический гемостаз  в акушерстве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Хирургическая работа ОПЦ *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Тактика ведения и родоразрешения при предлежании плаценты*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Хирургическая работа ОПЦ*   </vt:lpstr>
      <vt:lpstr>Презентация PowerPoint</vt:lpstr>
      <vt:lpstr>Презентация PowerPoint</vt:lpstr>
      <vt:lpstr>Презентация PowerPoint</vt:lpstr>
      <vt:lpstr>Хирургические методы остановки кровотечения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сутки после КС. Компрессионные и гемостатические швы на сосуды. Тотальный тромбоз матки.</vt:lpstr>
      <vt:lpstr>Презентация PowerPoint</vt:lpstr>
      <vt:lpstr>Презентация PowerPoint</vt:lpstr>
      <vt:lpstr>Требование к компрессионным швам</vt:lpstr>
      <vt:lpstr>Презентация PowerPoint</vt:lpstr>
      <vt:lpstr> Хирургическая нить и инфекция</vt:lpstr>
      <vt:lpstr>Эффективность нитей с триклозаном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Жилин А.В.</dc:creator>
  <cp:lastModifiedBy>Жилин А.В.</cp:lastModifiedBy>
  <cp:revision>220</cp:revision>
  <dcterms:created xsi:type="dcterms:W3CDTF">2014-03-29T09:39:30Z</dcterms:created>
  <dcterms:modified xsi:type="dcterms:W3CDTF">2015-03-05T05:40:52Z</dcterms:modified>
</cp:coreProperties>
</file>