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5"/>
  </p:notesMasterIdLst>
  <p:sldIdLst>
    <p:sldId id="257" r:id="rId2"/>
    <p:sldId id="665" r:id="rId3"/>
    <p:sldId id="664" r:id="rId4"/>
    <p:sldId id="676" r:id="rId5"/>
    <p:sldId id="701" r:id="rId6"/>
    <p:sldId id="657" r:id="rId7"/>
    <p:sldId id="677" r:id="rId8"/>
    <p:sldId id="574" r:id="rId9"/>
    <p:sldId id="652" r:id="rId10"/>
    <p:sldId id="678" r:id="rId11"/>
    <p:sldId id="674" r:id="rId12"/>
    <p:sldId id="283" r:id="rId13"/>
    <p:sldId id="284" r:id="rId14"/>
    <p:sldId id="656" r:id="rId15"/>
    <p:sldId id="564" r:id="rId16"/>
    <p:sldId id="679" r:id="rId17"/>
    <p:sldId id="680" r:id="rId18"/>
    <p:sldId id="689" r:id="rId19"/>
    <p:sldId id="690" r:id="rId20"/>
    <p:sldId id="655" r:id="rId21"/>
    <p:sldId id="700" r:id="rId22"/>
    <p:sldId id="691" r:id="rId23"/>
    <p:sldId id="692" r:id="rId24"/>
    <p:sldId id="693" r:id="rId25"/>
    <p:sldId id="694" r:id="rId26"/>
    <p:sldId id="695" r:id="rId27"/>
    <p:sldId id="681" r:id="rId28"/>
    <p:sldId id="696" r:id="rId29"/>
    <p:sldId id="697" r:id="rId30"/>
    <p:sldId id="606" r:id="rId31"/>
    <p:sldId id="698" r:id="rId32"/>
    <p:sldId id="662" r:id="rId33"/>
    <p:sldId id="338" r:id="rId3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modifyVerifier cryptProviderType="rsaFull" cryptAlgorithmClass="hash" cryptAlgorithmType="typeAny" cryptAlgorithmSid="4" spinCount="100000" saltData="OTJDxmCCgTlVABVoChpJIA==" hashData="hJzk088v0CMQNQWEFbOAgM6CZNo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CC66"/>
    <a:srgbClr val="FFFF00"/>
    <a:srgbClr val="000099"/>
    <a:srgbClr val="000000"/>
    <a:srgbClr val="F2F2F2"/>
    <a:srgbClr val="D9D9D9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67" autoAdjust="0"/>
    <p:restoredTop sz="90310" autoAdjust="0"/>
  </p:normalViewPr>
  <p:slideViewPr>
    <p:cSldViewPr>
      <p:cViewPr>
        <p:scale>
          <a:sx n="60" d="100"/>
          <a:sy n="60" d="100"/>
        </p:scale>
        <p:origin x="-1939" y="-5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53B2ACE9-DBBA-4820-822D-9BB595682E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31413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B40E0C-C860-4B38-99B3-A6F33D79E2FB}" type="datetime11">
              <a:rPr lang="ru-RU" smtClean="0"/>
              <a:t>22:05:21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Куликов А.В.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2FE363-DBC0-4443-A928-8AD76F10C2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7354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59A989-75BE-43F3-BBA2-13EF33FFE782}" type="datetime11">
              <a:rPr lang="ru-RU" smtClean="0"/>
              <a:t>22:05:21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Куликов А.В.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54FC00-678C-4405-9975-6E7B0F1602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1407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7C108D-7D8A-42D8-9720-CE88AA0511A4}" type="datetime11">
              <a:rPr lang="ru-RU" smtClean="0"/>
              <a:t>22:05:21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Куликов А.В.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72EFC8-0824-4C60-B746-319B9C6250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4600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B0FC97-C688-4899-8E30-5C8795E3DB9C}" type="datetime11">
              <a:rPr lang="ru-RU" smtClean="0"/>
              <a:t>22:05:21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Куликов А.В.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CE433B-F186-4BA0-89EA-B1999C59E1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05778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C74AB2-8C4F-4938-A06C-362E37139191}" type="datetime11">
              <a:rPr lang="ru-RU" smtClean="0"/>
              <a:t>22:05:21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Куликов А.В.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C146E7-03B0-42A5-8726-0E71EBD099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37579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BDEA95-B4E6-4780-855B-1246FFA38852}" type="datetime11">
              <a:rPr lang="ru-RU" smtClean="0"/>
              <a:t>22:05:21</a:t>
            </a:fld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Куликов А.В.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6C5049-9F00-4E2E-8C38-65E4A0E578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62615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4A6D92-C7AD-4565-9B53-CA7321FD8B6E}" type="datetime11">
              <a:rPr lang="ru-RU" smtClean="0"/>
              <a:t>22:05:21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Куликов А.В.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AB3642-85DC-49FA-BB1F-DB2B9257A4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64869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6ADC97-1FEF-40EE-A773-6170F6ABFA53}" type="datetime11">
              <a:rPr lang="ru-RU" smtClean="0"/>
              <a:t>22:05:21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Куликов А.В.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B19F37-0494-4FA8-901C-ADC4851197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0094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F67602-D4D5-4624-AB1B-BC61A5A7821F}" type="datetime11">
              <a:rPr lang="ru-RU" smtClean="0"/>
              <a:t>22:05:21</a:t>
            </a:fld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Куликов А.В.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50E467-3E8E-4C00-BAB7-2D45DE8E13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3813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5FBDBA-CF54-4AAF-B8D2-017FE648B8E1}" type="datetime11">
              <a:rPr lang="ru-RU" smtClean="0"/>
              <a:t>22:05:21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Куликов А.В.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9A04EE-6C2D-48D9-853D-5491741786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3675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27A0DE-E126-44D0-97C4-6C61F55DE9D1}" type="datetime11">
              <a:rPr lang="ru-RU" smtClean="0"/>
              <a:t>22:05:21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Куликов А.В.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FDAB8A-BB60-43D9-AD0A-90A34C05D7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3362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2C7285-AB0C-437F-A563-85ED6581E3BD}" type="datetime11">
              <a:rPr lang="ru-RU" smtClean="0"/>
              <a:t>22:05:21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Куликов А.В.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7F8349-9AF8-4C96-B0B5-B0F2111C71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1200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EB2CCE-A846-41C7-BE39-18D7C9382447}" type="datetime11">
              <a:rPr lang="ru-RU" smtClean="0"/>
              <a:t>22:05:21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Куликов А.В.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D94915-663B-4795-A2CA-6788A317D6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6464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385D09-5DCA-418E-9898-DFD6531C917A}" type="datetime11">
              <a:rPr lang="ru-RU" smtClean="0"/>
              <a:t>22:05:21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Куликов А.В.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26DE0F-F872-4C92-B417-7627B8412D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7068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7C13DD-072C-4DA1-8011-CC213FCA2A21}" type="datetime11">
              <a:rPr lang="ru-RU" smtClean="0"/>
              <a:t>22:05:21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Куликов А.В.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4B66D-F48B-4266-A43D-9601D330A8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117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877CDC-82D6-4AEC-BB67-2D22387EC16A}" type="datetime11">
              <a:rPr lang="ru-RU" smtClean="0"/>
              <a:t>22:05:21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Куликов А.В.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356C29-57E4-462C-87EB-F3C12F0FA5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890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16EC55-44DD-42CF-A9B3-689787A6DEA6}" type="datetime11">
              <a:rPr lang="ru-RU" smtClean="0"/>
              <a:t>22:05:21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Куликов А.В.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05FFD1-5D5C-49AD-B626-71DDBE20FD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911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fld id="{FF13B4F7-B446-4543-9F6F-96608C245E8B}" type="datetime11">
              <a:rPr lang="ru-RU" smtClean="0"/>
              <a:t>22:05:21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r>
              <a:rPr lang="ru-RU"/>
              <a:t>Куликов А.В.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C550AFD6-B6B9-466A-AE46-EE5FF4936D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mailto:kulikov1905@yandex.ru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113FB9B-E2AE-4405-A6FB-DF083C8708EA}" type="datetime11">
              <a:rPr lang="ru-RU" smtClean="0"/>
              <a:t>22:05:26</a:t>
            </a:fld>
            <a:endParaRPr lang="ru-RU" smtClean="0"/>
          </a:p>
        </p:txBody>
      </p:sp>
      <p:sp>
        <p:nvSpPr>
          <p:cNvPr id="2051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38885" y="764704"/>
            <a:ext cx="8229600" cy="1143000"/>
          </a:xfrm>
        </p:spPr>
        <p:txBody>
          <a:bodyPr/>
          <a:lstStyle/>
          <a:p>
            <a:pPr eaLnBrk="1" hangingPunct="1"/>
            <a:r>
              <a:rPr lang="ru-RU" sz="3200" b="1" dirty="0" smtClean="0">
                <a:solidFill>
                  <a:srgbClr val="FF3300"/>
                </a:solidFill>
              </a:rPr>
              <a:t>Интенсивная терапия синдрома </a:t>
            </a:r>
            <a:r>
              <a:rPr lang="ru-RU" sz="3200" b="1" dirty="0" err="1" smtClean="0">
                <a:solidFill>
                  <a:srgbClr val="FF3300"/>
                </a:solidFill>
              </a:rPr>
              <a:t>гиперстимуляции</a:t>
            </a:r>
            <a:r>
              <a:rPr lang="ru-RU" sz="3200" b="1" dirty="0" smtClean="0">
                <a:solidFill>
                  <a:srgbClr val="FF3300"/>
                </a:solidFill>
              </a:rPr>
              <a:t> яичников</a:t>
            </a:r>
            <a:endParaRPr lang="ru-RU" sz="3200" dirty="0" smtClean="0"/>
          </a:p>
        </p:txBody>
      </p:sp>
      <p:sp>
        <p:nvSpPr>
          <p:cNvPr id="2052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79512" y="2223643"/>
            <a:ext cx="8784976" cy="284162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2400" b="1" dirty="0" smtClean="0"/>
              <a:t>Куликов А. В., </a:t>
            </a:r>
            <a:r>
              <a:rPr lang="ru-RU" sz="2400" b="1" dirty="0" err="1" smtClean="0"/>
              <a:t>Шифман</a:t>
            </a:r>
            <a:r>
              <a:rPr lang="ru-RU" sz="2400" b="1" dirty="0" smtClean="0"/>
              <a:t> Е.М., Портнов И.Г.</a:t>
            </a:r>
          </a:p>
          <a:p>
            <a:pPr algn="ctr" eaLnBrk="1" hangingPunct="1">
              <a:buFontTx/>
              <a:buNone/>
            </a:pPr>
            <a:r>
              <a:rPr lang="ru-RU" sz="1800" b="1" dirty="0" smtClean="0"/>
              <a:t>Кафедра анестезиологии, реаниматологии и трансфузиологии ФПК и ПП Уральский государственный медицинский университет Екатеринбург</a:t>
            </a:r>
          </a:p>
          <a:p>
            <a:pPr algn="ctr" eaLnBrk="1" hangingPunct="1">
              <a:buFontTx/>
              <a:buNone/>
            </a:pPr>
            <a:r>
              <a:rPr lang="ru-RU" sz="1800" b="1" dirty="0" smtClean="0"/>
              <a:t>Кафедра анестезиологии и реаниматологии Российский университет дружбы народов г. Москва</a:t>
            </a:r>
          </a:p>
        </p:txBody>
      </p:sp>
      <p:sp>
        <p:nvSpPr>
          <p:cNvPr id="2053" name="Text Box 1029"/>
          <p:cNvSpPr txBox="1">
            <a:spLocks noChangeArrowheads="1"/>
          </p:cNvSpPr>
          <p:nvPr/>
        </p:nvSpPr>
        <p:spPr bwMode="auto">
          <a:xfrm>
            <a:off x="3681341" y="6092825"/>
            <a:ext cx="19446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000" b="1" dirty="0" smtClean="0"/>
              <a:t>2014</a:t>
            </a:r>
            <a:endParaRPr lang="ru-RU" sz="20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093" y="4077072"/>
            <a:ext cx="1978929" cy="1871737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6012160" y="6311024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Куликов А.В.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79" y="116632"/>
            <a:ext cx="8427314" cy="6192688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223EA3-AFD5-4868-858F-5216AD4C660F}" type="datetime11">
              <a:rPr lang="ru-RU" smtClean="0"/>
              <a:t>22:05:27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Куликов А.В.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808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EAB5C0-5E28-4D52-A763-C40BCB495319}" type="datetime11">
              <a:rPr lang="ru-RU" smtClean="0"/>
              <a:t>22:05:27</a:t>
            </a:fld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124744"/>
            <a:ext cx="3995819" cy="3456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301" y="562993"/>
            <a:ext cx="2932770" cy="2805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038" y="3456631"/>
            <a:ext cx="2733245" cy="2792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332656"/>
            <a:ext cx="5008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</a:rPr>
              <a:t>А при СГЯ -  в полости!</a:t>
            </a:r>
            <a:endParaRPr lang="ru-RU" sz="2800" b="1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5373216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Ответа нет!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Куликов А.В.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648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6DF21F5-BAB9-446E-AC71-DC9D1C536C09}" type="datetime11">
              <a:rPr lang="ru-RU" smtClean="0"/>
              <a:t>22:05:27</a:t>
            </a:fld>
            <a:endParaRPr lang="ru-RU" smtClean="0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476250"/>
            <a:ext cx="8893175" cy="360363"/>
          </a:xfrm>
        </p:spPr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ru-RU" sz="2800" b="1" smtClean="0">
                <a:solidFill>
                  <a:srgbClr val="0000FF"/>
                </a:solidFill>
              </a:rPr>
              <a:t>Синдром гиперстимуляции яичников </a:t>
            </a:r>
            <a:br>
              <a:rPr lang="ru-RU" sz="2800" b="1" smtClean="0">
                <a:solidFill>
                  <a:srgbClr val="0000FF"/>
                </a:solidFill>
              </a:rPr>
            </a:br>
            <a:r>
              <a:rPr lang="en-US" sz="2000" smtClean="0"/>
              <a:t>Ovarian Hyperstimulation Syndrome (OHSS)</a:t>
            </a:r>
            <a:r>
              <a:rPr lang="ru-RU" sz="4000" smtClean="0"/>
              <a:t> 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268413"/>
            <a:ext cx="5616575" cy="374491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800" b="1" smtClean="0">
                <a:solidFill>
                  <a:srgbClr val="0000FF"/>
                </a:solidFill>
              </a:rPr>
              <a:t>Легкий  СГЯ</a:t>
            </a:r>
          </a:p>
          <a:p>
            <a:pPr eaLnBrk="1" hangingPunct="1"/>
            <a:r>
              <a:rPr lang="ru-RU" sz="2400" b="1" smtClean="0"/>
              <a:t>Вздутие живота</a:t>
            </a:r>
          </a:p>
          <a:p>
            <a:pPr eaLnBrk="1" hangingPunct="1"/>
            <a:r>
              <a:rPr lang="ru-RU" sz="2400" b="1" smtClean="0"/>
              <a:t>Умеренная боль в животе</a:t>
            </a:r>
          </a:p>
          <a:p>
            <a:pPr eaLnBrk="1" hangingPunct="1"/>
            <a:r>
              <a:rPr lang="ru-RU" sz="2400" b="1" smtClean="0"/>
              <a:t>Яичник </a:t>
            </a:r>
            <a:r>
              <a:rPr lang="en-US" sz="2400" b="1" smtClean="0"/>
              <a:t>&lt;</a:t>
            </a:r>
            <a:r>
              <a:rPr lang="ru-RU" sz="2400" b="1" smtClean="0"/>
              <a:t> 8 см</a:t>
            </a:r>
          </a:p>
          <a:p>
            <a:pPr eaLnBrk="1" hangingPunct="1">
              <a:buFontTx/>
              <a:buNone/>
            </a:pPr>
            <a:endParaRPr lang="ru-RU" sz="2400" b="1" smtClean="0"/>
          </a:p>
          <a:p>
            <a:pPr eaLnBrk="1" hangingPunct="1">
              <a:buFontTx/>
              <a:buNone/>
            </a:pPr>
            <a:r>
              <a:rPr lang="ru-RU" sz="2800" b="1" smtClean="0">
                <a:solidFill>
                  <a:srgbClr val="0000FF"/>
                </a:solidFill>
              </a:rPr>
              <a:t>Умеренный СГЯ</a:t>
            </a:r>
          </a:p>
          <a:p>
            <a:pPr eaLnBrk="1" hangingPunct="1"/>
            <a:r>
              <a:rPr lang="ru-RU" sz="2400" b="1" smtClean="0"/>
              <a:t>Умеренная боль в животе</a:t>
            </a:r>
          </a:p>
          <a:p>
            <a:pPr eaLnBrk="1" hangingPunct="1"/>
            <a:r>
              <a:rPr lang="ru-RU" sz="2400" b="1" smtClean="0"/>
              <a:t>Тошнота и рвота</a:t>
            </a:r>
          </a:p>
          <a:p>
            <a:pPr eaLnBrk="1" hangingPunct="1"/>
            <a:r>
              <a:rPr lang="ru-RU" sz="2400" b="1" smtClean="0"/>
              <a:t>Асцит при УЗИ исследовании</a:t>
            </a:r>
          </a:p>
          <a:p>
            <a:pPr eaLnBrk="1" hangingPunct="1"/>
            <a:r>
              <a:rPr lang="ru-RU" sz="2400" b="1" smtClean="0"/>
              <a:t>Яичник 8-12 см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6732588" y="3141663"/>
            <a:ext cx="20161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800" b="1"/>
              <a:t>33% 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5940425" y="5876925"/>
            <a:ext cx="28797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600"/>
              <a:t>RCOG Guideline, 2006</a:t>
            </a:r>
            <a:r>
              <a:rPr lang="ru-RU"/>
              <a:t> </a:t>
            </a:r>
          </a:p>
        </p:txBody>
      </p:sp>
      <p:sp>
        <p:nvSpPr>
          <p:cNvPr id="8" name="AutoShape 4"/>
          <p:cNvSpPr>
            <a:spLocks/>
          </p:cNvSpPr>
          <p:nvPr/>
        </p:nvSpPr>
        <p:spPr bwMode="auto">
          <a:xfrm rot="3100474">
            <a:off x="5581091" y="568657"/>
            <a:ext cx="1168822" cy="5720686"/>
          </a:xfrm>
          <a:prstGeom prst="rightBrace">
            <a:avLst>
              <a:gd name="adj1" fmla="val 68995"/>
              <a:gd name="adj2" fmla="val 45958"/>
            </a:avLst>
          </a:prstGeom>
          <a:noFill/>
          <a:ln w="34925">
            <a:solidFill>
              <a:srgbClr val="FFFFFF"/>
            </a:solidFill>
            <a:round/>
            <a:headEnd type="none" w="sm" len="sm"/>
            <a:tailEnd type="none" w="sm" len="sm"/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Куликов А.В.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9A7803D-6646-4CB1-A602-7AB8EB590BDE}" type="datetime11">
              <a:rPr lang="ru-RU" smtClean="0"/>
              <a:t>22:05:27</a:t>
            </a:fld>
            <a:endParaRPr lang="ru-RU" smtClean="0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549275"/>
            <a:ext cx="8893175" cy="360363"/>
          </a:xfrm>
        </p:spPr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ru-RU" sz="2800" b="1" smtClean="0">
                <a:solidFill>
                  <a:srgbClr val="0000FF"/>
                </a:solidFill>
              </a:rPr>
              <a:t>Синдром гиперстимуляции яичников</a:t>
            </a:r>
            <a:br>
              <a:rPr lang="ru-RU" sz="2800" b="1" smtClean="0">
                <a:solidFill>
                  <a:srgbClr val="0000FF"/>
                </a:solidFill>
              </a:rPr>
            </a:br>
            <a:r>
              <a:rPr lang="ru-RU" sz="2800" b="1" smtClean="0">
                <a:solidFill>
                  <a:srgbClr val="0000FF"/>
                </a:solidFill>
              </a:rPr>
              <a:t> </a:t>
            </a:r>
            <a:r>
              <a:rPr lang="en-US" sz="2000" b="1" smtClean="0"/>
              <a:t>Ovarian Hyperstimulation Syndrome (OHSS)</a:t>
            </a:r>
            <a:r>
              <a:rPr lang="ru-RU" sz="4000" smtClean="0"/>
              <a:t> 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268413"/>
            <a:ext cx="7632700" cy="4237037"/>
          </a:xfrm>
        </p:spPr>
        <p:txBody>
          <a:bodyPr/>
          <a:lstStyle/>
          <a:p>
            <a:pPr eaLnBrk="1" hangingPunct="1">
              <a:spcBef>
                <a:spcPts val="600"/>
              </a:spcBef>
              <a:buFontTx/>
              <a:buNone/>
            </a:pPr>
            <a:r>
              <a:rPr lang="ru-RU" sz="2400" b="1" smtClean="0">
                <a:solidFill>
                  <a:srgbClr val="0000FF"/>
                </a:solidFill>
              </a:rPr>
              <a:t>Тяжелый СГЯ</a:t>
            </a:r>
          </a:p>
          <a:p>
            <a:pPr eaLnBrk="1" hangingPunct="1">
              <a:spcBef>
                <a:spcPts val="600"/>
              </a:spcBef>
            </a:pPr>
            <a:r>
              <a:rPr lang="ru-RU" sz="2000" b="1" smtClean="0"/>
              <a:t>Яичники </a:t>
            </a:r>
            <a:r>
              <a:rPr lang="en-US" sz="2000" b="1" smtClean="0"/>
              <a:t>&gt;</a:t>
            </a:r>
            <a:r>
              <a:rPr lang="ru-RU" sz="2000" b="1" smtClean="0"/>
              <a:t> 12 см</a:t>
            </a:r>
          </a:p>
          <a:p>
            <a:pPr eaLnBrk="1" hangingPunct="1">
              <a:spcBef>
                <a:spcPts val="600"/>
              </a:spcBef>
            </a:pPr>
            <a:r>
              <a:rPr lang="ru-RU" sz="2000" b="1" smtClean="0"/>
              <a:t>Клинический асцит, иногда гидроторакс</a:t>
            </a:r>
          </a:p>
          <a:p>
            <a:pPr eaLnBrk="1" hangingPunct="1">
              <a:spcBef>
                <a:spcPts val="600"/>
              </a:spcBef>
            </a:pPr>
            <a:r>
              <a:rPr lang="ru-RU" sz="2000" b="1" smtClean="0"/>
              <a:t>Выраженные боли в животе</a:t>
            </a:r>
          </a:p>
          <a:p>
            <a:pPr eaLnBrk="1" hangingPunct="1">
              <a:spcBef>
                <a:spcPts val="600"/>
              </a:spcBef>
            </a:pPr>
            <a:r>
              <a:rPr lang="ru-RU" sz="2000" b="1" smtClean="0"/>
              <a:t>Олигурия</a:t>
            </a:r>
          </a:p>
          <a:p>
            <a:pPr eaLnBrk="1" hangingPunct="1">
              <a:spcBef>
                <a:spcPts val="600"/>
              </a:spcBef>
            </a:pPr>
            <a:r>
              <a:rPr lang="ru-RU" sz="2000" b="1" smtClean="0"/>
              <a:t>Гемоконцентрация</a:t>
            </a:r>
          </a:p>
          <a:p>
            <a:pPr eaLnBrk="1" hangingPunct="1">
              <a:spcBef>
                <a:spcPts val="600"/>
              </a:spcBef>
            </a:pPr>
            <a:r>
              <a:rPr lang="ru-RU" sz="2000" b="1" smtClean="0"/>
              <a:t>Гипопротеинемия</a:t>
            </a:r>
          </a:p>
          <a:p>
            <a:pPr eaLnBrk="1" hangingPunct="1">
              <a:spcBef>
                <a:spcPts val="600"/>
              </a:spcBef>
            </a:pPr>
            <a:r>
              <a:rPr lang="ru-RU" sz="2000" b="1" smtClean="0"/>
              <a:t>Гипонатриемия</a:t>
            </a:r>
          </a:p>
          <a:p>
            <a:pPr eaLnBrk="1" hangingPunct="1">
              <a:spcBef>
                <a:spcPts val="600"/>
              </a:spcBef>
            </a:pPr>
            <a:r>
              <a:rPr lang="ru-RU" sz="2000" b="1" smtClean="0"/>
              <a:t>Гипокалиемия, </a:t>
            </a:r>
          </a:p>
          <a:p>
            <a:pPr eaLnBrk="1" hangingPunct="1">
              <a:spcBef>
                <a:spcPts val="600"/>
              </a:spcBef>
            </a:pPr>
            <a:r>
              <a:rPr lang="ru-RU" sz="2000" b="1" smtClean="0"/>
              <a:t>Лейкоцитоз</a:t>
            </a:r>
          </a:p>
          <a:p>
            <a:pPr eaLnBrk="1" hangingPunct="1">
              <a:spcBef>
                <a:spcPts val="600"/>
              </a:spcBef>
            </a:pPr>
            <a:r>
              <a:rPr lang="ru-RU" sz="2000" b="1" smtClean="0"/>
              <a:t>Повышение уровня креатинина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endParaRPr lang="ru-RU" sz="2000" b="1" smtClean="0"/>
          </a:p>
        </p:txBody>
      </p:sp>
      <p:sp>
        <p:nvSpPr>
          <p:cNvPr id="113669" name="AutoShape 4"/>
          <p:cNvSpPr>
            <a:spLocks/>
          </p:cNvSpPr>
          <p:nvPr/>
        </p:nvSpPr>
        <p:spPr bwMode="auto">
          <a:xfrm rot="3100474">
            <a:off x="6632014" y="587340"/>
            <a:ext cx="621997" cy="5251273"/>
          </a:xfrm>
          <a:prstGeom prst="rightBrace">
            <a:avLst>
              <a:gd name="adj1" fmla="val 68995"/>
              <a:gd name="adj2" fmla="val 45958"/>
            </a:avLst>
          </a:prstGeom>
          <a:noFill/>
          <a:ln w="34925">
            <a:solidFill>
              <a:srgbClr val="FFFFFF"/>
            </a:solidFill>
            <a:round/>
            <a:headEnd type="none" w="sm" len="sm"/>
            <a:tailEnd type="none" w="sm" len="sm"/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246" name="Text Box 5"/>
          <p:cNvSpPr txBox="1">
            <a:spLocks noChangeArrowheads="1"/>
          </p:cNvSpPr>
          <p:nvPr/>
        </p:nvSpPr>
        <p:spPr bwMode="auto">
          <a:xfrm>
            <a:off x="7380288" y="3141663"/>
            <a:ext cx="1152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 b="1"/>
              <a:t>До 8%</a:t>
            </a:r>
          </a:p>
        </p:txBody>
      </p:sp>
      <p:sp>
        <p:nvSpPr>
          <p:cNvPr id="10247" name="Text Box 6"/>
          <p:cNvSpPr txBox="1">
            <a:spLocks noChangeArrowheads="1"/>
          </p:cNvSpPr>
          <p:nvPr/>
        </p:nvSpPr>
        <p:spPr bwMode="auto">
          <a:xfrm>
            <a:off x="5940425" y="6237288"/>
            <a:ext cx="28432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600"/>
              <a:t>RCOG Guideline, 2006</a:t>
            </a:r>
            <a:r>
              <a:rPr lang="ru-RU"/>
              <a:t> </a:t>
            </a: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Куликов А.В.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A4EEE3D-8D7B-4F2A-88E4-BE40638FB02C}" type="datetime11">
              <a:rPr lang="ru-RU" smtClean="0"/>
              <a:t>22:05:27</a:t>
            </a:fld>
            <a:endParaRPr lang="ru-RU" smtClean="0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692150"/>
            <a:ext cx="8893175" cy="360363"/>
          </a:xfrm>
        </p:spPr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ru-RU" sz="2800" b="1" smtClean="0">
                <a:solidFill>
                  <a:srgbClr val="0000FF"/>
                </a:solidFill>
              </a:rPr>
              <a:t>Синдром гиперстимуляции яичников</a:t>
            </a:r>
            <a:br>
              <a:rPr lang="ru-RU" sz="2800" b="1" smtClean="0">
                <a:solidFill>
                  <a:srgbClr val="0000FF"/>
                </a:solidFill>
              </a:rPr>
            </a:br>
            <a:r>
              <a:rPr lang="ru-RU" sz="2800" b="1" smtClean="0">
                <a:solidFill>
                  <a:srgbClr val="0000FF"/>
                </a:solidFill>
              </a:rPr>
              <a:t> </a:t>
            </a:r>
            <a:r>
              <a:rPr lang="en-US" sz="2000" b="1" smtClean="0"/>
              <a:t>Ovarian Hyperstimulation Syndrome (OHSS)</a:t>
            </a:r>
            <a:r>
              <a:rPr lang="ru-RU" sz="4000" smtClean="0"/>
              <a:t> 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412875"/>
            <a:ext cx="7632700" cy="4237038"/>
          </a:xfrm>
        </p:spPr>
        <p:txBody>
          <a:bodyPr/>
          <a:lstStyle/>
          <a:p>
            <a:pPr eaLnBrk="1" hangingPunct="1">
              <a:spcBef>
                <a:spcPts val="600"/>
              </a:spcBef>
              <a:buFontTx/>
              <a:buNone/>
            </a:pPr>
            <a:r>
              <a:rPr lang="ru-RU" sz="2400" b="1" smtClean="0">
                <a:solidFill>
                  <a:srgbClr val="0000FF"/>
                </a:solidFill>
              </a:rPr>
              <a:t>Критический СГЯ </a:t>
            </a:r>
            <a:r>
              <a:rPr lang="ru-RU" sz="2000" b="1" smtClean="0"/>
              <a:t>(до 1-3%)</a:t>
            </a:r>
          </a:p>
          <a:p>
            <a:pPr eaLnBrk="1" hangingPunct="1">
              <a:spcBef>
                <a:spcPts val="600"/>
              </a:spcBef>
            </a:pPr>
            <a:r>
              <a:rPr lang="ru-RU" sz="2000" b="1" smtClean="0"/>
              <a:t>Напряженный асцит </a:t>
            </a:r>
          </a:p>
          <a:p>
            <a:pPr eaLnBrk="1" hangingPunct="1">
              <a:spcBef>
                <a:spcPts val="600"/>
              </a:spcBef>
            </a:pPr>
            <a:r>
              <a:rPr lang="ru-RU" sz="2000" b="1" smtClean="0"/>
              <a:t>Массивный гидроторакс</a:t>
            </a:r>
          </a:p>
          <a:p>
            <a:pPr eaLnBrk="1" hangingPunct="1">
              <a:spcBef>
                <a:spcPts val="600"/>
              </a:spcBef>
            </a:pPr>
            <a:r>
              <a:rPr lang="ru-RU" sz="2000" b="1" smtClean="0"/>
              <a:t>Гематокрит более 55%</a:t>
            </a:r>
          </a:p>
          <a:p>
            <a:pPr eaLnBrk="1" hangingPunct="1">
              <a:spcBef>
                <a:spcPts val="600"/>
              </a:spcBef>
            </a:pPr>
            <a:r>
              <a:rPr lang="ru-RU" sz="2000" b="1" smtClean="0"/>
              <a:t>Аритмия</a:t>
            </a:r>
          </a:p>
          <a:p>
            <a:pPr eaLnBrk="1" hangingPunct="1">
              <a:spcBef>
                <a:spcPts val="600"/>
              </a:spcBef>
            </a:pPr>
            <a:r>
              <a:rPr lang="ru-RU" sz="2000" b="1" smtClean="0"/>
              <a:t>Тамопнада перикарда</a:t>
            </a:r>
          </a:p>
          <a:p>
            <a:pPr eaLnBrk="1" hangingPunct="1">
              <a:spcBef>
                <a:spcPts val="600"/>
              </a:spcBef>
            </a:pPr>
            <a:r>
              <a:rPr lang="ru-RU" sz="2000" b="1" smtClean="0"/>
              <a:t>Олигоанурия</a:t>
            </a:r>
          </a:p>
          <a:p>
            <a:pPr eaLnBrk="1" hangingPunct="1">
              <a:spcBef>
                <a:spcPts val="600"/>
              </a:spcBef>
            </a:pPr>
            <a:r>
              <a:rPr lang="ru-RU" sz="2000" b="1" smtClean="0"/>
              <a:t>Тромбоэмболические осложнения (артериальные и венозные)</a:t>
            </a:r>
          </a:p>
          <a:p>
            <a:pPr eaLnBrk="1" hangingPunct="1">
              <a:spcBef>
                <a:spcPts val="600"/>
              </a:spcBef>
            </a:pPr>
            <a:r>
              <a:rPr lang="ru-RU" sz="2000" b="1" smtClean="0"/>
              <a:t>ОРДС</a:t>
            </a:r>
          </a:p>
          <a:p>
            <a:pPr eaLnBrk="1" hangingPunct="1">
              <a:spcBef>
                <a:spcPts val="600"/>
              </a:spcBef>
            </a:pPr>
            <a:r>
              <a:rPr lang="ru-RU" sz="2000" b="1" smtClean="0"/>
              <a:t>Сепсис</a:t>
            </a:r>
          </a:p>
        </p:txBody>
      </p:sp>
      <p:sp>
        <p:nvSpPr>
          <p:cNvPr id="11269" name="Text Box 6"/>
          <p:cNvSpPr txBox="1">
            <a:spLocks noChangeArrowheads="1"/>
          </p:cNvSpPr>
          <p:nvPr/>
        </p:nvSpPr>
        <p:spPr bwMode="auto">
          <a:xfrm>
            <a:off x="5940425" y="6237288"/>
            <a:ext cx="28432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600"/>
              <a:t>RCOG Guideline, 2006</a:t>
            </a:r>
            <a:r>
              <a:rPr lang="ru-RU"/>
              <a:t> </a:t>
            </a: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Куликов А.В.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04813"/>
            <a:ext cx="8229600" cy="561975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000FF"/>
                </a:solidFill>
              </a:rPr>
              <a:t>Инфузионная терапия при СГЯ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125538"/>
            <a:ext cx="8642350" cy="5183187"/>
          </a:xfrm>
        </p:spPr>
        <p:txBody>
          <a:bodyPr/>
          <a:lstStyle/>
          <a:p>
            <a:pPr eaLnBrk="1" hangingPunct="1">
              <a:lnSpc>
                <a:spcPct val="110000"/>
              </a:lnSpc>
              <a:spcBef>
                <a:spcPts val="1800"/>
              </a:spcBef>
              <a:buFontTx/>
              <a:buNone/>
            </a:pPr>
            <a:r>
              <a:rPr lang="ru-RU" sz="2400" b="1" dirty="0" smtClean="0">
                <a:solidFill>
                  <a:srgbClr val="0000FF"/>
                </a:solidFill>
              </a:rPr>
              <a:t>При легком и умеренном СГЯ:</a:t>
            </a:r>
          </a:p>
          <a:p>
            <a:pPr eaLnBrk="1" hangingPunct="1">
              <a:lnSpc>
                <a:spcPct val="70000"/>
              </a:lnSpc>
              <a:spcBef>
                <a:spcPts val="1800"/>
              </a:spcBef>
            </a:pPr>
            <a:r>
              <a:rPr lang="ru-RU" sz="2000" b="1" dirty="0" smtClean="0"/>
              <a:t>Поддержание КОД -  ГЭК 500 мл </a:t>
            </a:r>
          </a:p>
          <a:p>
            <a:pPr eaLnBrk="1" hangingPunct="1">
              <a:lnSpc>
                <a:spcPct val="90000"/>
              </a:lnSpc>
              <a:spcBef>
                <a:spcPts val="1800"/>
              </a:spcBef>
            </a:pPr>
            <a:r>
              <a:rPr lang="ru-RU" sz="2000" b="1" dirty="0" smtClean="0"/>
              <a:t>Кристаллоиды (</a:t>
            </a:r>
            <a:r>
              <a:rPr lang="ru-RU" sz="2000" b="1" dirty="0" err="1" smtClean="0"/>
              <a:t>Рингер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Стерофундин</a:t>
            </a:r>
            <a:r>
              <a:rPr lang="ru-RU" sz="2000" b="1" dirty="0" smtClean="0"/>
              <a:t>)– в объеме соответствующем потерям и темпу диуреза  100-150 мл/ч</a:t>
            </a:r>
          </a:p>
          <a:p>
            <a:pPr eaLnBrk="1" hangingPunct="1">
              <a:lnSpc>
                <a:spcPct val="70000"/>
              </a:lnSpc>
              <a:spcBef>
                <a:spcPts val="1800"/>
              </a:spcBef>
            </a:pPr>
            <a:r>
              <a:rPr lang="ru-RU" sz="2000" b="1" dirty="0" smtClean="0"/>
              <a:t> Коррекция </a:t>
            </a:r>
            <a:r>
              <a:rPr lang="ru-RU" sz="2000" b="1" dirty="0" err="1" smtClean="0"/>
              <a:t>гипонатриемии</a:t>
            </a:r>
            <a:r>
              <a:rPr lang="ru-RU" sz="2000" b="1" dirty="0" smtClean="0"/>
              <a:t> (</a:t>
            </a:r>
            <a:r>
              <a:rPr lang="en-US" sz="2000" b="1" dirty="0" err="1" smtClean="0"/>
              <a:t>NaCl</a:t>
            </a:r>
            <a:r>
              <a:rPr lang="ru-RU" sz="2000" b="1" dirty="0" smtClean="0"/>
              <a:t> 0,9%) </a:t>
            </a:r>
          </a:p>
          <a:p>
            <a:pPr eaLnBrk="1" hangingPunct="1">
              <a:lnSpc>
                <a:spcPct val="80000"/>
              </a:lnSpc>
              <a:spcBef>
                <a:spcPts val="1800"/>
              </a:spcBef>
            </a:pPr>
            <a:r>
              <a:rPr lang="ru-RU" sz="2000" b="1" dirty="0" smtClean="0"/>
              <a:t>После восстановления диуреза и </a:t>
            </a:r>
            <a:r>
              <a:rPr lang="ru-RU" sz="2000" b="1" dirty="0" err="1" smtClean="0"/>
              <a:t>энтерального</a:t>
            </a:r>
            <a:r>
              <a:rPr lang="ru-RU" sz="2000" b="1" dirty="0" smtClean="0"/>
              <a:t> питания – ограничение кристаллоидов </a:t>
            </a:r>
          </a:p>
          <a:p>
            <a:pPr eaLnBrk="1" hangingPunct="1">
              <a:lnSpc>
                <a:spcPct val="70000"/>
              </a:lnSpc>
              <a:spcBef>
                <a:spcPts val="1800"/>
              </a:spcBef>
              <a:buFontTx/>
              <a:buNone/>
            </a:pPr>
            <a:r>
              <a:rPr lang="ru-RU" sz="2400" b="1" dirty="0" smtClean="0">
                <a:solidFill>
                  <a:srgbClr val="0000FF"/>
                </a:solidFill>
              </a:rPr>
              <a:t>При тяжелом и критическом СГЯ: то же +</a:t>
            </a:r>
          </a:p>
          <a:p>
            <a:pPr eaLnBrk="1" hangingPunct="1">
              <a:lnSpc>
                <a:spcPct val="90000"/>
              </a:lnSpc>
              <a:spcBef>
                <a:spcPts val="1800"/>
              </a:spcBef>
            </a:pPr>
            <a:r>
              <a:rPr lang="ru-RU" sz="2000" b="1" dirty="0" smtClean="0"/>
              <a:t>Коррекция </a:t>
            </a:r>
            <a:r>
              <a:rPr lang="ru-RU" sz="2000" b="1" dirty="0" err="1" smtClean="0"/>
              <a:t>гипопротеинемии</a:t>
            </a:r>
            <a:r>
              <a:rPr lang="ru-RU" sz="2000" b="1" dirty="0" smtClean="0"/>
              <a:t>: альбумин 10-20% 300-400 мл 20-25 мл/ч</a:t>
            </a:r>
          </a:p>
          <a:p>
            <a:pPr algn="ctr" eaLnBrk="1" hangingPunct="1">
              <a:spcBef>
                <a:spcPts val="1800"/>
              </a:spcBef>
              <a:buFontTx/>
              <a:buNone/>
            </a:pPr>
            <a:r>
              <a:rPr lang="ru-RU" sz="2000" b="1" dirty="0" smtClean="0">
                <a:solidFill>
                  <a:srgbClr val="0000FF"/>
                </a:solidFill>
              </a:rPr>
              <a:t>После восстановления возможности </a:t>
            </a:r>
            <a:r>
              <a:rPr lang="ru-RU" sz="2000" b="1" dirty="0" err="1" smtClean="0">
                <a:solidFill>
                  <a:srgbClr val="0000FF"/>
                </a:solidFill>
              </a:rPr>
              <a:t>энтерального</a:t>
            </a:r>
            <a:r>
              <a:rPr lang="ru-RU" sz="2000" b="1" dirty="0" smtClean="0">
                <a:solidFill>
                  <a:srgbClr val="0000FF"/>
                </a:solidFill>
              </a:rPr>
              <a:t> питания и диуреза более 0,5 мл/кг/ч объем </a:t>
            </a:r>
            <a:r>
              <a:rPr lang="ru-RU" sz="2000" b="1" dirty="0" err="1" smtClean="0">
                <a:solidFill>
                  <a:srgbClr val="0000FF"/>
                </a:solidFill>
              </a:rPr>
              <a:t>инфузионной</a:t>
            </a:r>
            <a:r>
              <a:rPr lang="ru-RU" sz="2000" b="1" dirty="0" smtClean="0">
                <a:solidFill>
                  <a:srgbClr val="0000FF"/>
                </a:solidFill>
              </a:rPr>
              <a:t> терапии должен быть немедленно сокращен</a:t>
            </a:r>
          </a:p>
          <a:p>
            <a:pPr eaLnBrk="1" hangingPunct="1">
              <a:lnSpc>
                <a:spcPct val="90000"/>
              </a:lnSpc>
              <a:spcBef>
                <a:spcPts val="1800"/>
              </a:spcBef>
            </a:pPr>
            <a:endParaRPr lang="ru-RU" sz="2000" b="1" dirty="0" smtClean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CFBED3-E1CE-4488-B3BA-3B23A04726B6}" type="datetime11">
              <a:rPr lang="ru-RU" smtClean="0"/>
              <a:t>22:05:27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Куликов А.В.</a:t>
            </a:r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836712"/>
            <a:ext cx="1345332" cy="13453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484313"/>
            <a:ext cx="7237412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Заголовок 4"/>
          <p:cNvSpPr>
            <a:spLocks noGrp="1"/>
          </p:cNvSpPr>
          <p:nvPr>
            <p:ph type="title"/>
          </p:nvPr>
        </p:nvSpPr>
        <p:spPr>
          <a:xfrm>
            <a:off x="399789" y="143647"/>
            <a:ext cx="8229600" cy="777875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000FF"/>
                </a:solidFill>
              </a:rPr>
              <a:t>Как удерживается жидкость в сосудах?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CE70F61-E067-48CA-BDCF-043C383877DC}" type="datetime11">
              <a:rPr lang="ru-RU" smtClean="0"/>
              <a:t>22:05:27</a:t>
            </a:fld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3981933" y="1484784"/>
            <a:ext cx="1512168" cy="1711363"/>
          </a:xfrm>
          <a:prstGeom prst="downArrow">
            <a:avLst>
              <a:gd name="adj1" fmla="val 50000"/>
              <a:gd name="adj2" fmla="val 63554"/>
            </a:avLst>
          </a:prstGeom>
          <a:solidFill>
            <a:srgbClr val="0000FF">
              <a:alpha val="51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Вода</a:t>
            </a:r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4860031" y="4790074"/>
            <a:ext cx="4032449" cy="1152128"/>
          </a:xfrm>
          <a:prstGeom prst="wedgeRoundRectCallout">
            <a:avLst>
              <a:gd name="adj1" fmla="val -38305"/>
              <a:gd name="adj2" fmla="val -168757"/>
              <a:gd name="adj3" fmla="val 16667"/>
            </a:avLst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0000FF"/>
                </a:solidFill>
              </a:rPr>
              <a:t>Повысить </a:t>
            </a:r>
            <a:r>
              <a:rPr lang="ru-RU" sz="2000" b="1" dirty="0" err="1">
                <a:solidFill>
                  <a:srgbClr val="0000FF"/>
                </a:solidFill>
              </a:rPr>
              <a:t>осмолярность</a:t>
            </a:r>
            <a:r>
              <a:rPr lang="ru-RU" sz="2000" b="1" dirty="0">
                <a:solidFill>
                  <a:srgbClr val="0000FF"/>
                </a:solidFill>
              </a:rPr>
              <a:t> -  </a:t>
            </a:r>
            <a:r>
              <a:rPr lang="ru-RU" sz="2000" b="1" dirty="0" smtClean="0">
                <a:solidFill>
                  <a:srgbClr val="0000FF"/>
                </a:solidFill>
              </a:rPr>
              <a:t>натрий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0000FF"/>
                </a:solidFill>
              </a:rPr>
              <a:t>Норма – 285-295 </a:t>
            </a:r>
            <a:r>
              <a:rPr lang="ru-RU" sz="2000" b="1" dirty="0" err="1" smtClean="0">
                <a:solidFill>
                  <a:srgbClr val="0000FF"/>
                </a:solidFill>
              </a:rPr>
              <a:t>ммоль</a:t>
            </a:r>
            <a:r>
              <a:rPr lang="ru-RU" sz="2000" b="1" dirty="0" smtClean="0">
                <a:solidFill>
                  <a:srgbClr val="0000FF"/>
                </a:solidFill>
              </a:rPr>
              <a:t>/л</a:t>
            </a:r>
            <a:endParaRPr lang="ru-RU" sz="2000" b="1" dirty="0">
              <a:solidFill>
                <a:srgbClr val="0000FF"/>
              </a:solidFill>
            </a:endParaRPr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399789" y="4797152"/>
            <a:ext cx="4046006" cy="1440160"/>
          </a:xfrm>
          <a:prstGeom prst="wedgeRoundRectCallout">
            <a:avLst>
              <a:gd name="adj1" fmla="val 57636"/>
              <a:gd name="adj2" fmla="val -142978"/>
              <a:gd name="adj3" fmla="val 16667"/>
            </a:avLst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0000FF"/>
                </a:solidFill>
              </a:rPr>
              <a:t>Повысить коллоидно-</a:t>
            </a:r>
            <a:r>
              <a:rPr lang="ru-RU" sz="2000" b="1" dirty="0" err="1">
                <a:solidFill>
                  <a:srgbClr val="0000FF"/>
                </a:solidFill>
              </a:rPr>
              <a:t>онкотическое</a:t>
            </a:r>
            <a:r>
              <a:rPr lang="ru-RU" sz="2000" b="1" dirty="0">
                <a:solidFill>
                  <a:srgbClr val="0000FF"/>
                </a:solidFill>
              </a:rPr>
              <a:t> давление – альбумин, </a:t>
            </a:r>
            <a:r>
              <a:rPr lang="ru-RU" sz="2000" b="1" dirty="0" smtClean="0">
                <a:solidFill>
                  <a:srgbClr val="0000FF"/>
                </a:solidFill>
              </a:rPr>
              <a:t>ГЭК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0000FF"/>
                </a:solidFill>
              </a:rPr>
              <a:t>Норма </a:t>
            </a:r>
            <a:r>
              <a:rPr lang="ru-RU" sz="2000" b="1" dirty="0">
                <a:solidFill>
                  <a:srgbClr val="0000FF"/>
                </a:solidFill>
              </a:rPr>
              <a:t>25-30 мм </a:t>
            </a:r>
            <a:r>
              <a:rPr lang="ru-RU" sz="2000" b="1" dirty="0" err="1">
                <a:solidFill>
                  <a:srgbClr val="0000FF"/>
                </a:solidFill>
              </a:rPr>
              <a:t>рт.ст</a:t>
            </a:r>
            <a:r>
              <a:rPr lang="ru-RU" sz="2000" b="1" dirty="0" smtClean="0">
                <a:solidFill>
                  <a:srgbClr val="0000FF"/>
                </a:solidFill>
              </a:rPr>
              <a:t>. </a:t>
            </a:r>
            <a:endParaRPr lang="ru-RU" sz="2000" b="1" dirty="0">
              <a:solidFill>
                <a:srgbClr val="0000FF"/>
              </a:solidFill>
            </a:endParaRP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611560" y="1361367"/>
            <a:ext cx="2808312" cy="1096949"/>
          </a:xfrm>
          <a:prstGeom prst="wedgeRoundRectCallout">
            <a:avLst>
              <a:gd name="adj1" fmla="val 108275"/>
              <a:gd name="adj2" fmla="val 124916"/>
              <a:gd name="adj3" fmla="val 16667"/>
            </a:avLst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smtClean="0">
                <a:solidFill>
                  <a:srgbClr val="0000FF"/>
                </a:solidFill>
              </a:rPr>
              <a:t>Снизить гидростатическое давление</a:t>
            </a:r>
            <a:endParaRPr lang="ru-RU" sz="2000" b="1" dirty="0">
              <a:solidFill>
                <a:srgbClr val="0000FF"/>
              </a:solidFill>
            </a:endParaRPr>
          </a:p>
        </p:txBody>
      </p:sp>
      <p:sp>
        <p:nvSpPr>
          <p:cNvPr id="11" name="Скругленная прямоугольная выноска 10"/>
          <p:cNvSpPr/>
          <p:nvPr/>
        </p:nvSpPr>
        <p:spPr>
          <a:xfrm>
            <a:off x="6391317" y="981023"/>
            <a:ext cx="2501163" cy="1096949"/>
          </a:xfrm>
          <a:prstGeom prst="wedgeRoundRectCallout">
            <a:avLst>
              <a:gd name="adj1" fmla="val -55133"/>
              <a:gd name="adj2" fmla="val 159017"/>
              <a:gd name="adj3" fmla="val 16667"/>
            </a:avLst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smtClean="0">
                <a:solidFill>
                  <a:srgbClr val="0000FF"/>
                </a:solidFill>
              </a:rPr>
              <a:t>Уменьшить проницаемость эндотелия</a:t>
            </a:r>
            <a:endParaRPr lang="ru-RU" sz="2000" b="1" dirty="0">
              <a:solidFill>
                <a:srgbClr val="0000FF"/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Куликов А.В.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2511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01" y="3329810"/>
            <a:ext cx="4261365" cy="182738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6059016" cy="850106"/>
          </a:xfrm>
        </p:spPr>
        <p:txBody>
          <a:bodyPr>
            <a:normAutofit/>
          </a:bodyPr>
          <a:lstStyle/>
          <a:p>
            <a:r>
              <a:rPr lang="ru-RU" sz="3600" b="1" dirty="0" err="1" smtClean="0">
                <a:solidFill>
                  <a:srgbClr val="0000FF"/>
                </a:solidFill>
              </a:rPr>
              <a:t>Гликокаликс</a:t>
            </a:r>
            <a:endParaRPr lang="ru-RU" sz="3600" b="1" dirty="0">
              <a:solidFill>
                <a:srgbClr val="0000FF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01" y="1063386"/>
            <a:ext cx="4167180" cy="1940715"/>
          </a:xfrm>
          <a:prstGeom prst="rect">
            <a:avLst/>
          </a:prstGeom>
        </p:spPr>
      </p:pic>
      <p:cxnSp>
        <p:nvCxnSpPr>
          <p:cNvPr id="6" name="Прямая со стрелкой 5"/>
          <p:cNvCxnSpPr/>
          <p:nvPr/>
        </p:nvCxnSpPr>
        <p:spPr>
          <a:xfrm flipH="1">
            <a:off x="1907704" y="4408613"/>
            <a:ext cx="720080" cy="144016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129025"/>
            <a:ext cx="3072757" cy="39845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3030" y="5369410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Ревизия «закона </a:t>
            </a:r>
            <a:r>
              <a:rPr lang="ru-RU" sz="2800" b="1" dirty="0" err="1" smtClean="0"/>
              <a:t>Старлинга</a:t>
            </a:r>
            <a:r>
              <a:rPr lang="ru-RU" sz="2800" b="1" dirty="0" smtClean="0"/>
              <a:t>»</a:t>
            </a:r>
            <a:endParaRPr lang="ru-RU" sz="28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301781" y="5949280"/>
            <a:ext cx="64624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dirty="0" err="1"/>
              <a:t>Levick</a:t>
            </a:r>
            <a:r>
              <a:rPr lang="en-US" sz="1600" dirty="0"/>
              <a:t> J.R. </a:t>
            </a:r>
            <a:r>
              <a:rPr lang="en-US" sz="1600" dirty="0" err="1"/>
              <a:t>Microvascular</a:t>
            </a:r>
            <a:r>
              <a:rPr lang="en-US" sz="1600" dirty="0"/>
              <a:t> fluid exchange and the revised Starling principle /J.R. </a:t>
            </a:r>
            <a:r>
              <a:rPr lang="en-US" sz="1600" dirty="0" err="1"/>
              <a:t>Levick</a:t>
            </a:r>
            <a:r>
              <a:rPr lang="en-US" sz="1600" dirty="0"/>
              <a:t>, C.C. Michel// </a:t>
            </a:r>
            <a:r>
              <a:rPr lang="en-US" sz="1600" dirty="0" err="1"/>
              <a:t>Cardiovasc</a:t>
            </a:r>
            <a:r>
              <a:rPr lang="en-US" sz="1600" dirty="0"/>
              <a:t>. Res. – 2010 - Jul 15;87(2)-P.198-210.</a:t>
            </a:r>
            <a:endParaRPr lang="ru-RU" sz="160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30FD8A-E227-4CB2-AC1C-49749B4B390E}" type="datetime11">
              <a:rPr lang="ru-RU" smtClean="0"/>
              <a:t>22:05:27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Куликов А.В.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790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4DBC8F-3AA4-4CB6-9725-001054FB2667}" type="datetime11">
              <a:rPr lang="ru-RU" smtClean="0"/>
              <a:t>22:05:27</a:t>
            </a:fld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25536"/>
            <a:ext cx="4104456" cy="6515362"/>
          </a:xfrm>
          <a:prstGeom prst="rect">
            <a:avLst/>
          </a:prstGeom>
        </p:spPr>
      </p:pic>
      <p:sp>
        <p:nvSpPr>
          <p:cNvPr id="5" name="Выноска 3 (граница и черта) 4"/>
          <p:cNvSpPr/>
          <p:nvPr/>
        </p:nvSpPr>
        <p:spPr>
          <a:xfrm>
            <a:off x="4752020" y="1124744"/>
            <a:ext cx="648072" cy="360040"/>
          </a:xfrm>
          <a:prstGeom prst="accentBorderCallout3">
            <a:avLst>
              <a:gd name="adj1" fmla="val 18750"/>
              <a:gd name="adj2" fmla="val -8333"/>
              <a:gd name="adj3" fmla="val 62538"/>
              <a:gd name="adj4" fmla="val -36129"/>
              <a:gd name="adj5" fmla="val 113137"/>
              <a:gd name="adj6" fmla="val -55590"/>
              <a:gd name="adj7" fmla="val 254961"/>
              <a:gd name="adj8" fmla="val -17621"/>
            </a:avLst>
          </a:pr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Двойная стрелка влево/вправо 7"/>
          <p:cNvSpPr/>
          <p:nvPr/>
        </p:nvSpPr>
        <p:spPr>
          <a:xfrm rot="16200000">
            <a:off x="5184068" y="3060555"/>
            <a:ext cx="1728192" cy="845324"/>
          </a:xfrm>
          <a:prstGeom prst="leftRightArrow">
            <a:avLst>
              <a:gd name="adj1" fmla="val 50000"/>
              <a:gd name="adj2" fmla="val 71894"/>
            </a:avLst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Баланс</a:t>
            </a:r>
            <a:r>
              <a:rPr lang="ru-RU" sz="2400" b="1" dirty="0" smtClean="0"/>
              <a:t> </a:t>
            </a:r>
            <a:endParaRPr lang="ru-RU" sz="2400" b="1" dirty="0"/>
          </a:p>
        </p:txBody>
      </p:sp>
      <p:sp>
        <p:nvSpPr>
          <p:cNvPr id="10" name="Стрелка вправо 9"/>
          <p:cNvSpPr/>
          <p:nvPr/>
        </p:nvSpPr>
        <p:spPr>
          <a:xfrm rot="5400000">
            <a:off x="5404050" y="5521679"/>
            <a:ext cx="1503271" cy="630281"/>
          </a:xfrm>
          <a:prstGeom prst="rightArrow">
            <a:avLst>
              <a:gd name="adj1" fmla="val 50000"/>
              <a:gd name="adj2" fmla="val 66421"/>
            </a:avLst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Утечка</a:t>
            </a:r>
            <a:endParaRPr lang="ru-RU" sz="2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24" y="276938"/>
            <a:ext cx="3888943" cy="1711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643" y="2257170"/>
            <a:ext cx="275272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Куликов А.В.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168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60" y="548681"/>
            <a:ext cx="5539887" cy="407090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65553"/>
            <a:ext cx="3001678" cy="489654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7" name="TextBox 6"/>
          <p:cNvSpPr txBox="1"/>
          <p:nvPr/>
        </p:nvSpPr>
        <p:spPr>
          <a:xfrm>
            <a:off x="121359" y="5373431"/>
            <a:ext cx="86764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Возврат жидкости и белка в сосуды – только после регресса воспаления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9F2BB1-D0BC-475C-8CB3-52F384C97603}" type="datetime11">
              <a:rPr lang="ru-RU" smtClean="0"/>
              <a:t>22:05:27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Куликов А.В.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554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01091A5-67AC-40DB-84CF-687E9ACADCAC}" type="datetime11">
              <a:rPr lang="ru-RU" smtClean="0"/>
              <a:t>22:05:27</a:t>
            </a:fld>
            <a:endParaRPr lang="ru-RU"/>
          </a:p>
        </p:txBody>
      </p:sp>
      <p:pic>
        <p:nvPicPr>
          <p:cNvPr id="307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75" y="404813"/>
            <a:ext cx="6545263" cy="597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Куликов А.В.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395288" y="1700213"/>
            <a:ext cx="5915025" cy="869950"/>
          </a:xfrm>
        </p:spPr>
        <p:txBody>
          <a:bodyPr/>
          <a:lstStyle/>
          <a:p>
            <a:r>
              <a:rPr lang="ru-RU" sz="2800" b="1" smtClean="0">
                <a:solidFill>
                  <a:srgbClr val="000099"/>
                </a:solidFill>
              </a:rPr>
              <a:t>Терзания Агафьи Тихоновны</a:t>
            </a:r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>
          <a:xfrm>
            <a:off x="468313" y="2781300"/>
            <a:ext cx="8229600" cy="3095625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spcBef>
                <a:spcPts val="1200"/>
              </a:spcBef>
              <a:buFontTx/>
              <a:buNone/>
            </a:pPr>
            <a:r>
              <a:rPr lang="ru-RU" sz="2000" b="1" smtClean="0"/>
              <a:t>….Если бы губы Никанора   Ивановича  да  приставить  к  носу  Ивана  Кузьмича,   да   взять сколько-нибудь  развязности,  какая  у  Балтазара Балтазарыча,  да, пожалуй, прибавить к  этому  еще дородности Ивана Павловича  - я бы тогда  тотчас  же решилась. А теперь,  поди подумай!</a:t>
            </a:r>
          </a:p>
          <a:p>
            <a:pPr marL="0" indent="0" algn="r">
              <a:buFontTx/>
              <a:buNone/>
            </a:pPr>
            <a:r>
              <a:rPr lang="ru-RU" sz="2000" b="1" smtClean="0">
                <a:solidFill>
                  <a:srgbClr val="0000FF"/>
                </a:solidFill>
              </a:rPr>
              <a:t>Н.В. Гоголь «Женитьба», 1842</a:t>
            </a:r>
          </a:p>
        </p:txBody>
      </p:sp>
      <p:sp>
        <p:nvSpPr>
          <p:cNvPr id="47108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3EBA71B-C2AA-4C1B-B52B-95AE11483299}" type="datetime11">
              <a:rPr lang="ru-RU" smtClean="0"/>
              <a:t>22:05:27</a:t>
            </a:fld>
            <a:endParaRPr lang="ru-RU" smtClean="0"/>
          </a:p>
        </p:txBody>
      </p:sp>
      <p:pic>
        <p:nvPicPr>
          <p:cNvPr id="15365" name="Рисунок 4" descr="MVmW77Ow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1052513"/>
            <a:ext cx="2160587" cy="161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250825" y="188913"/>
            <a:ext cx="6624638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2800" b="1" kern="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Идеального </a:t>
            </a:r>
            <a:r>
              <a:rPr lang="ru-RU" sz="2800" b="1" kern="0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плазмозаменителя</a:t>
            </a:r>
            <a:r>
              <a:rPr lang="ru-RU" sz="2800" b="1" kern="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нет!</a:t>
            </a: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Куликов А.В.</a:t>
            </a:r>
            <a:endParaRPr lang="ru-RU"/>
          </a:p>
        </p:txBody>
      </p:sp>
    </p:spTree>
  </p:cSld>
  <p:clrMapOvr>
    <a:masterClrMapping/>
  </p:clrMapOvr>
  <p:transition advTm="25241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AutoShape 5"/>
          <p:cNvSpPr>
            <a:spLocks noChangeArrowheads="1"/>
          </p:cNvSpPr>
          <p:nvPr/>
        </p:nvSpPr>
        <p:spPr bwMode="auto">
          <a:xfrm>
            <a:off x="3293584" y="1866826"/>
            <a:ext cx="2814355" cy="2694623"/>
          </a:xfrm>
          <a:prstGeom prst="roundRect">
            <a:avLst>
              <a:gd name="adj" fmla="val 11343"/>
            </a:avLst>
          </a:prstGeom>
          <a:blipFill dpi="0" rotWithShape="1">
            <a:blip r:embed="rId2">
              <a:alphaModFix amt="32000"/>
            </a:blip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  <a:latin typeface="Arial" charset="0"/>
              </a:rPr>
              <a:t>    </a:t>
            </a:r>
          </a:p>
          <a:p>
            <a:pPr algn="ctr">
              <a:defRPr/>
            </a:pPr>
            <a:r>
              <a:rPr lang="ru-RU" b="1" dirty="0">
                <a:latin typeface="Arial" charset="0"/>
              </a:rPr>
              <a:t>Интерстициальный сектор  - 19% </a:t>
            </a:r>
            <a:r>
              <a:rPr lang="en-US" b="1" dirty="0">
                <a:latin typeface="Arial" charset="0"/>
                <a:cs typeface="Arial" charset="0"/>
              </a:rPr>
              <a:t>~</a:t>
            </a:r>
            <a:r>
              <a:rPr lang="ru-RU" b="1" dirty="0">
                <a:latin typeface="Arial" charset="0"/>
                <a:cs typeface="Arial" charset="0"/>
              </a:rPr>
              <a:t> </a:t>
            </a:r>
            <a:r>
              <a:rPr lang="ru-RU" b="1" dirty="0">
                <a:latin typeface="Arial" charset="0"/>
              </a:rPr>
              <a:t>11 л</a:t>
            </a:r>
          </a:p>
          <a:p>
            <a:pPr algn="ctr">
              <a:defRPr/>
            </a:pPr>
            <a:endParaRPr lang="ru-RU" b="1" dirty="0">
              <a:latin typeface="Arial" charset="0"/>
            </a:endParaRPr>
          </a:p>
          <a:p>
            <a:pPr algn="ctr">
              <a:defRPr/>
            </a:pPr>
            <a:r>
              <a:rPr lang="ru-RU" sz="1400" b="1" dirty="0">
                <a:latin typeface="Arial" charset="0"/>
              </a:rPr>
              <a:t>Ммоль/л</a:t>
            </a:r>
          </a:p>
          <a:p>
            <a:pPr>
              <a:spcBef>
                <a:spcPct val="0"/>
              </a:spcBef>
              <a:defRPr/>
            </a:pPr>
            <a:r>
              <a:rPr lang="ru-RU" sz="1400" b="1" dirty="0" err="1">
                <a:latin typeface="Arial" charset="0"/>
              </a:rPr>
              <a:t>Na</a:t>
            </a:r>
            <a:r>
              <a:rPr lang="ru-RU" sz="1400" b="1" dirty="0">
                <a:latin typeface="Arial" charset="0"/>
              </a:rPr>
              <a:t> -  144</a:t>
            </a:r>
          </a:p>
          <a:p>
            <a:pPr>
              <a:spcBef>
                <a:spcPct val="0"/>
              </a:spcBef>
              <a:defRPr/>
            </a:pPr>
            <a:r>
              <a:rPr lang="ru-RU" sz="1400" b="1" dirty="0" err="1">
                <a:latin typeface="Arial" charset="0"/>
              </a:rPr>
              <a:t>Cl</a:t>
            </a:r>
            <a:r>
              <a:rPr lang="ru-RU" sz="1400" b="1" dirty="0">
                <a:latin typeface="Arial" charset="0"/>
              </a:rPr>
              <a:t>  - 114</a:t>
            </a:r>
          </a:p>
          <a:p>
            <a:pPr>
              <a:spcBef>
                <a:spcPct val="0"/>
              </a:spcBef>
              <a:defRPr/>
            </a:pPr>
            <a:r>
              <a:rPr lang="ru-RU" sz="1400" b="1" dirty="0">
                <a:latin typeface="Arial" charset="0"/>
              </a:rPr>
              <a:t>K  - 4</a:t>
            </a:r>
          </a:p>
          <a:p>
            <a:pPr>
              <a:spcBef>
                <a:spcPct val="0"/>
              </a:spcBef>
              <a:defRPr/>
            </a:pPr>
            <a:r>
              <a:rPr lang="ru-RU" sz="1400" b="1" dirty="0">
                <a:latin typeface="Arial" charset="0"/>
              </a:rPr>
              <a:t>HCO</a:t>
            </a:r>
            <a:r>
              <a:rPr lang="ru-RU" sz="1400" b="1" baseline="-25000" dirty="0">
                <a:latin typeface="Arial" charset="0"/>
              </a:rPr>
              <a:t>3</a:t>
            </a:r>
            <a:r>
              <a:rPr lang="ru-RU" sz="1400" b="1" dirty="0">
                <a:latin typeface="Arial" charset="0"/>
              </a:rPr>
              <a:t>  - 30</a:t>
            </a:r>
          </a:p>
          <a:p>
            <a:pPr>
              <a:spcBef>
                <a:spcPct val="0"/>
              </a:spcBef>
              <a:defRPr/>
            </a:pPr>
            <a:r>
              <a:rPr lang="ru-RU" sz="1400" b="1" dirty="0">
                <a:latin typeface="Arial" charset="0"/>
              </a:rPr>
              <a:t>Белок 20 г/л</a:t>
            </a:r>
          </a:p>
        </p:txBody>
      </p:sp>
      <p:sp>
        <p:nvSpPr>
          <p:cNvPr id="10248" name="Text Box 7"/>
          <p:cNvSpPr txBox="1">
            <a:spLocks noChangeArrowheads="1"/>
          </p:cNvSpPr>
          <p:nvPr/>
        </p:nvSpPr>
        <p:spPr bwMode="auto">
          <a:xfrm>
            <a:off x="1187624" y="226786"/>
            <a:ext cx="65516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sz="2400" b="1" dirty="0">
                <a:solidFill>
                  <a:srgbClr val="0000FF"/>
                </a:solidFill>
              </a:rPr>
              <a:t>Содержание воды – 60% </a:t>
            </a:r>
            <a:r>
              <a:rPr lang="ru-RU" sz="2400" b="1" dirty="0" smtClean="0">
                <a:solidFill>
                  <a:srgbClr val="0000FF"/>
                </a:solidFill>
              </a:rPr>
              <a:t>массы тела</a:t>
            </a:r>
            <a:endParaRPr lang="ru-RU" sz="2400" b="1" dirty="0">
              <a:solidFill>
                <a:srgbClr val="0000FF"/>
              </a:solidFill>
            </a:endParaRPr>
          </a:p>
        </p:txBody>
      </p:sp>
      <p:sp>
        <p:nvSpPr>
          <p:cNvPr id="2" name="AutoShape 4"/>
          <p:cNvSpPr>
            <a:spLocks noChangeArrowheads="1"/>
          </p:cNvSpPr>
          <p:nvPr/>
        </p:nvSpPr>
        <p:spPr bwMode="auto">
          <a:xfrm>
            <a:off x="933912" y="2510612"/>
            <a:ext cx="2074315" cy="1628180"/>
          </a:xfrm>
          <a:prstGeom prst="roundRect">
            <a:avLst>
              <a:gd name="adj" fmla="val 10380"/>
            </a:avLst>
          </a:prstGeom>
          <a:blipFill dpi="0" rotWithShape="1">
            <a:blip r:embed="rId3">
              <a:alphaModFix amt="70000"/>
            </a:blip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chemeClr val="bg1"/>
                </a:solidFill>
                <a:latin typeface="Arial" charset="0"/>
              </a:rPr>
              <a:t>Внутрисосудистый сектор – 5%  </a:t>
            </a:r>
            <a:r>
              <a:rPr lang="en-US" sz="1400" b="1" dirty="0">
                <a:solidFill>
                  <a:schemeClr val="bg1"/>
                </a:solidFill>
                <a:latin typeface="Arial" charset="0"/>
                <a:cs typeface="Arial" charset="0"/>
              </a:rPr>
              <a:t>~</a:t>
            </a:r>
            <a:r>
              <a:rPr lang="ru-RU" sz="1400" b="1" dirty="0">
                <a:solidFill>
                  <a:schemeClr val="bg1"/>
                </a:solidFill>
                <a:latin typeface="Arial" charset="0"/>
              </a:rPr>
              <a:t>3 л</a:t>
            </a:r>
          </a:p>
          <a:p>
            <a:pPr algn="ctr">
              <a:spcBef>
                <a:spcPct val="0"/>
              </a:spcBef>
              <a:defRPr/>
            </a:pPr>
            <a:r>
              <a:rPr lang="ru-RU" sz="1200" b="1" dirty="0">
                <a:solidFill>
                  <a:schemeClr val="bg1"/>
                </a:solidFill>
                <a:latin typeface="Arial" charset="0"/>
              </a:rPr>
              <a:t>Ммоль/л:</a:t>
            </a:r>
          </a:p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1200" b="1" dirty="0" err="1">
                <a:solidFill>
                  <a:schemeClr val="bg1"/>
                </a:solidFill>
                <a:latin typeface="Arial" charset="0"/>
              </a:rPr>
              <a:t>Na</a:t>
            </a:r>
            <a:r>
              <a:rPr lang="ru-RU" sz="1200" b="1" dirty="0">
                <a:solidFill>
                  <a:schemeClr val="bg1"/>
                </a:solidFill>
                <a:latin typeface="Arial" charset="0"/>
              </a:rPr>
              <a:t> -  142</a:t>
            </a:r>
          </a:p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1200" b="1" dirty="0" err="1">
                <a:solidFill>
                  <a:schemeClr val="bg1"/>
                </a:solidFill>
                <a:latin typeface="Arial" charset="0"/>
              </a:rPr>
              <a:t>Cl</a:t>
            </a:r>
            <a:r>
              <a:rPr lang="ru-RU" sz="1200" b="1" dirty="0">
                <a:solidFill>
                  <a:schemeClr val="bg1"/>
                </a:solidFill>
                <a:latin typeface="Arial" charset="0"/>
              </a:rPr>
              <a:t>  - 103</a:t>
            </a:r>
          </a:p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1200" b="1" dirty="0">
                <a:solidFill>
                  <a:schemeClr val="bg1"/>
                </a:solidFill>
                <a:latin typeface="Arial" charset="0"/>
              </a:rPr>
              <a:t>K  - 4</a:t>
            </a:r>
          </a:p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1200" b="1" dirty="0">
                <a:solidFill>
                  <a:schemeClr val="bg1"/>
                </a:solidFill>
                <a:latin typeface="Arial" charset="0"/>
              </a:rPr>
              <a:t>HCO</a:t>
            </a:r>
            <a:r>
              <a:rPr lang="ru-RU" sz="1200" b="1" baseline="-25000" dirty="0">
                <a:solidFill>
                  <a:schemeClr val="bg1"/>
                </a:solidFill>
                <a:latin typeface="Arial" charset="0"/>
              </a:rPr>
              <a:t>3  </a:t>
            </a:r>
            <a:r>
              <a:rPr lang="ru-RU" sz="1200" b="1" dirty="0">
                <a:solidFill>
                  <a:schemeClr val="bg1"/>
                </a:solidFill>
                <a:latin typeface="Arial" charset="0"/>
              </a:rPr>
              <a:t>- 27</a:t>
            </a:r>
          </a:p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1200" b="1" dirty="0">
                <a:solidFill>
                  <a:schemeClr val="bg1"/>
                </a:solidFill>
                <a:latin typeface="Arial" charset="0"/>
              </a:rPr>
              <a:t>Белок – 70 г/л</a:t>
            </a:r>
          </a:p>
        </p:txBody>
      </p:sp>
      <p:sp>
        <p:nvSpPr>
          <p:cNvPr id="3" name="AutoShape 6"/>
          <p:cNvSpPr>
            <a:spLocks noChangeArrowheads="1"/>
          </p:cNvSpPr>
          <p:nvPr/>
        </p:nvSpPr>
        <p:spPr bwMode="auto">
          <a:xfrm>
            <a:off x="6107939" y="981076"/>
            <a:ext cx="2784541" cy="4452699"/>
          </a:xfrm>
          <a:prstGeom prst="roundRect">
            <a:avLst>
              <a:gd name="adj" fmla="val 12917"/>
            </a:avLst>
          </a:prstGeom>
          <a:blipFill dpi="0" rotWithShape="1">
            <a:blip r:embed="rId4">
              <a:alphaModFix amt="39000"/>
            </a:blip>
            <a:srcRect/>
            <a:stretch>
              <a:fillRect l="-70000" t="-5000" r="-42000" b="-8000"/>
            </a:stretch>
          </a:blip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2000" b="1" dirty="0">
              <a:latin typeface="Arial" charset="0"/>
            </a:endParaRPr>
          </a:p>
          <a:p>
            <a:pPr algn="ctr">
              <a:defRPr/>
            </a:pPr>
            <a:endParaRPr lang="ru-RU" sz="2000" b="1" dirty="0">
              <a:latin typeface="Arial" charset="0"/>
            </a:endParaRPr>
          </a:p>
          <a:p>
            <a:pPr algn="ctr">
              <a:defRPr/>
            </a:pPr>
            <a:endParaRPr lang="ru-RU" sz="2000" b="1" dirty="0">
              <a:latin typeface="Arial" charset="0"/>
            </a:endParaRPr>
          </a:p>
          <a:p>
            <a:pPr algn="ctr">
              <a:defRPr/>
            </a:pPr>
            <a:r>
              <a:rPr lang="ru-RU" sz="2000" b="1" dirty="0">
                <a:latin typeface="Arial" charset="0"/>
              </a:rPr>
              <a:t>Внутриклеточный сектор – 36%</a:t>
            </a:r>
            <a:r>
              <a:rPr lang="en-US" sz="2000" b="1" dirty="0">
                <a:latin typeface="Arial" charset="0"/>
                <a:cs typeface="Arial" charset="0"/>
              </a:rPr>
              <a:t>~</a:t>
            </a:r>
            <a:r>
              <a:rPr lang="ru-RU" sz="2000" b="1" dirty="0">
                <a:latin typeface="Arial" charset="0"/>
              </a:rPr>
              <a:t> 28 л</a:t>
            </a:r>
          </a:p>
          <a:p>
            <a:pPr algn="ctr">
              <a:defRPr/>
            </a:pPr>
            <a:endParaRPr lang="ru-RU" b="1" dirty="0" smtClean="0">
              <a:latin typeface="Arial" charset="0"/>
            </a:endParaRPr>
          </a:p>
          <a:p>
            <a:pPr algn="ctr">
              <a:defRPr/>
            </a:pPr>
            <a:r>
              <a:rPr lang="ru-RU" sz="1400" b="1" dirty="0" err="1" smtClean="0">
                <a:latin typeface="Arial" charset="0"/>
              </a:rPr>
              <a:t>Ммоль</a:t>
            </a:r>
            <a:r>
              <a:rPr lang="ru-RU" sz="1400" b="1" dirty="0" smtClean="0">
                <a:latin typeface="Arial" charset="0"/>
              </a:rPr>
              <a:t>/л</a:t>
            </a:r>
            <a:r>
              <a:rPr lang="ru-RU" sz="1400" b="1" dirty="0">
                <a:latin typeface="Arial" charset="0"/>
              </a:rPr>
              <a:t>:</a:t>
            </a:r>
          </a:p>
          <a:p>
            <a:pPr>
              <a:spcBef>
                <a:spcPct val="0"/>
              </a:spcBef>
              <a:defRPr/>
            </a:pPr>
            <a:r>
              <a:rPr lang="es-ES" sz="1400" b="1" dirty="0">
                <a:latin typeface="Arial" charset="0"/>
              </a:rPr>
              <a:t>Na  - 10</a:t>
            </a:r>
          </a:p>
          <a:p>
            <a:pPr>
              <a:spcBef>
                <a:spcPct val="0"/>
              </a:spcBef>
              <a:defRPr/>
            </a:pPr>
            <a:r>
              <a:rPr lang="es-ES" sz="1400" b="1" dirty="0">
                <a:latin typeface="Arial" charset="0"/>
              </a:rPr>
              <a:t>Cl - 3</a:t>
            </a:r>
          </a:p>
          <a:p>
            <a:pPr>
              <a:spcBef>
                <a:spcPct val="0"/>
              </a:spcBef>
              <a:defRPr/>
            </a:pPr>
            <a:r>
              <a:rPr lang="es-ES" sz="1400" b="1" dirty="0">
                <a:latin typeface="Arial" charset="0"/>
              </a:rPr>
              <a:t>K  - 150</a:t>
            </a:r>
          </a:p>
          <a:p>
            <a:pPr>
              <a:spcBef>
                <a:spcPct val="0"/>
              </a:spcBef>
              <a:defRPr/>
            </a:pPr>
            <a:r>
              <a:rPr lang="es-ES" sz="1400" b="1" dirty="0">
                <a:latin typeface="Arial" charset="0"/>
              </a:rPr>
              <a:t>HPO</a:t>
            </a:r>
            <a:r>
              <a:rPr lang="es-ES" sz="1400" b="1" baseline="-25000" dirty="0">
                <a:latin typeface="Arial" charset="0"/>
              </a:rPr>
              <a:t>4 </a:t>
            </a:r>
            <a:r>
              <a:rPr lang="es-ES" sz="1400" b="1" dirty="0">
                <a:latin typeface="Arial" charset="0"/>
              </a:rPr>
              <a:t> - 100</a:t>
            </a:r>
          </a:p>
          <a:p>
            <a:pPr>
              <a:spcBef>
                <a:spcPct val="0"/>
              </a:spcBef>
              <a:defRPr/>
            </a:pPr>
            <a:r>
              <a:rPr lang="es-ES" sz="1400" b="1" dirty="0">
                <a:latin typeface="Arial" charset="0"/>
              </a:rPr>
              <a:t>HCO</a:t>
            </a:r>
            <a:r>
              <a:rPr lang="es-ES" sz="1400" b="1" baseline="-25000" dirty="0">
                <a:latin typeface="Arial" charset="0"/>
              </a:rPr>
              <a:t>3 </a:t>
            </a:r>
            <a:r>
              <a:rPr lang="es-ES" sz="1400" b="1" dirty="0">
                <a:latin typeface="Arial" charset="0"/>
              </a:rPr>
              <a:t>– 10</a:t>
            </a:r>
            <a:endParaRPr lang="ru-RU" sz="1400" b="1" dirty="0">
              <a:latin typeface="Arial" charset="0"/>
            </a:endParaRPr>
          </a:p>
          <a:p>
            <a:pPr>
              <a:spcBef>
                <a:spcPct val="0"/>
              </a:spcBef>
              <a:defRPr/>
            </a:pPr>
            <a:r>
              <a:rPr lang="ru-RU" sz="1400" b="1" dirty="0">
                <a:latin typeface="Arial" charset="0"/>
              </a:rPr>
              <a:t>Белок 160 г/л</a:t>
            </a:r>
          </a:p>
          <a:p>
            <a:pPr>
              <a:spcBef>
                <a:spcPct val="0"/>
              </a:spcBef>
              <a:defRPr/>
            </a:pPr>
            <a:endParaRPr lang="ru-RU" b="1" dirty="0">
              <a:latin typeface="Arial" charset="0"/>
            </a:endParaRPr>
          </a:p>
          <a:p>
            <a:pPr>
              <a:spcBef>
                <a:spcPct val="0"/>
              </a:spcBef>
              <a:defRPr/>
            </a:pPr>
            <a:endParaRPr lang="ru-RU" b="1" dirty="0">
              <a:latin typeface="Arial" charset="0"/>
            </a:endParaRPr>
          </a:p>
          <a:p>
            <a:pPr>
              <a:spcBef>
                <a:spcPct val="0"/>
              </a:spcBef>
              <a:defRPr/>
            </a:pPr>
            <a:endParaRPr lang="ru-RU" b="1" dirty="0">
              <a:latin typeface="Arial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49817" y="3070800"/>
            <a:ext cx="2693069" cy="507803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5" name="Правая фигурная скобка 4"/>
          <p:cNvSpPr/>
          <p:nvPr/>
        </p:nvSpPr>
        <p:spPr>
          <a:xfrm rot="5400000" flipH="1">
            <a:off x="1782278" y="501805"/>
            <a:ext cx="199243" cy="2252652"/>
          </a:xfrm>
          <a:prstGeom prst="rightBrace">
            <a:avLst>
              <a:gd name="adj1" fmla="val 46734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авая фигурная скобка 8"/>
          <p:cNvSpPr/>
          <p:nvPr/>
        </p:nvSpPr>
        <p:spPr>
          <a:xfrm rot="5400000">
            <a:off x="3283539" y="2824396"/>
            <a:ext cx="378994" cy="5078248"/>
          </a:xfrm>
          <a:prstGeom prst="rightBrace">
            <a:avLst>
              <a:gd name="adj1" fmla="val 46734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51843" y="746792"/>
            <a:ext cx="460613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Коллоиды                   </a:t>
            </a:r>
            <a:r>
              <a:rPr lang="ru-RU" b="1" dirty="0" smtClean="0">
                <a:solidFill>
                  <a:srgbClr val="FF0000"/>
                </a:solidFill>
              </a:rPr>
              <a:t>(коллоидно-</a:t>
            </a:r>
            <a:r>
              <a:rPr lang="ru-RU" b="1" dirty="0" err="1" smtClean="0">
                <a:solidFill>
                  <a:srgbClr val="FF0000"/>
                </a:solidFill>
              </a:rPr>
              <a:t>онкотическое</a:t>
            </a:r>
            <a:r>
              <a:rPr lang="ru-RU" b="1" dirty="0" smtClean="0">
                <a:solidFill>
                  <a:srgbClr val="FF0000"/>
                </a:solidFill>
              </a:rPr>
              <a:t> давление)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55118" y="5525037"/>
            <a:ext cx="400517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Кристаллоиды </a:t>
            </a:r>
            <a:r>
              <a:rPr lang="ru-RU" b="1" dirty="0" smtClean="0">
                <a:solidFill>
                  <a:srgbClr val="FF0000"/>
                </a:solidFill>
              </a:rPr>
              <a:t>(</a:t>
            </a:r>
            <a:r>
              <a:rPr lang="ru-RU" b="1" dirty="0" err="1" smtClean="0">
                <a:solidFill>
                  <a:srgbClr val="FF0000"/>
                </a:solidFill>
              </a:rPr>
              <a:t>осмолярность</a:t>
            </a:r>
            <a:r>
              <a:rPr lang="ru-RU" b="1" dirty="0" smtClean="0">
                <a:solidFill>
                  <a:srgbClr val="FF0000"/>
                </a:solidFill>
              </a:rPr>
              <a:t> и </a:t>
            </a:r>
            <a:r>
              <a:rPr lang="ru-RU" b="1" dirty="0" err="1" smtClean="0">
                <a:solidFill>
                  <a:srgbClr val="FF0000"/>
                </a:solidFill>
              </a:rPr>
              <a:t>тоничность</a:t>
            </a:r>
            <a:r>
              <a:rPr lang="ru-RU" b="1" dirty="0" smtClean="0">
                <a:solidFill>
                  <a:srgbClr val="FF0000"/>
                </a:solidFill>
              </a:rPr>
              <a:t>)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6878" y="746792"/>
            <a:ext cx="4392687" cy="10393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16902" y="5056396"/>
            <a:ext cx="5384149" cy="12073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296F17-E4E5-4611-924D-960C4CE04ADD}" type="datetime11">
              <a:rPr lang="ru-RU" smtClean="0"/>
              <a:t>22:05:27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Куликов А.В.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4216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65" y="260648"/>
            <a:ext cx="4013796" cy="1582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47" y="2269074"/>
            <a:ext cx="8839454" cy="106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65" y="3352480"/>
            <a:ext cx="8839454" cy="1492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8" y="5085184"/>
            <a:ext cx="8945329" cy="136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721" y="294166"/>
            <a:ext cx="3456384" cy="1617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3253B-D9EE-459A-A74A-CD26F2950754}" type="datetime11">
              <a:rPr lang="ru-RU" smtClean="0"/>
              <a:t>22:05:27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Куликов А.В.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763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Прямая со стрелкой 8"/>
          <p:cNvCxnSpPr/>
          <p:nvPr/>
        </p:nvCxnSpPr>
        <p:spPr>
          <a:xfrm>
            <a:off x="4283968" y="2120082"/>
            <a:ext cx="0" cy="69201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240218" y="2812101"/>
            <a:ext cx="854724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 smtClean="0"/>
              <a:t>Увеличен риск летального исхода у больных в критическом состоянии на 6%</a:t>
            </a:r>
            <a:r>
              <a:rPr lang="ru-RU" sz="2000" b="1" dirty="0" smtClean="0"/>
              <a:t>                                                                                                       (</a:t>
            </a:r>
            <a:r>
              <a:rPr lang="ru-RU" sz="2000" dirty="0" smtClean="0"/>
              <a:t>30 исследований 1450 пациентов,1998 г.) 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40218" y="4550212"/>
            <a:ext cx="8724270" cy="684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FF"/>
                </a:solidFill>
              </a:rPr>
              <a:t>К чему привело: </a:t>
            </a:r>
            <a:r>
              <a:rPr lang="ru-RU" sz="2400" b="1" dirty="0" smtClean="0"/>
              <a:t>Сокращение </a:t>
            </a:r>
            <a:r>
              <a:rPr lang="ru-RU" sz="2400" b="1" dirty="0" err="1" smtClean="0"/>
              <a:t>инфузии</a:t>
            </a:r>
            <a:r>
              <a:rPr lang="ru-RU" sz="2400" b="1" dirty="0" smtClean="0"/>
              <a:t> альбумина на 40-50%!</a:t>
            </a:r>
            <a:br>
              <a:rPr lang="ru-RU" sz="2400" b="1" dirty="0" smtClean="0"/>
            </a:br>
            <a:endParaRPr lang="ru-RU" sz="1050" b="1" dirty="0">
              <a:solidFill>
                <a:srgbClr val="0000FF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00FF"/>
                </a:solidFill>
              </a:rPr>
              <a:t>Как опорочили альбумин</a:t>
            </a:r>
            <a:endParaRPr lang="ru-RU" sz="3600" b="1" dirty="0">
              <a:solidFill>
                <a:srgbClr val="0000FF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5106" y="1196752"/>
            <a:ext cx="85472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/>
              <a:t>Bunn F, Lefebvre C, Li Wan Po A, Li L, Roberts I, </a:t>
            </a:r>
            <a:r>
              <a:rPr lang="en-US" dirty="0" err="1" smtClean="0"/>
              <a:t>Schierhout</a:t>
            </a:r>
            <a:r>
              <a:rPr lang="en-US" dirty="0" smtClean="0"/>
              <a:t> G. Human albumin administration in critically ill patients: systematic review of randomized controlled trials. </a:t>
            </a:r>
            <a:r>
              <a:rPr lang="ru-RU" dirty="0" err="1" smtClean="0"/>
              <a:t>Cochrane</a:t>
            </a:r>
            <a:r>
              <a:rPr lang="ru-RU" dirty="0" smtClean="0"/>
              <a:t> </a:t>
            </a:r>
            <a:r>
              <a:rPr lang="ru-RU" dirty="0" err="1" smtClean="0"/>
              <a:t>Injuries</a:t>
            </a:r>
            <a:r>
              <a:rPr lang="ru-RU" dirty="0" smtClean="0"/>
              <a:t> </a:t>
            </a:r>
            <a:r>
              <a:rPr lang="ru-RU" dirty="0" err="1" smtClean="0"/>
              <a:t>Group</a:t>
            </a:r>
            <a:r>
              <a:rPr lang="ru-RU" dirty="0" smtClean="0"/>
              <a:t> </a:t>
            </a:r>
            <a:r>
              <a:rPr lang="ru-RU" dirty="0" err="1" smtClean="0"/>
              <a:t>Albumin</a:t>
            </a:r>
            <a:r>
              <a:rPr lang="ru-RU" dirty="0" smtClean="0"/>
              <a:t> </a:t>
            </a:r>
            <a:r>
              <a:rPr lang="ru-RU" dirty="0" err="1" smtClean="0"/>
              <a:t>Reviewers</a:t>
            </a:r>
            <a:r>
              <a:rPr lang="ru-RU" dirty="0" smtClean="0"/>
              <a:t>. </a:t>
            </a:r>
            <a:r>
              <a:rPr lang="ru-RU" i="1" dirty="0" smtClean="0"/>
              <a:t>BMJ. </a:t>
            </a:r>
            <a:r>
              <a:rPr lang="ru-RU" dirty="0" smtClean="0"/>
              <a:t>1998;</a:t>
            </a:r>
            <a:r>
              <a:rPr lang="ru-RU" b="1" dirty="0" smtClean="0"/>
              <a:t>317</a:t>
            </a:r>
            <a:r>
              <a:rPr lang="ru-RU" dirty="0" smtClean="0"/>
              <a:t>:235–240</a:t>
            </a:r>
            <a:endParaRPr lang="ru-RU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4260878" y="3950874"/>
            <a:ext cx="0" cy="69201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C34C91-EA73-48D2-8F35-E8EFE539C878}" type="datetime11">
              <a:rPr lang="ru-RU" smtClean="0"/>
              <a:t>22:05:27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Куликов А.В.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137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7223" y="980728"/>
            <a:ext cx="8640960" cy="22344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 smtClean="0"/>
              <a:t>Было убедительно доказано, что </a:t>
            </a:r>
            <a:r>
              <a:rPr lang="ru-RU" sz="2400" b="1" dirty="0" err="1" smtClean="0"/>
              <a:t>инфузия</a:t>
            </a:r>
            <a:r>
              <a:rPr lang="ru-RU" sz="2400" b="1" dirty="0" smtClean="0"/>
              <a:t> альбумина безопасна и не увеличивает летальность</a:t>
            </a:r>
            <a:r>
              <a:rPr lang="ru-RU" sz="2000" b="1" dirty="0" smtClean="0"/>
              <a:t>           </a:t>
            </a:r>
            <a:r>
              <a:rPr lang="ru-RU" b="1" dirty="0" smtClean="0"/>
              <a:t>                                             (</a:t>
            </a:r>
            <a:r>
              <a:rPr lang="ru-RU" dirty="0" smtClean="0"/>
              <a:t>32 исследования, </a:t>
            </a:r>
            <a:r>
              <a:rPr lang="ru-RU" b="1" dirty="0" smtClean="0"/>
              <a:t>8452 </a:t>
            </a:r>
            <a:r>
              <a:rPr lang="ru-RU" dirty="0" smtClean="0"/>
              <a:t>пациента, 2006 г.)                                                                     (</a:t>
            </a:r>
            <a:r>
              <a:rPr lang="ru-RU" b="1" dirty="0" smtClean="0"/>
              <a:t>7000 </a:t>
            </a:r>
            <a:r>
              <a:rPr lang="ru-RU" dirty="0" smtClean="0"/>
              <a:t>пациентов и нет различий в 28 суточной летальности, 2004 г.)                                                                  (70 исследований, </a:t>
            </a:r>
            <a:r>
              <a:rPr lang="ru-RU" b="1" dirty="0" smtClean="0"/>
              <a:t>4475</a:t>
            </a:r>
            <a:r>
              <a:rPr lang="ru-RU" dirty="0" smtClean="0"/>
              <a:t> пациентов, 2008)</a:t>
            </a:r>
            <a:r>
              <a:rPr lang="ru-RU" sz="2000" dirty="0" smtClean="0"/>
              <a:t> 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ru-RU" sz="2800" b="1" dirty="0" smtClean="0">
                <a:solidFill>
                  <a:srgbClr val="0000FF"/>
                </a:solidFill>
              </a:rPr>
              <a:t>Но и не уменьшает!</a:t>
            </a:r>
            <a:endParaRPr lang="ru-RU" sz="2800" b="1" dirty="0">
              <a:solidFill>
                <a:srgbClr val="0000FF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</a:rPr>
              <a:t>Как опорочили альбумин и что оказалось</a:t>
            </a:r>
            <a:endParaRPr lang="ru-RU" sz="2800" b="1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7223" y="3789040"/>
            <a:ext cx="86407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Реабилитация альбумина и включение в протоколы интенсивной терапии только в 2012-2013 </a:t>
            </a:r>
            <a:r>
              <a:rPr lang="ru-RU" sz="2400" b="1" dirty="0" err="1" smtClean="0"/>
              <a:t>г.г</a:t>
            </a:r>
            <a:r>
              <a:rPr lang="ru-RU" sz="2400" b="1" dirty="0" smtClean="0"/>
              <a:t>.!</a:t>
            </a:r>
            <a:endParaRPr lang="ru-RU" sz="24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47223" y="5129609"/>
            <a:ext cx="865478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 smtClean="0"/>
              <a:t>Dellinger RP, Levy MM, Rhodes A, </a:t>
            </a:r>
            <a:r>
              <a:rPr lang="en-US" sz="1400" dirty="0" err="1" smtClean="0"/>
              <a:t>Annane</a:t>
            </a:r>
            <a:r>
              <a:rPr lang="en-US" sz="1400" dirty="0" smtClean="0"/>
              <a:t> D, </a:t>
            </a:r>
            <a:r>
              <a:rPr lang="en-US" sz="1400" dirty="0" err="1" smtClean="0"/>
              <a:t>Gerlach</a:t>
            </a:r>
            <a:r>
              <a:rPr lang="en-US" sz="1400" dirty="0" smtClean="0"/>
              <a:t> H, Opal SM, </a:t>
            </a:r>
            <a:r>
              <a:rPr lang="en-US" sz="1400" dirty="0" err="1" smtClean="0"/>
              <a:t>Sevransky</a:t>
            </a:r>
            <a:r>
              <a:rPr lang="en-US" sz="1400" dirty="0" smtClean="0"/>
              <a:t> JE,</a:t>
            </a:r>
            <a:r>
              <a:rPr lang="ru-RU" sz="1400" dirty="0" smtClean="0"/>
              <a:t> </a:t>
            </a:r>
            <a:r>
              <a:rPr lang="en-US" sz="1400" dirty="0" smtClean="0"/>
              <a:t>Sprung CL, Douglas IS, </a:t>
            </a:r>
            <a:r>
              <a:rPr lang="en-US" sz="1400" dirty="0" err="1" smtClean="0"/>
              <a:t>Jaeschke</a:t>
            </a:r>
            <a:r>
              <a:rPr lang="en-US" sz="1400" dirty="0" smtClean="0"/>
              <a:t> R, Osborn TM, </a:t>
            </a:r>
            <a:r>
              <a:rPr lang="en-US" sz="1400" dirty="0" err="1" smtClean="0"/>
              <a:t>Nunnally</a:t>
            </a:r>
            <a:r>
              <a:rPr lang="en-US" sz="1400" dirty="0" smtClean="0"/>
              <a:t> ME, Townsend SR, Reinhart</a:t>
            </a:r>
            <a:r>
              <a:rPr lang="ru-RU" sz="1400" dirty="0" smtClean="0"/>
              <a:t> </a:t>
            </a:r>
            <a:r>
              <a:rPr lang="en-US" sz="1400" dirty="0" smtClean="0"/>
              <a:t>K, </a:t>
            </a:r>
            <a:r>
              <a:rPr lang="en-US" sz="1400" dirty="0" err="1" smtClean="0"/>
              <a:t>Kleinpell</a:t>
            </a:r>
            <a:r>
              <a:rPr lang="en-US" sz="1400" dirty="0" smtClean="0"/>
              <a:t> RM, Angus DC, </a:t>
            </a:r>
            <a:r>
              <a:rPr lang="en-US" sz="1400" dirty="0" err="1" smtClean="0"/>
              <a:t>Deutschman</a:t>
            </a:r>
            <a:r>
              <a:rPr lang="en-US" sz="1400" dirty="0" smtClean="0"/>
              <a:t> CS, Machado FR, </a:t>
            </a:r>
            <a:r>
              <a:rPr lang="en-US" sz="1400" dirty="0" err="1" smtClean="0"/>
              <a:t>Rubenfeld</a:t>
            </a:r>
            <a:r>
              <a:rPr lang="en-US" sz="1400" dirty="0" smtClean="0"/>
              <a:t> GD, Webb SA,</a:t>
            </a:r>
            <a:r>
              <a:rPr lang="ru-RU" sz="1400" dirty="0" smtClean="0"/>
              <a:t> </a:t>
            </a:r>
            <a:r>
              <a:rPr lang="en-US" sz="1400" dirty="0" smtClean="0"/>
              <a:t>Beale RJ, Vincent JL, Moreno R; </a:t>
            </a:r>
            <a:endParaRPr lang="ru-RU" sz="1400" dirty="0" smtClean="0"/>
          </a:p>
          <a:p>
            <a:pPr algn="r"/>
            <a:r>
              <a:rPr lang="en-US" sz="1400" b="1" dirty="0" smtClean="0"/>
              <a:t>Surviving Sepsis Campaign Guidelines Committee</a:t>
            </a:r>
            <a:r>
              <a:rPr lang="ru-RU" sz="1400" b="1" dirty="0" smtClean="0"/>
              <a:t> </a:t>
            </a:r>
            <a:r>
              <a:rPr lang="en-US" sz="1400" b="1" dirty="0" smtClean="0"/>
              <a:t>including the Pediatric Subgroup. Surviving sepsis campaign: international</a:t>
            </a:r>
            <a:r>
              <a:rPr lang="ru-RU" sz="1400" b="1" dirty="0" smtClean="0"/>
              <a:t>  </a:t>
            </a:r>
            <a:r>
              <a:rPr lang="en-US" sz="1400" b="1" dirty="0" smtClean="0"/>
              <a:t>guidelines for management of severe sepsis and septic shock</a:t>
            </a:r>
            <a:r>
              <a:rPr lang="en-US" sz="1400" dirty="0" smtClean="0"/>
              <a:t>: 2012. </a:t>
            </a:r>
            <a:r>
              <a:rPr lang="en-US" sz="1400" dirty="0" err="1" smtClean="0"/>
              <a:t>Crit</a:t>
            </a:r>
            <a:r>
              <a:rPr lang="en-US" sz="1400" dirty="0" smtClean="0"/>
              <a:t> Care Med.</a:t>
            </a:r>
          </a:p>
          <a:p>
            <a:pPr algn="r"/>
            <a:r>
              <a:rPr lang="en-US" sz="1400" dirty="0" smtClean="0"/>
              <a:t>2013 Feb;41(2):580-637.</a:t>
            </a:r>
            <a:endParaRPr lang="ru-RU" sz="1400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2D6E83-CDB6-42EE-9102-075332503EC6}" type="datetime11">
              <a:rPr lang="ru-RU" smtClean="0"/>
              <a:t>22:05:27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Куликов А.В.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418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96751"/>
            <a:ext cx="6648177" cy="4816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Заголовок 16"/>
          <p:cNvSpPr>
            <a:spLocks noGrp="1"/>
          </p:cNvSpPr>
          <p:nvPr>
            <p:ph type="title"/>
          </p:nvPr>
        </p:nvSpPr>
        <p:spPr>
          <a:xfrm>
            <a:off x="395536" y="260648"/>
            <a:ext cx="7385289" cy="511175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</a:rPr>
              <a:t>Природный коллоид: Альбумин 10-20%</a:t>
            </a:r>
          </a:p>
        </p:txBody>
      </p:sp>
      <p:sp>
        <p:nvSpPr>
          <p:cNvPr id="34819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44DDC63-4542-42F9-AD00-B204EE1003F8}" type="datetime11">
              <a:rPr lang="ru-RU" smtClean="0"/>
              <a:t>22:05:27</a:t>
            </a:fld>
            <a:endParaRPr lang="ru-RU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007872"/>
            <a:ext cx="2138796" cy="1989080"/>
          </a:xfrm>
          <a:prstGeom prst="rect">
            <a:avLst/>
          </a:prstGeom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Куликов А.В.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00653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Дата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475E237-D775-49F9-B9A3-87669B09DC49}" type="datetime11">
              <a:rPr lang="ru-RU" smtClean="0"/>
              <a:t>22:05:27</a:t>
            </a:fld>
            <a:endParaRPr lang="ru-RU" smtClean="0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2987675" y="188913"/>
            <a:ext cx="2665413" cy="633412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3333FF"/>
                </a:solidFill>
              </a:rPr>
              <a:t>Альбумин</a:t>
            </a:r>
          </a:p>
        </p:txBody>
      </p:sp>
      <p:sp>
        <p:nvSpPr>
          <p:cNvPr id="20484" name="AutoShape 3"/>
          <p:cNvSpPr>
            <a:spLocks noChangeArrowheads="1"/>
          </p:cNvSpPr>
          <p:nvPr/>
        </p:nvSpPr>
        <p:spPr bwMode="auto">
          <a:xfrm>
            <a:off x="179388" y="836613"/>
            <a:ext cx="8713787" cy="5040312"/>
          </a:xfrm>
          <a:prstGeom prst="roundRect">
            <a:avLst>
              <a:gd name="adj" fmla="val 5731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just">
              <a:spcBef>
                <a:spcPts val="1800"/>
              </a:spcBef>
              <a:buFontTx/>
              <a:buChar char="•"/>
            </a:pPr>
            <a:r>
              <a:rPr lang="ru-RU" sz="2000" b="1" dirty="0">
                <a:solidFill>
                  <a:srgbClr val="3333FF"/>
                </a:solidFill>
              </a:rPr>
              <a:t>5% раствор</a:t>
            </a:r>
            <a:r>
              <a:rPr lang="ru-RU" b="1" dirty="0"/>
              <a:t> (КОД = 20 мм </a:t>
            </a:r>
            <a:r>
              <a:rPr lang="ru-RU" b="1" dirty="0" err="1"/>
              <a:t>рт.ст</a:t>
            </a:r>
            <a:r>
              <a:rPr lang="ru-RU" b="1" dirty="0"/>
              <a:t>., </a:t>
            </a:r>
            <a:r>
              <a:rPr lang="ru-RU" b="1" dirty="0" err="1"/>
              <a:t>волемический</a:t>
            </a:r>
            <a:r>
              <a:rPr lang="ru-RU" b="1" dirty="0"/>
              <a:t> эффект 130%),</a:t>
            </a:r>
          </a:p>
          <a:p>
            <a:pPr marL="342900" indent="-342900" algn="just">
              <a:spcBef>
                <a:spcPts val="1800"/>
              </a:spcBef>
              <a:buFontTx/>
              <a:buChar char="•"/>
            </a:pPr>
            <a:r>
              <a:rPr lang="ru-RU" sz="2000" b="1" dirty="0">
                <a:solidFill>
                  <a:srgbClr val="3333FF"/>
                </a:solidFill>
              </a:rPr>
              <a:t>10% раствор</a:t>
            </a:r>
            <a:r>
              <a:rPr lang="ru-RU" b="1" dirty="0"/>
              <a:t>, КОД = 40 мм </a:t>
            </a:r>
            <a:r>
              <a:rPr lang="ru-RU" b="1" dirty="0" err="1"/>
              <a:t>рт.ст</a:t>
            </a:r>
            <a:r>
              <a:rPr lang="ru-RU" b="1" dirty="0"/>
              <a:t>. </a:t>
            </a:r>
            <a:r>
              <a:rPr lang="ru-RU" b="1" dirty="0" err="1"/>
              <a:t>волемический</a:t>
            </a:r>
            <a:r>
              <a:rPr lang="ru-RU" b="1" dirty="0"/>
              <a:t> эффект 200% и</a:t>
            </a:r>
          </a:p>
          <a:p>
            <a:pPr marL="342900" indent="-342900" algn="just">
              <a:spcBef>
                <a:spcPts val="1800"/>
              </a:spcBef>
              <a:buFontTx/>
              <a:buChar char="•"/>
            </a:pPr>
            <a:r>
              <a:rPr lang="ru-RU" sz="2000" b="1" dirty="0">
                <a:solidFill>
                  <a:srgbClr val="3333FF"/>
                </a:solidFill>
              </a:rPr>
              <a:t>20% раствор</a:t>
            </a:r>
            <a:r>
              <a:rPr lang="ru-RU" b="1" dirty="0"/>
              <a:t> (КОД = 70 мм </a:t>
            </a:r>
            <a:r>
              <a:rPr lang="ru-RU" b="1" dirty="0" err="1"/>
              <a:t>рт.ст</a:t>
            </a:r>
            <a:r>
              <a:rPr lang="ru-RU" b="1" dirty="0"/>
              <a:t>., </a:t>
            </a:r>
            <a:r>
              <a:rPr lang="ru-RU" b="1" dirty="0" err="1"/>
              <a:t>волемический</a:t>
            </a:r>
            <a:r>
              <a:rPr lang="ru-RU" b="1" dirty="0"/>
              <a:t> эффект 400%). </a:t>
            </a:r>
          </a:p>
          <a:p>
            <a:pPr marL="342900" indent="-342900" algn="just">
              <a:spcBef>
                <a:spcPts val="1800"/>
              </a:spcBef>
              <a:buFontTx/>
              <a:buChar char="•"/>
            </a:pPr>
            <a:r>
              <a:rPr lang="ru-RU" b="1" dirty="0"/>
              <a:t>Продолжительность действия от 24 до 36 ч.</a:t>
            </a:r>
          </a:p>
          <a:p>
            <a:pPr marL="342900" indent="-342900">
              <a:spcBef>
                <a:spcPts val="1800"/>
              </a:spcBef>
            </a:pPr>
            <a:r>
              <a:rPr lang="ru-RU" sz="2000" b="1" dirty="0"/>
              <a:t>  </a:t>
            </a:r>
            <a:endParaRPr lang="ru-RU" sz="2000" b="1" dirty="0" smtClean="0"/>
          </a:p>
          <a:p>
            <a:pPr marL="342900" indent="-342900">
              <a:spcBef>
                <a:spcPts val="1800"/>
              </a:spcBef>
            </a:pPr>
            <a:r>
              <a:rPr lang="ru-RU" sz="2000" b="1" dirty="0" smtClean="0"/>
              <a:t>  </a:t>
            </a:r>
            <a:r>
              <a:rPr lang="ru-RU" sz="2400" b="1" dirty="0">
                <a:solidFill>
                  <a:srgbClr val="3333FF"/>
                </a:solidFill>
              </a:rPr>
              <a:t>Показания к инфузии альбумина:</a:t>
            </a:r>
          </a:p>
          <a:p>
            <a:pPr marL="742950" lvl="1" indent="-285750">
              <a:spcBef>
                <a:spcPts val="600"/>
              </a:spcBef>
              <a:buFontTx/>
              <a:buChar char="–"/>
            </a:pPr>
            <a:r>
              <a:rPr lang="ru-RU" sz="2000" b="1" dirty="0"/>
              <a:t>Снижение концентрации альбумина менее </a:t>
            </a:r>
            <a:r>
              <a:rPr lang="ru-RU" sz="2400" b="1" dirty="0">
                <a:solidFill>
                  <a:srgbClr val="0000FF"/>
                </a:solidFill>
              </a:rPr>
              <a:t>20 г/л.</a:t>
            </a:r>
          </a:p>
          <a:p>
            <a:pPr marL="742950" lvl="1" indent="-285750" algn="just">
              <a:spcBef>
                <a:spcPts val="600"/>
              </a:spcBef>
              <a:buFontTx/>
              <a:buChar char="–"/>
            </a:pPr>
            <a:r>
              <a:rPr lang="ru-RU" sz="2000" b="1" dirty="0" smtClean="0"/>
              <a:t>Неэффективность коррекции гемодинамики кристаллоидами и коллоидами</a:t>
            </a:r>
          </a:p>
          <a:p>
            <a:pPr marL="742950" lvl="1" indent="-285750" algn="just">
              <a:spcBef>
                <a:spcPts val="600"/>
              </a:spcBef>
              <a:buFontTx/>
              <a:buChar char="–"/>
            </a:pPr>
            <a:r>
              <a:rPr lang="ru-RU" sz="2000" b="1" dirty="0" smtClean="0"/>
              <a:t>Применение </a:t>
            </a:r>
            <a:r>
              <a:rPr lang="ru-RU" sz="2000" b="1" dirty="0"/>
              <a:t>при печеночной недостаточности в аппарате МАРС (молекулярная адсорбирующая </a:t>
            </a:r>
            <a:r>
              <a:rPr lang="ru-RU" sz="2000" b="1" dirty="0" err="1"/>
              <a:t>рециркулирующая</a:t>
            </a:r>
            <a:r>
              <a:rPr lang="ru-RU" sz="2000" b="1" dirty="0"/>
              <a:t> система).</a:t>
            </a: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Куликов А.В.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217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261" y="2325921"/>
            <a:ext cx="4320480" cy="3407527"/>
          </a:xfrm>
          <a:prstGeom prst="rect">
            <a:avLst/>
          </a:prstGeom>
        </p:spPr>
      </p:pic>
      <p:sp>
        <p:nvSpPr>
          <p:cNvPr id="11" name="Oval 4"/>
          <p:cNvSpPr>
            <a:spLocks noChangeArrowheads="1"/>
          </p:cNvSpPr>
          <p:nvPr/>
        </p:nvSpPr>
        <p:spPr bwMode="auto">
          <a:xfrm>
            <a:off x="5724128" y="1086067"/>
            <a:ext cx="3169368" cy="130167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 algn="ctr">
              <a:defRPr/>
            </a:pPr>
            <a:endParaRPr lang="ru-RU" sz="2800" b="1" dirty="0">
              <a:solidFill>
                <a:srgbClr val="0033CC"/>
              </a:solidFill>
            </a:endParaRPr>
          </a:p>
          <a:p>
            <a:pPr algn="ctr">
              <a:defRPr/>
            </a:pPr>
            <a:r>
              <a:rPr lang="ru-RU" sz="2400" b="1" dirty="0">
                <a:solidFill>
                  <a:srgbClr val="0033CC"/>
                </a:solidFill>
              </a:rPr>
              <a:t>Сбалансированный </a:t>
            </a:r>
          </a:p>
          <a:p>
            <a:pPr algn="ctr">
              <a:defRPr/>
            </a:pPr>
            <a:r>
              <a:rPr lang="ru-RU" sz="2400" b="1" dirty="0" err="1">
                <a:solidFill>
                  <a:srgbClr val="0033CC"/>
                </a:solidFill>
              </a:rPr>
              <a:t>р-р</a:t>
            </a:r>
            <a:r>
              <a:rPr lang="ru-RU" sz="2400" b="1" dirty="0">
                <a:solidFill>
                  <a:srgbClr val="0033CC"/>
                </a:solidFill>
              </a:rPr>
              <a:t> ГЭК  130/0,42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0033CC"/>
                </a:solidFill>
              </a:rPr>
              <a:t>50 мл/кг</a:t>
            </a:r>
            <a:endParaRPr lang="ru-RU" sz="2800" b="1" dirty="0">
              <a:solidFill>
                <a:srgbClr val="0033CC"/>
              </a:solidFill>
            </a:endParaRPr>
          </a:p>
          <a:p>
            <a:pPr algn="ctr">
              <a:defRPr/>
            </a:pPr>
            <a:endParaRPr lang="ru-RU" sz="2800" b="1" dirty="0">
              <a:solidFill>
                <a:srgbClr val="0033CC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00FF"/>
                </a:solidFill>
              </a:rPr>
              <a:t>Препараты </a:t>
            </a:r>
            <a:r>
              <a:rPr lang="ru-RU" sz="3200" b="1" dirty="0" err="1" smtClean="0">
                <a:solidFill>
                  <a:srgbClr val="0000FF"/>
                </a:solidFill>
              </a:rPr>
              <a:t>гидроксиэтилкрахмала</a:t>
            </a:r>
            <a:endParaRPr lang="ru-RU" sz="3200" b="1" dirty="0">
              <a:solidFill>
                <a:srgbClr val="0000FF"/>
              </a:solidFill>
            </a:endParaRPr>
          </a:p>
        </p:txBody>
      </p:sp>
      <p:sp>
        <p:nvSpPr>
          <p:cNvPr id="8" name="Oval 2"/>
          <p:cNvSpPr>
            <a:spLocks noChangeArrowheads="1"/>
          </p:cNvSpPr>
          <p:nvPr/>
        </p:nvSpPr>
        <p:spPr bwMode="auto">
          <a:xfrm>
            <a:off x="228835" y="5301593"/>
            <a:ext cx="1534853" cy="86371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400" b="1" dirty="0"/>
              <a:t>450/0,7</a:t>
            </a:r>
          </a:p>
          <a:p>
            <a:pPr algn="ctr">
              <a:defRPr/>
            </a:pPr>
            <a:r>
              <a:rPr lang="ru-RU" sz="2400" b="1" dirty="0"/>
              <a:t>20 мл/кг</a:t>
            </a:r>
          </a:p>
        </p:txBody>
      </p:sp>
      <p:sp>
        <p:nvSpPr>
          <p:cNvPr id="9" name="Oval 3"/>
          <p:cNvSpPr>
            <a:spLocks noChangeArrowheads="1"/>
          </p:cNvSpPr>
          <p:nvPr/>
        </p:nvSpPr>
        <p:spPr bwMode="auto">
          <a:xfrm>
            <a:off x="3676310" y="4283511"/>
            <a:ext cx="1687778" cy="101808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400" b="1" dirty="0"/>
              <a:t>200/0,5</a:t>
            </a:r>
          </a:p>
          <a:p>
            <a:pPr algn="ctr">
              <a:defRPr/>
            </a:pPr>
            <a:r>
              <a:rPr lang="ru-RU" sz="2400" b="1" dirty="0"/>
              <a:t>33 мл/кг</a:t>
            </a:r>
          </a:p>
        </p:txBody>
      </p:sp>
      <p:sp>
        <p:nvSpPr>
          <p:cNvPr id="10" name="Oval 4"/>
          <p:cNvSpPr>
            <a:spLocks noChangeArrowheads="1"/>
          </p:cNvSpPr>
          <p:nvPr/>
        </p:nvSpPr>
        <p:spPr bwMode="auto">
          <a:xfrm>
            <a:off x="3707904" y="1237330"/>
            <a:ext cx="1800200" cy="99915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>
                <a:solidFill>
                  <a:srgbClr val="0033CC"/>
                </a:solidFill>
              </a:rPr>
              <a:t>130/0,42</a:t>
            </a:r>
          </a:p>
          <a:p>
            <a:pPr algn="ctr">
              <a:defRPr/>
            </a:pPr>
            <a:r>
              <a:rPr lang="ru-RU" sz="2800" b="1" dirty="0">
                <a:solidFill>
                  <a:srgbClr val="0033CC"/>
                </a:solidFill>
              </a:rPr>
              <a:t>50 мл/кг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071" y="1086067"/>
            <a:ext cx="1748239" cy="187102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4" name="Picture 2" descr="Картинка 2 из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8556" y="2069217"/>
            <a:ext cx="957051" cy="2587522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5285406" y="5637500"/>
            <a:ext cx="3719755" cy="919401"/>
          </a:xfrm>
          <a:prstGeom prst="roundRect">
            <a:avLst/>
          </a:prstGeom>
          <a:solidFill>
            <a:srgbClr val="CCFFFF"/>
          </a:solidFill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400" b="1" dirty="0">
                <a:solidFill>
                  <a:srgbClr val="FF0000"/>
                </a:solidFill>
              </a:rPr>
              <a:t>Только на пике шока и </a:t>
            </a:r>
            <a:r>
              <a:rPr lang="ru-RU" sz="2400" b="1" dirty="0" err="1" smtClean="0">
                <a:solidFill>
                  <a:srgbClr val="FF0000"/>
                </a:solidFill>
              </a:rPr>
              <a:t>гиповолемии</a:t>
            </a:r>
            <a:r>
              <a:rPr lang="ru-RU" sz="2400" b="1" dirty="0" smtClean="0">
                <a:solidFill>
                  <a:srgbClr val="FF0000"/>
                </a:solidFill>
              </a:rPr>
              <a:t>!!!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7F5D00-5141-4AAB-B436-2B5BC96150B2}" type="datetime11">
              <a:rPr lang="ru-RU" smtClean="0"/>
              <a:t>22:05:27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Куликов А.В.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8060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300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0"/>
                            </p:stCondLst>
                            <p:childTnLst>
                              <p:par>
                                <p:cTn id="11" presetID="27" presetClass="emph" presetSubtype="0" repeatCount="300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3" dur="50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4" dur="50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1259632" y="1412776"/>
            <a:ext cx="0" cy="4320480"/>
          </a:xfrm>
          <a:prstGeom prst="line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H="1">
            <a:off x="1259632" y="5733256"/>
            <a:ext cx="6912768" cy="0"/>
          </a:xfrm>
          <a:prstGeom prst="line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Дуга 17"/>
          <p:cNvSpPr/>
          <p:nvPr/>
        </p:nvSpPr>
        <p:spPr>
          <a:xfrm rot="18520859">
            <a:off x="1124000" y="5110530"/>
            <a:ext cx="4032448" cy="2088232"/>
          </a:xfrm>
          <a:prstGeom prst="arc">
            <a:avLst>
              <a:gd name="adj1" fmla="val 16200000"/>
              <a:gd name="adj2" fmla="val 21012302"/>
            </a:avLst>
          </a:prstGeom>
          <a:ln w="28575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Дуга 18"/>
          <p:cNvSpPr/>
          <p:nvPr/>
        </p:nvSpPr>
        <p:spPr>
          <a:xfrm rot="18766361">
            <a:off x="1632584" y="1863055"/>
            <a:ext cx="7098345" cy="5862144"/>
          </a:xfrm>
          <a:prstGeom prst="arc">
            <a:avLst>
              <a:gd name="adj1" fmla="val 13059310"/>
              <a:gd name="adj2" fmla="val 19827440"/>
            </a:avLst>
          </a:prstGeom>
          <a:ln w="5715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" name="Прямая со стрелкой 20"/>
          <p:cNvCxnSpPr/>
          <p:nvPr/>
        </p:nvCxnSpPr>
        <p:spPr>
          <a:xfrm flipV="1">
            <a:off x="2051720" y="4612226"/>
            <a:ext cx="1224136" cy="20454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3271098" y="2564904"/>
            <a:ext cx="0" cy="2047321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headEnd type="triangle"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4492352" y="1820935"/>
            <a:ext cx="0" cy="702184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headEnd type="triangle"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5721391" y="1543892"/>
            <a:ext cx="0" cy="256589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headEnd type="triangle"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375756" y="5945672"/>
            <a:ext cx="4680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 smtClean="0">
                <a:solidFill>
                  <a:srgbClr val="0033CC"/>
                </a:solidFill>
              </a:rPr>
              <a:t>Преднагрузка</a:t>
            </a:r>
            <a:r>
              <a:rPr lang="ru-RU" sz="2000" b="1" dirty="0" smtClean="0">
                <a:solidFill>
                  <a:srgbClr val="0033CC"/>
                </a:solidFill>
              </a:rPr>
              <a:t>, венозный возврат</a:t>
            </a:r>
            <a:endParaRPr lang="ru-RU" sz="2000" b="1" dirty="0">
              <a:solidFill>
                <a:srgbClr val="0033CC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67544" y="3068960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СВ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643" y="2004304"/>
            <a:ext cx="632930" cy="1091645"/>
          </a:xfrm>
          <a:prstGeom prst="rect">
            <a:avLst/>
          </a:prstGeom>
        </p:spPr>
      </p:pic>
      <p:cxnSp>
        <p:nvCxnSpPr>
          <p:cNvPr id="15" name="Прямая со стрелкой 14"/>
          <p:cNvCxnSpPr/>
          <p:nvPr/>
        </p:nvCxnSpPr>
        <p:spPr>
          <a:xfrm flipV="1">
            <a:off x="3293740" y="2564904"/>
            <a:ext cx="1224136" cy="20454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V="1">
            <a:off x="4497255" y="1800481"/>
            <a:ext cx="1224136" cy="20454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Овал 1"/>
          <p:cNvSpPr/>
          <p:nvPr/>
        </p:nvSpPr>
        <p:spPr>
          <a:xfrm>
            <a:off x="1763688" y="1869604"/>
            <a:ext cx="2994276" cy="3096880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ая прямоугольная выноска 2"/>
          <p:cNvSpPr/>
          <p:nvPr/>
        </p:nvSpPr>
        <p:spPr>
          <a:xfrm>
            <a:off x="5721391" y="2008758"/>
            <a:ext cx="2955065" cy="1564258"/>
          </a:xfrm>
          <a:prstGeom prst="wedgeRoundRectCallout">
            <a:avLst>
              <a:gd name="adj1" fmla="val -81318"/>
              <a:gd name="adj2" fmla="val 32385"/>
              <a:gd name="adj3" fmla="val 16667"/>
            </a:avLst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Вот зона применения ГЭК и других синтетических коллоидов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590324-36D7-44AE-86FC-07AB5EEB4B23}" type="datetime11">
              <a:rPr lang="ru-RU" smtClean="0"/>
              <a:t>22:05:27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Куликов А.В.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119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Дата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9A1FBCA-9FF2-4E78-A504-0908489074D5}" type="datetime11">
              <a:rPr lang="ru-RU" smtClean="0"/>
              <a:t>22:05:27</a:t>
            </a:fld>
            <a:endParaRPr lang="ru-RU" smtClean="0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188640"/>
            <a:ext cx="8893175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800" b="1" dirty="0" smtClean="0">
                <a:solidFill>
                  <a:srgbClr val="0000FF"/>
                </a:solidFill>
              </a:rPr>
              <a:t>При назначении синтетических коллоидов необходимо учитывать следующие проблемы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4662" y="1340768"/>
            <a:ext cx="8641655" cy="4383088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000" b="1" dirty="0" smtClean="0"/>
              <a:t>Нарушения гемостаза </a:t>
            </a:r>
            <a:r>
              <a:rPr lang="ru-RU" sz="1800" b="1" dirty="0" smtClean="0"/>
              <a:t>(декстраны)</a:t>
            </a:r>
          </a:p>
          <a:p>
            <a:pPr eaLnBrk="1" hangingPunct="1"/>
            <a:r>
              <a:rPr lang="ru-RU" sz="2000" b="1" dirty="0" smtClean="0"/>
              <a:t>Анафилактические реакции </a:t>
            </a:r>
            <a:r>
              <a:rPr lang="ru-RU" sz="1800" b="1" dirty="0" smtClean="0"/>
              <a:t>(декстраны)</a:t>
            </a:r>
          </a:p>
          <a:p>
            <a:pPr eaLnBrk="1" hangingPunct="1"/>
            <a:r>
              <a:rPr lang="ru-RU" sz="2000" b="1" dirty="0" smtClean="0"/>
              <a:t>Влияние на почки </a:t>
            </a:r>
            <a:r>
              <a:rPr lang="ru-RU" sz="1800" b="1" dirty="0" smtClean="0"/>
              <a:t>(ГЭК, декстраны)</a:t>
            </a:r>
          </a:p>
          <a:p>
            <a:pPr eaLnBrk="1" hangingPunct="1"/>
            <a:r>
              <a:rPr lang="ru-RU" sz="2000" b="1" dirty="0" smtClean="0"/>
              <a:t>Кумуляция в организме </a:t>
            </a:r>
            <a:r>
              <a:rPr lang="ru-RU" sz="1800" b="1" dirty="0" smtClean="0"/>
              <a:t>(высокомолекулярные ГЭК)</a:t>
            </a:r>
          </a:p>
          <a:p>
            <a:pPr eaLnBrk="1" hangingPunct="1"/>
            <a:r>
              <a:rPr lang="ru-RU" sz="2000" b="1" dirty="0" smtClean="0"/>
              <a:t>Влияние на воспалительную реакцию</a:t>
            </a:r>
          </a:p>
          <a:p>
            <a:pPr eaLnBrk="1" hangingPunct="1"/>
            <a:r>
              <a:rPr lang="ru-RU" sz="2000" b="1" dirty="0" smtClean="0"/>
              <a:t>У беременных женщин только по абсолютным показаниям – когда риск применения ниже ожидаемой пользы</a:t>
            </a:r>
            <a:endParaRPr lang="ru-RU" sz="1800" b="1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251520" y="4426696"/>
            <a:ext cx="8424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3333FF"/>
                </a:solidFill>
              </a:rPr>
              <a:t>Эти предостережения всегда были в инструкциях, которые нужно читать!</a:t>
            </a:r>
            <a:endParaRPr lang="ru-RU" sz="2400" b="1" dirty="0">
              <a:solidFill>
                <a:srgbClr val="3333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7368" y="5564524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Дурное применение приводит к дурным последствиям!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4437112"/>
            <a:ext cx="8424936" cy="2016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Куликов А.В.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5959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Прямая со стрелкой 16"/>
          <p:cNvCxnSpPr/>
          <p:nvPr/>
        </p:nvCxnSpPr>
        <p:spPr>
          <a:xfrm>
            <a:off x="1403350" y="1522413"/>
            <a:ext cx="0" cy="240188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Дата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7100BAA-F3CB-4B93-A2DD-D545E80E18F7}" type="datetime11">
              <a:rPr lang="ru-RU" smtClean="0"/>
              <a:t>22:05:27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858731" y="365299"/>
            <a:ext cx="3096344" cy="510778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/>
              <a:t>Осложнения ВРТ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6867" y="1105200"/>
            <a:ext cx="1910329" cy="408623"/>
          </a:xfrm>
          <a:prstGeom prst="roundRect">
            <a:avLst/>
          </a:prstGeom>
          <a:solidFill>
            <a:schemeClr val="accent3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/>
              <a:t>Технические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7504" y="2925487"/>
            <a:ext cx="2160240" cy="408623"/>
          </a:xfrm>
          <a:prstGeom prst="roundRect">
            <a:avLst/>
          </a:prstGeom>
          <a:solidFill>
            <a:srgbClr val="FFCC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/>
              <a:t>Кровотечение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91580" y="3924991"/>
            <a:ext cx="1800200" cy="715089"/>
          </a:xfrm>
          <a:prstGeom prst="roundRect">
            <a:avLst/>
          </a:prstGeom>
          <a:solidFill>
            <a:srgbClr val="FFCC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/>
              <a:t>Инфекции Перитонит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17196" y="1513823"/>
            <a:ext cx="2655912" cy="715089"/>
          </a:xfrm>
          <a:prstGeom prst="roundRect">
            <a:avLst/>
          </a:prstGeom>
          <a:solidFill>
            <a:schemeClr val="accent3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/>
              <a:t>Экстрагенитальные заболевания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60032" y="1513823"/>
            <a:ext cx="2457783" cy="1021556"/>
          </a:xfrm>
          <a:prstGeom prst="roundRect">
            <a:avLst/>
          </a:prstGeom>
          <a:solidFill>
            <a:schemeClr val="accent3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/>
              <a:t>Синдром гиперстимуляции яичников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732240" y="643129"/>
            <a:ext cx="2168822" cy="715089"/>
          </a:xfrm>
          <a:prstGeom prst="roundRect">
            <a:avLst/>
          </a:prstGeom>
          <a:solidFill>
            <a:schemeClr val="accent3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/>
              <a:t>Генетические аномалии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755151" y="2721175"/>
            <a:ext cx="2166581" cy="408623"/>
          </a:xfrm>
          <a:prstGeom prst="roundRect">
            <a:avLst/>
          </a:prstGeom>
          <a:solidFill>
            <a:srgbClr val="FFCC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/>
              <a:t>Тромбофилии</a:t>
            </a:r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792163" y="1514475"/>
            <a:ext cx="0" cy="14112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3635375" y="876300"/>
            <a:ext cx="0" cy="64611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5580063" y="1000125"/>
            <a:ext cx="0" cy="5222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>
            <a:off x="2060575" y="731838"/>
            <a:ext cx="741363" cy="37306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5954713" y="792163"/>
            <a:ext cx="777875" cy="1682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7818438" y="1358900"/>
            <a:ext cx="0" cy="136525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530456" y="3352560"/>
            <a:ext cx="4099312" cy="3386614"/>
          </a:xfrm>
          <a:prstGeom prst="roundRect">
            <a:avLst>
              <a:gd name="adj" fmla="val 9652"/>
            </a:avLst>
          </a:prstGeom>
          <a:solidFill>
            <a:srgbClr val="FFCC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 err="1">
                <a:solidFill>
                  <a:srgbClr val="0000FF"/>
                </a:solidFill>
              </a:rPr>
              <a:t>Полиорганная</a:t>
            </a:r>
            <a:r>
              <a:rPr lang="ru-RU" sz="2000" b="1" dirty="0">
                <a:solidFill>
                  <a:srgbClr val="0000FF"/>
                </a:solidFill>
              </a:rPr>
              <a:t> недостаточность:</a:t>
            </a:r>
          </a:p>
          <a:p>
            <a:pPr algn="ctr">
              <a:defRPr/>
            </a:pPr>
            <a:r>
              <a:rPr lang="ru-RU" b="1" dirty="0"/>
              <a:t>Гиповолемия, шок</a:t>
            </a:r>
          </a:p>
          <a:p>
            <a:pPr algn="ctr">
              <a:defRPr/>
            </a:pPr>
            <a:r>
              <a:rPr lang="ru-RU" b="1" dirty="0"/>
              <a:t>Сердечная недостаточность</a:t>
            </a:r>
          </a:p>
          <a:p>
            <a:pPr algn="ctr">
              <a:defRPr/>
            </a:pPr>
            <a:r>
              <a:rPr lang="ru-RU" b="1" dirty="0"/>
              <a:t>ОПЛ/ОРДС</a:t>
            </a:r>
          </a:p>
          <a:p>
            <a:pPr algn="ctr">
              <a:defRPr/>
            </a:pPr>
            <a:r>
              <a:rPr lang="ru-RU" b="1" dirty="0"/>
              <a:t>Гидроторакс</a:t>
            </a:r>
          </a:p>
          <a:p>
            <a:pPr algn="ctr">
              <a:defRPr/>
            </a:pPr>
            <a:r>
              <a:rPr lang="ru-RU" b="1" dirty="0"/>
              <a:t>Асцит</a:t>
            </a:r>
          </a:p>
          <a:p>
            <a:pPr algn="ctr">
              <a:defRPr/>
            </a:pPr>
            <a:r>
              <a:rPr lang="ru-RU" b="1" dirty="0" err="1"/>
              <a:t>Олигоанурия</a:t>
            </a:r>
            <a:endParaRPr lang="ru-RU" b="1" dirty="0"/>
          </a:p>
          <a:p>
            <a:pPr algn="ctr">
              <a:defRPr/>
            </a:pPr>
            <a:r>
              <a:rPr lang="ru-RU" b="1" dirty="0"/>
              <a:t>Артериальные и венозные тромбозы</a:t>
            </a:r>
          </a:p>
          <a:p>
            <a:pPr algn="ctr">
              <a:defRPr/>
            </a:pPr>
            <a:r>
              <a:rPr lang="ru-RU" b="1" dirty="0"/>
              <a:t>Сепсис</a:t>
            </a:r>
          </a:p>
        </p:txBody>
      </p:sp>
      <p:cxnSp>
        <p:nvCxnSpPr>
          <p:cNvPr id="31" name="Прямая со стрелкой 30"/>
          <p:cNvCxnSpPr/>
          <p:nvPr/>
        </p:nvCxnSpPr>
        <p:spPr>
          <a:xfrm>
            <a:off x="5724525" y="2603500"/>
            <a:ext cx="0" cy="749300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2295525" y="3130550"/>
            <a:ext cx="1339850" cy="374650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2592388" y="4179888"/>
            <a:ext cx="852487" cy="0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flipH="1">
            <a:off x="7629525" y="3176588"/>
            <a:ext cx="209550" cy="468312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4402138" y="2286000"/>
            <a:ext cx="0" cy="1031875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Куликов А.В.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Дата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D64B4A4-B8C9-4158-8FE8-06DAB44D3C5B}" type="datetime11">
              <a:rPr lang="ru-RU" smtClean="0"/>
              <a:t>22:05:27</a:t>
            </a:fld>
            <a:endParaRPr lang="ru-RU" smtClean="0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000099"/>
                </a:solidFill>
              </a:rPr>
              <a:t>Комбинированые препараты</a:t>
            </a:r>
            <a:br>
              <a:rPr lang="ru-RU" sz="3200" b="1" smtClean="0">
                <a:solidFill>
                  <a:srgbClr val="000099"/>
                </a:solidFill>
              </a:rPr>
            </a:br>
            <a:r>
              <a:rPr lang="ru-RU" sz="2400" b="1" smtClean="0">
                <a:solidFill>
                  <a:srgbClr val="000099"/>
                </a:solidFill>
              </a:rPr>
              <a:t>Гипертонический раствор</a:t>
            </a:r>
          </a:p>
        </p:txBody>
      </p:sp>
      <p:sp>
        <p:nvSpPr>
          <p:cNvPr id="21508" name="Text Box 3"/>
          <p:cNvSpPr txBox="1">
            <a:spLocks noChangeArrowheads="1"/>
          </p:cNvSpPr>
          <p:nvPr/>
        </p:nvSpPr>
        <p:spPr bwMode="auto">
          <a:xfrm>
            <a:off x="2428875" y="5643563"/>
            <a:ext cx="46085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400" b="1"/>
              <a:t>Вводится однократно</a:t>
            </a:r>
          </a:p>
        </p:txBody>
      </p:sp>
      <p:graphicFrame>
        <p:nvGraphicFramePr>
          <p:cNvPr id="366596" name="Group 4"/>
          <p:cNvGraphicFramePr>
            <a:graphicFrameLocks noGrp="1"/>
          </p:cNvGraphicFramePr>
          <p:nvPr>
            <p:ph sz="half" idx="1"/>
          </p:nvPr>
        </p:nvGraphicFramePr>
        <p:xfrm>
          <a:off x="179388" y="1412875"/>
          <a:ext cx="8750300" cy="3929063"/>
        </p:xfrm>
        <a:graphic>
          <a:graphicData uri="http://schemas.openxmlformats.org/drawingml/2006/table">
            <a:tbl>
              <a:tblPr/>
              <a:tblGrid>
                <a:gridCol w="3108314"/>
                <a:gridCol w="1860544"/>
                <a:gridCol w="1873244"/>
                <a:gridCol w="1908198"/>
              </a:tblGrid>
              <a:tr h="5524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Показатель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Гипер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ХАЕС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Гемостабил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ea typeface="Times New Roman" pitchFamily="18" charset="0"/>
                          <a:cs typeface="Garamond-Light" charset="0"/>
                        </a:rPr>
                        <a:t>RescueFlow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+mn-lt"/>
                        <a:ea typeface="Times New Roman" pitchFamily="18" charset="0"/>
                        <a:cs typeface="Garamond-Light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710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Состав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6% ГЭК 200/0,5 + 7,2%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NaCl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10% Декстран-40 + 7,5%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NaCl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6% декстран 70 + 7,5% 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NaCl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6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Осмолярность, мосм/л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2464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2567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2567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6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КОД, мм рт.ст.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28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90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70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8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Волемический эффект, %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400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400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400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211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Продолжительность  волемического эффекта, мин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30-60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30-60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30-60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43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Максимальная доза, мл/кг в сутки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 мл/кг -250 мл однократно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250 мл однократно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250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мл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однократно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Куликов А.В.</a:t>
            </a: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132856"/>
            <a:ext cx="5328592" cy="4202617"/>
          </a:xfrm>
          <a:prstGeom prst="rect">
            <a:avLst/>
          </a:prstGeom>
          <a:solidFill>
            <a:schemeClr val="accent1">
              <a:alpha val="0"/>
            </a:schemeClr>
          </a:solidFill>
          <a:effectLst>
            <a:glow rad="127000">
              <a:schemeClr val="accent1">
                <a:alpha val="10000"/>
              </a:schemeClr>
            </a:glow>
          </a:effectLst>
        </p:spPr>
      </p:pic>
      <p:sp>
        <p:nvSpPr>
          <p:cNvPr id="44034" name="Заголовок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715300" cy="561975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000FF"/>
                </a:solidFill>
              </a:rPr>
              <a:t>Характеристика основных кристаллоидов</a:t>
            </a:r>
          </a:p>
        </p:txBody>
      </p:sp>
      <p:sp>
        <p:nvSpPr>
          <p:cNvPr id="43011" name="Дата 2"/>
          <p:cNvSpPr>
            <a:spLocks noGrp="1"/>
          </p:cNvSpPr>
          <p:nvPr>
            <p:ph type="dt" sz="quarter" idx="10"/>
          </p:nvPr>
        </p:nvSpPr>
        <p:spPr>
          <a:xfrm>
            <a:off x="467544" y="6309320"/>
            <a:ext cx="2133600" cy="365125"/>
          </a:xfrm>
        </p:spPr>
        <p:txBody>
          <a:bodyPr/>
          <a:lstStyle/>
          <a:p>
            <a:pPr>
              <a:defRPr/>
            </a:pPr>
            <a:fld id="{B03E5BAC-6B10-46DD-B316-0BFA156A5091}" type="datetime11">
              <a:rPr lang="ru-RU" smtClean="0"/>
              <a:t>22:05:27</a:t>
            </a:fld>
            <a:endParaRPr lang="ru-RU" smtClean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0830607"/>
              </p:ext>
            </p:extLst>
          </p:nvPr>
        </p:nvGraphicFramePr>
        <p:xfrm>
          <a:off x="2123728" y="980728"/>
          <a:ext cx="6768752" cy="1400061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771000"/>
                <a:gridCol w="459162"/>
                <a:gridCol w="487847"/>
                <a:gridCol w="557540"/>
                <a:gridCol w="487847"/>
                <a:gridCol w="557084"/>
                <a:gridCol w="1152128"/>
                <a:gridCol w="1296144"/>
              </a:tblGrid>
              <a:tr h="57596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Раствор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1604" marR="61604" marT="0" marB="0" anchor="ctr" horzOverflow="overflow"/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Содержание в 1000 мл, </a:t>
                      </a:r>
                      <a:r>
                        <a:rPr kumimoji="0" lang="ru-RU" sz="12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ммоль</a:t>
                      </a: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/л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1604" marR="61604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Осмолярность</a:t>
                      </a:r>
                      <a:endParaRPr kumimoji="0" lang="ru-RU" sz="1400" b="1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</a:t>
                      </a:r>
                      <a:r>
                        <a:rPr kumimoji="0" lang="ru-RU" sz="12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мОсм</a:t>
                      </a: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)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1604" marR="61604" marT="0" marB="0" horzOverflow="overflow"/>
                </a:tc>
              </a:tr>
              <a:tr h="2881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Na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1604" marR="6160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К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1604" marR="6160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Са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1604" marR="6160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Mg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1604" marR="6160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</a:t>
                      </a: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l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1604" marR="6160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1604" marR="61604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1604" marR="61604" marT="0" marB="0" horzOverflow="overflow"/>
                </a:tc>
              </a:tr>
              <a:tr h="50405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</a:rPr>
                        <a:t>Стерофундин изотонический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1604" marR="61604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140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1604" marR="6160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1604" marR="6160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2,5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1604" marR="6160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1604" marR="6160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127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1604" marR="6160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Малат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5,0, </a:t>
                      </a:r>
                      <a:endParaRPr kumimoji="0" lang="ru-RU" sz="1600" b="1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ацетат 24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1604" marR="61604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304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1604" marR="61604" marT="0" marB="0" anchor="ctr" horzOverflow="overflow"/>
                </a:tc>
              </a:tr>
            </a:tbl>
          </a:graphicData>
        </a:graphic>
      </p:graphicFrame>
      <p:pic>
        <p:nvPicPr>
          <p:cNvPr id="44131" name="Picture 2" descr="Картинка 11 из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836712"/>
            <a:ext cx="816521" cy="1971169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1731330"/>
              </p:ext>
            </p:extLst>
          </p:nvPr>
        </p:nvGraphicFramePr>
        <p:xfrm>
          <a:off x="251520" y="5301208"/>
          <a:ext cx="4392488" cy="1236713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791137"/>
                <a:gridCol w="461126"/>
                <a:gridCol w="461126"/>
                <a:gridCol w="395250"/>
                <a:gridCol w="461126"/>
                <a:gridCol w="527000"/>
                <a:gridCol w="148608"/>
                <a:gridCol w="1147115"/>
              </a:tblGrid>
              <a:tr h="571642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Раствор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1604" marR="61604" marT="0" marB="0" anchor="ctr" horzOverflow="overflow">
                    <a:cell3D prstMaterial="dkEdge">
                      <a:bevel prst="coolSlant"/>
                      <a:lightRig rig="flood" dir="t"/>
                    </a:cell3D>
                    <a:solidFill>
                      <a:schemeClr val="accent1">
                        <a:alpha val="15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Содержание в 1000 мл, </a:t>
                      </a:r>
                      <a:r>
                        <a:rPr kumimoji="0" lang="ru-RU" sz="11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ммоль</a:t>
                      </a: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/л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1604" marR="61604" marT="0" marB="0" anchor="ctr" horzOverflow="overflow">
                    <a:cell3D prstMaterial="dkEdge">
                      <a:bevel prst="coolSlant"/>
                      <a:lightRig rig="flood" dir="t"/>
                    </a:cell3D>
                    <a:solidFill>
                      <a:schemeClr val="accent1">
                        <a:alpha val="1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Осмолярность</a:t>
                      </a: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 </a:t>
                      </a: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</a:t>
                      </a:r>
                      <a:r>
                        <a:rPr kumimoji="0" lang="ru-RU" sz="11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мОсм</a:t>
                      </a: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)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1604" marR="61604" marT="0" marB="0" horzOverflow="overflow">
                    <a:cell3D prstMaterial="dkEdge">
                      <a:bevel prst="coolSlant"/>
                      <a:lightRig rig="flood" dir="t"/>
                    </a:cell3D>
                    <a:solidFill>
                      <a:schemeClr val="accent1">
                        <a:alpha val="15000"/>
                      </a:schemeClr>
                    </a:solidFill>
                  </a:tcPr>
                </a:tc>
              </a:tr>
              <a:tr h="2993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Na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1604" marR="61604" marT="0" marB="0" anchor="ctr" horzOverflow="overflow">
                    <a:cell3D prstMaterial="dkEdge">
                      <a:bevel prst="coolSlant"/>
                      <a:lightRig rig="flood" dir="t"/>
                    </a:cell3D>
                    <a:solidFill>
                      <a:schemeClr val="accent1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1604" marR="61604" marT="0" marB="0" anchor="ctr" horzOverflow="overflow">
                    <a:cell3D prstMaterial="dkEdge">
                      <a:bevel prst="coolSlant"/>
                      <a:lightRig rig="flood" dir="t"/>
                    </a:cell3D>
                    <a:solidFill>
                      <a:schemeClr val="accent1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Са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1604" marR="61604" marT="0" marB="0" anchor="ctr" horzOverflow="overflow">
                    <a:cell3D prstMaterial="dkEdge">
                      <a:bevel prst="coolSlant"/>
                      <a:lightRig rig="flood" dir="t"/>
                    </a:cell3D>
                    <a:solidFill>
                      <a:schemeClr val="accent1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Mg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1604" marR="61604" marT="0" marB="0" anchor="ctr" horzOverflow="overflow">
                    <a:cell3D prstMaterial="dkEdge">
                      <a:bevel prst="coolSlant"/>
                      <a:lightRig rig="flood" dir="t"/>
                    </a:cell3D>
                    <a:solidFill>
                      <a:schemeClr val="accent1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l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1604" marR="61604" marT="0" marB="0" anchor="ctr" horzOverflow="overflow">
                    <a:cell3D prstMaterial="dkEdge">
                      <a:bevel prst="coolSlant"/>
                      <a:lightRig rig="flood" dir="t"/>
                    </a:cell3D>
                    <a:solidFill>
                      <a:schemeClr val="accent1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1604" marR="61604" marT="0" marB="0" horzOverflow="overflow">
                    <a:cell3D prstMaterial="dkEdge">
                      <a:bevel prst="coolSlant"/>
                      <a:lightRig rig="flood" dir="t"/>
                    </a:cell3D>
                    <a:solidFill>
                      <a:schemeClr val="accent1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1604" marR="61604" marT="0" marB="0" horzOverflow="overflow">
                    <a:cell3D prstMaterial="dkEdge">
                      <a:bevel prst="coolSlant"/>
                      <a:lightRig rig="flood" dir="t"/>
                    </a:cell3D>
                    <a:solidFill>
                      <a:schemeClr val="accent1">
                        <a:alpha val="15000"/>
                      </a:schemeClr>
                    </a:solidFill>
                  </a:tcPr>
                </a:tc>
              </a:tr>
              <a:tr h="2722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NaCl</a:t>
                      </a: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0,9%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1604" marR="61604" marT="0" marB="0" horzOverflow="overflow">
                    <a:cell3D prstMaterial="dkEdge">
                      <a:bevel prst="coolSlant"/>
                      <a:lightRig rig="flood" dir="t"/>
                    </a:cell3D>
                    <a:solidFill>
                      <a:schemeClr val="accent1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154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1604" marR="61604" marT="0" marB="0" anchor="ctr" horzOverflow="overflow">
                    <a:cell3D prstMaterial="dkEdge">
                      <a:bevel prst="coolSlant"/>
                      <a:lightRig rig="flood" dir="t"/>
                    </a:cell3D>
                    <a:solidFill>
                      <a:schemeClr val="accent1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1604" marR="61604" marT="0" marB="0" anchor="ctr" horzOverflow="overflow">
                    <a:cell3D prstMaterial="dkEdge">
                      <a:bevel prst="coolSlant"/>
                      <a:lightRig rig="flood" dir="t"/>
                    </a:cell3D>
                    <a:solidFill>
                      <a:schemeClr val="accent1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1604" marR="61604" marT="0" marB="0" anchor="ctr" horzOverflow="overflow">
                    <a:cell3D prstMaterial="dkEdge">
                      <a:bevel prst="coolSlant"/>
                      <a:lightRig rig="flood" dir="t"/>
                    </a:cell3D>
                    <a:solidFill>
                      <a:schemeClr val="accent1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1604" marR="61604" marT="0" marB="0" anchor="ctr" horzOverflow="overflow">
                    <a:cell3D prstMaterial="dkEdge">
                      <a:bevel prst="coolSlant"/>
                      <a:lightRig rig="flood" dir="t"/>
                    </a:cell3D>
                    <a:solidFill>
                      <a:schemeClr val="accent1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154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1604" marR="61604" marT="0" marB="0" anchor="ctr" horzOverflow="overflow">
                    <a:cell3D prstMaterial="dkEdge">
                      <a:bevel prst="coolSlant"/>
                      <a:lightRig rig="flood" dir="t"/>
                    </a:cell3D>
                    <a:solidFill>
                      <a:schemeClr val="accent1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1604" marR="61604" marT="0" marB="0" anchor="ctr" horzOverflow="overflow">
                    <a:cell3D prstMaterial="dkEdge">
                      <a:bevel prst="coolSlant"/>
                      <a:lightRig rig="flood" dir="t"/>
                    </a:cell3D>
                    <a:solidFill>
                      <a:schemeClr val="accent1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308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1604" marR="61604" marT="0" marB="0" anchor="ctr" horzOverflow="overflow">
                    <a:cell3D prstMaterial="dkEdge">
                      <a:bevel prst="coolSlant"/>
                      <a:lightRig rig="flood" dir="t"/>
                    </a:cell3D>
                    <a:solidFill>
                      <a:schemeClr val="accent1">
                        <a:alpha val="1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0676214"/>
              </p:ext>
            </p:extLst>
          </p:nvPr>
        </p:nvGraphicFramePr>
        <p:xfrm>
          <a:off x="3743401" y="3284984"/>
          <a:ext cx="5293097" cy="1558837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369922"/>
                <a:gridCol w="486123"/>
                <a:gridCol w="420087"/>
                <a:gridCol w="412426"/>
                <a:gridCol w="504104"/>
                <a:gridCol w="504104"/>
                <a:gridCol w="672140"/>
                <a:gridCol w="924191"/>
              </a:tblGrid>
              <a:tr h="54983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Раствор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1604" marR="61604" marT="0" marB="0"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Содержание в 1000 мл, </a:t>
                      </a:r>
                      <a:r>
                        <a:rPr kumimoji="0" lang="ru-RU" sz="1100" b="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ммоль</a:t>
                      </a:r>
                      <a:r>
                        <a:rPr kumimoji="0" lang="ru-RU" sz="11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/л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1604" marR="61604" marT="0" marB="0"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Осмоля</a:t>
                      </a:r>
                      <a:endParaRPr kumimoji="0" lang="ru-RU" sz="1200" b="0" u="none" strike="noStrike" cap="none" normalizeH="0" baseline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-рность, </a:t>
                      </a:r>
                      <a:endParaRPr kumimoji="0" lang="ru-RU" sz="1200" b="0" u="none" strike="noStrike" cap="none" normalizeH="0" baseline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(мОсм)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1604" marR="61604" marT="0" marB="0" horzOverflow="overflow">
                    <a:cell3D prstMaterial="dkEdge">
                      <a:bevel/>
                      <a:lightRig rig="flood" dir="t"/>
                    </a:cell3D>
                  </a:tcPr>
                </a:tc>
              </a:tr>
              <a:tr h="2399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Na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1604" marR="61604" marT="0" marB="0"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1604" marR="61604" marT="0" marB="0"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Са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1604" marR="61604" marT="0" marB="0"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Mg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1604" marR="61604" marT="0" marB="0"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</a:t>
                      </a:r>
                      <a:r>
                        <a:rPr kumimoji="0" lang="en-US" sz="12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l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1604" marR="61604" marT="0" marB="0"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1604" marR="61604" marT="0" marB="0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1604" marR="61604" marT="0" marB="0" horzOverflow="overflow">
                    <a:cell3D prstMaterial="dkEdge">
                      <a:bevel/>
                      <a:lightRig rig="flood" dir="t"/>
                    </a:cell3D>
                  </a:tcPr>
                </a:tc>
              </a:tr>
              <a:tr h="3689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Рингер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1604" marR="61604" marT="0" marB="0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147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1604" marR="61604" marT="0" marB="0"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1604" marR="61604" marT="0" marB="0"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1604" marR="61604" marT="0" marB="0"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1604" marR="61604" marT="0" marB="0"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155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1604" marR="61604" marT="0" marB="0"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1604" marR="61604" marT="0" marB="0"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309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1604" marR="61604" marT="0" marB="0" anchor="ctr" horzOverflow="overflow">
                    <a:cell3D prstMaterial="dkEdge">
                      <a:bevel/>
                      <a:lightRig rig="flood" dir="t"/>
                    </a:cell3D>
                  </a:tcPr>
                </a:tc>
              </a:tr>
              <a:tr h="3491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Рингер, </a:t>
                      </a:r>
                      <a:r>
                        <a:rPr kumimoji="0" lang="ru-RU" sz="1200" b="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лактат</a:t>
                      </a:r>
                      <a:r>
                        <a:rPr kumimoji="0" lang="ru-RU" sz="12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(Гартмана)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1604" marR="61604" marT="0" marB="0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130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1604" marR="61604" marT="0" marB="0"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1604" marR="61604" marT="0" marB="0"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1604" marR="61604" marT="0" marB="0"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1604" marR="61604" marT="0" marB="0"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109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1604" marR="61604" marT="0" marB="0"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Лактат</a:t>
                      </a:r>
                      <a:r>
                        <a:rPr kumimoji="0" lang="ru-RU" sz="12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28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1604" marR="61604" marT="0" marB="0"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273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1604" marR="61604" marT="0" marB="0" anchor="ctr" horzOverflow="overflow"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Куликов А.В.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85747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r>
              <a:rPr lang="ru-RU" sz="3200" b="1" smtClean="0">
                <a:solidFill>
                  <a:srgbClr val="0000FF"/>
                </a:solidFill>
              </a:rPr>
              <a:t>Лечение СГЯ</a:t>
            </a:r>
          </a:p>
        </p:txBody>
      </p:sp>
      <p:sp>
        <p:nvSpPr>
          <p:cNvPr id="28675" name="Содержимое 2"/>
          <p:cNvSpPr>
            <a:spLocks noGrp="1"/>
          </p:cNvSpPr>
          <p:nvPr>
            <p:ph idx="1"/>
          </p:nvPr>
        </p:nvSpPr>
        <p:spPr>
          <a:xfrm>
            <a:off x="250825" y="908050"/>
            <a:ext cx="8569325" cy="4525963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ru-RU" sz="2200" b="1" dirty="0" smtClean="0"/>
              <a:t>Обезболивание: аналгетики на основе парацетамола или опиаты (морфин, </a:t>
            </a:r>
            <a:r>
              <a:rPr lang="ru-RU" sz="2200" b="1" dirty="0" err="1" smtClean="0"/>
              <a:t>промедол</a:t>
            </a:r>
            <a:r>
              <a:rPr lang="ru-RU" sz="2200" b="1" dirty="0" smtClean="0"/>
              <a:t>, </a:t>
            </a:r>
            <a:r>
              <a:rPr lang="ru-RU" sz="2200" b="1" dirty="0" err="1" smtClean="0"/>
              <a:t>фентанил</a:t>
            </a:r>
            <a:r>
              <a:rPr lang="ru-RU" sz="2200" b="1" dirty="0" smtClean="0"/>
              <a:t>). </a:t>
            </a:r>
            <a:r>
              <a:rPr lang="ru-RU" sz="2200" b="1" dirty="0" err="1" smtClean="0"/>
              <a:t>Нестеройдные</a:t>
            </a:r>
            <a:r>
              <a:rPr lang="ru-RU" sz="2200" b="1" dirty="0" smtClean="0"/>
              <a:t> противовоспалительные аналгетики не рекомендуются в связи с отрицательным эффектом на функцию почек.</a:t>
            </a:r>
          </a:p>
          <a:p>
            <a:pPr>
              <a:spcBef>
                <a:spcPts val="1800"/>
              </a:spcBef>
            </a:pPr>
            <a:r>
              <a:rPr lang="ru-RU" sz="2200" b="1" dirty="0" smtClean="0"/>
              <a:t>Противорвотные препараты (метоклопрамид)</a:t>
            </a:r>
          </a:p>
          <a:p>
            <a:pPr>
              <a:spcBef>
                <a:spcPts val="1800"/>
              </a:spcBef>
            </a:pPr>
            <a:r>
              <a:rPr lang="ru-RU" sz="2200" b="1" dirty="0" err="1" smtClean="0"/>
              <a:t>Каберголин</a:t>
            </a:r>
            <a:r>
              <a:rPr lang="ru-RU" sz="2200" b="1" dirty="0" smtClean="0"/>
              <a:t> 0,5 мг/сутки - снижение эффекта  </a:t>
            </a:r>
            <a:r>
              <a:rPr lang="en-US" sz="2200" b="1" dirty="0" smtClean="0"/>
              <a:t>VEGF</a:t>
            </a:r>
            <a:endParaRPr lang="ru-RU" sz="2200" b="1" dirty="0" smtClean="0"/>
          </a:p>
          <a:p>
            <a:pPr>
              <a:spcBef>
                <a:spcPts val="1800"/>
              </a:spcBef>
            </a:pPr>
            <a:r>
              <a:rPr lang="ru-RU" sz="2200" b="1" dirty="0" err="1" smtClean="0"/>
              <a:t>Тромбопрофилактика</a:t>
            </a:r>
            <a:r>
              <a:rPr lang="ru-RU" sz="2200" b="1" dirty="0" smtClean="0"/>
              <a:t> – НМГ в течение всего СГЯ как минимум</a:t>
            </a:r>
          </a:p>
          <a:p>
            <a:pPr>
              <a:spcBef>
                <a:spcPts val="1800"/>
              </a:spcBef>
            </a:pPr>
            <a:r>
              <a:rPr lang="ru-RU" sz="2200" b="1" dirty="0" err="1" smtClean="0"/>
              <a:t>Энтеральное</a:t>
            </a:r>
            <a:r>
              <a:rPr lang="ru-RU" sz="2200" b="1" dirty="0" smtClean="0"/>
              <a:t> питание (</a:t>
            </a:r>
            <a:r>
              <a:rPr lang="ru-RU" sz="2200" b="1" dirty="0" err="1" smtClean="0"/>
              <a:t>нутрикомп</a:t>
            </a:r>
            <a:r>
              <a:rPr lang="ru-RU" sz="2200" b="1" dirty="0" smtClean="0"/>
              <a:t>-энергия) в объеме 500-1000 мл/сутки  в зависимости от качества усвоения. </a:t>
            </a:r>
          </a:p>
          <a:p>
            <a:endParaRPr lang="ru-RU" dirty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BBF9170-8CE9-4A95-9C00-5EBFEC0CAB98}" type="datetime11">
              <a:rPr lang="ru-RU" smtClean="0"/>
              <a:t>22:05:27</a:t>
            </a:fld>
            <a:endParaRPr lang="ru-RU"/>
          </a:p>
        </p:txBody>
      </p:sp>
      <p:pic>
        <p:nvPicPr>
          <p:cNvPr id="28677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5589240"/>
            <a:ext cx="1943546" cy="989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Куликов А.В.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9B3D33D-447A-461D-A12A-260977B0969B}" type="datetime11">
              <a:rPr lang="ru-RU" smtClean="0"/>
              <a:t>22:05:27</a:t>
            </a:fld>
            <a:endParaRPr lang="ru-RU" smtClean="0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2924175"/>
            <a:ext cx="8229600" cy="1544638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b="1" dirty="0" err="1" smtClean="0">
                <a:hlinkClick r:id="rId2"/>
              </a:rPr>
              <a:t>kulikov</a:t>
            </a:r>
            <a:r>
              <a:rPr lang="ru-RU" b="1" dirty="0" smtClean="0">
                <a:hlinkClick r:id="rId2"/>
              </a:rPr>
              <a:t>1905</a:t>
            </a:r>
            <a:r>
              <a:rPr lang="en-US" b="1" dirty="0" smtClean="0">
                <a:hlinkClick r:id="rId2"/>
              </a:rPr>
              <a:t>@yandex.ru</a:t>
            </a:r>
            <a:endParaRPr lang="en-US" b="1" dirty="0" smtClean="0"/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b="1" dirty="0" smtClean="0"/>
              <a:t>8 9122471023</a:t>
            </a:r>
            <a:endParaRPr lang="ru-RU" b="1" dirty="0" smtClean="0"/>
          </a:p>
        </p:txBody>
      </p:sp>
      <p:sp>
        <p:nvSpPr>
          <p:cNvPr id="31748" name="Text Box 3"/>
          <p:cNvSpPr txBox="1">
            <a:spLocks noChangeArrowheads="1"/>
          </p:cNvSpPr>
          <p:nvPr/>
        </p:nvSpPr>
        <p:spPr bwMode="auto">
          <a:xfrm>
            <a:off x="684213" y="1628775"/>
            <a:ext cx="792003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4400" b="1">
                <a:solidFill>
                  <a:srgbClr val="000099"/>
                </a:solidFill>
              </a:rPr>
              <a:t>Благодарю за внимание!</a:t>
            </a: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Куликов А.В.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51520" y="260648"/>
            <a:ext cx="8712968" cy="634082"/>
          </a:xfrm>
        </p:spPr>
        <p:txBody>
          <a:bodyPr/>
          <a:lstStyle/>
          <a:p>
            <a:r>
              <a:rPr lang="ru-RU" sz="2400" b="1" dirty="0" smtClean="0">
                <a:solidFill>
                  <a:srgbClr val="0000FF"/>
                </a:solidFill>
              </a:rPr>
              <a:t>Определение синдрома </a:t>
            </a:r>
            <a:r>
              <a:rPr lang="ru-RU" sz="2400" b="1" dirty="0" err="1">
                <a:solidFill>
                  <a:srgbClr val="0000FF"/>
                </a:solidFill>
              </a:rPr>
              <a:t>гиперстимуляции</a:t>
            </a:r>
            <a:r>
              <a:rPr lang="ru-RU" sz="2400" b="1" dirty="0">
                <a:solidFill>
                  <a:srgbClr val="0000FF"/>
                </a:solidFill>
              </a:rPr>
              <a:t> яичников (СГЯ) (</a:t>
            </a:r>
            <a:r>
              <a:rPr lang="ru-RU" sz="2400" b="1" dirty="0" err="1">
                <a:solidFill>
                  <a:srgbClr val="0000FF"/>
                </a:solidFill>
              </a:rPr>
              <a:t>ovarian</a:t>
            </a:r>
            <a:r>
              <a:rPr lang="ru-RU" sz="2400" b="1" dirty="0">
                <a:solidFill>
                  <a:srgbClr val="0000FF"/>
                </a:solidFill>
              </a:rPr>
              <a:t> </a:t>
            </a:r>
            <a:r>
              <a:rPr lang="ru-RU" sz="2400" b="1" dirty="0" err="1">
                <a:solidFill>
                  <a:srgbClr val="0000FF"/>
                </a:solidFill>
              </a:rPr>
              <a:t>hyperstimulation</a:t>
            </a:r>
            <a:r>
              <a:rPr lang="ru-RU" sz="2400" b="1" dirty="0">
                <a:solidFill>
                  <a:srgbClr val="0000FF"/>
                </a:solidFill>
              </a:rPr>
              <a:t> </a:t>
            </a:r>
            <a:r>
              <a:rPr lang="ru-RU" sz="2400" b="1" dirty="0" err="1">
                <a:solidFill>
                  <a:srgbClr val="0000FF"/>
                </a:solidFill>
              </a:rPr>
              <a:t>syndrome</a:t>
            </a:r>
            <a:r>
              <a:rPr lang="ru-RU" sz="2400" b="1" dirty="0">
                <a:solidFill>
                  <a:srgbClr val="0000FF"/>
                </a:solidFill>
              </a:rPr>
              <a:t>, OHSS)</a:t>
            </a:r>
            <a:r>
              <a:rPr lang="ru-RU" sz="2400" b="1" dirty="0" smtClean="0">
                <a:solidFill>
                  <a:srgbClr val="0000FF"/>
                </a:solidFill>
              </a:rPr>
              <a:t> </a:t>
            </a:r>
            <a:endParaRPr lang="ru-RU" sz="2400" b="1" dirty="0">
              <a:solidFill>
                <a:srgbClr val="0000FF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251520" y="1196752"/>
            <a:ext cx="8712968" cy="4525963"/>
          </a:xfrm>
        </p:spPr>
        <p:txBody>
          <a:bodyPr/>
          <a:lstStyle/>
          <a:p>
            <a:pPr algn="just"/>
            <a:r>
              <a:rPr lang="ru-RU" sz="2000" b="1" dirty="0" smtClean="0"/>
              <a:t>гетерогенный </a:t>
            </a:r>
            <a:r>
              <a:rPr lang="ru-RU" sz="2000" b="1" dirty="0" err="1"/>
              <a:t>синдромокомплекс</a:t>
            </a:r>
            <a:r>
              <a:rPr lang="ru-RU" sz="2000" b="1" dirty="0"/>
              <a:t> ятрогенной природы, возникающий, как правило, в ответ на последовательное введение гонадотропинов (введение ФСГ в первой фазе цикла и назначение овуляторной дозы ХГЧ) при классической индукции овуляции или контролируемой </a:t>
            </a:r>
            <a:r>
              <a:rPr lang="ru-RU" sz="2000" b="1" dirty="0" err="1"/>
              <a:t>гиперстимуляции</a:t>
            </a:r>
            <a:r>
              <a:rPr lang="ru-RU" sz="2000" b="1" dirty="0"/>
              <a:t> яичников (по другой терминологии, стимуляции суперовуляции), проводимой как один из основных компонентов программ вспомогательных репродуктивных технологий (ВРТ). </a:t>
            </a:r>
            <a:endParaRPr lang="ru-RU" sz="2000" b="1" dirty="0" smtClean="0"/>
          </a:p>
          <a:p>
            <a:endParaRPr lang="ru-RU" sz="2000" b="1" dirty="0"/>
          </a:p>
          <a:p>
            <a:r>
              <a:rPr lang="ru-RU" sz="2000" b="1" dirty="0" smtClean="0"/>
              <a:t>Шифр </a:t>
            </a:r>
            <a:r>
              <a:rPr lang="ru-RU" sz="2000" b="1" dirty="0"/>
              <a:t>по МКБ 10 – N 98. </a:t>
            </a:r>
            <a:endParaRPr lang="ru-RU" sz="2000" b="1" dirty="0" smtClean="0"/>
          </a:p>
          <a:p>
            <a:endParaRPr lang="ru-RU" sz="2000" b="1" dirty="0"/>
          </a:p>
          <a:p>
            <a:r>
              <a:rPr lang="ru-RU" sz="2000" b="1" dirty="0" smtClean="0"/>
              <a:t>Встречается </a:t>
            </a:r>
            <a:r>
              <a:rPr lang="ru-RU" sz="2000" b="1" dirty="0"/>
              <a:t>в 10,6 - 14% всех циклов ВРТ, а тяжелые формы составляют 0,2 – 5,0%. </a:t>
            </a:r>
            <a:endParaRPr lang="ru-RU" sz="2000" b="1" dirty="0" smtClean="0"/>
          </a:p>
          <a:p>
            <a:r>
              <a:rPr lang="ru-RU" sz="2000" b="1" dirty="0" smtClean="0"/>
              <a:t>Летальность </a:t>
            </a:r>
            <a:r>
              <a:rPr lang="ru-RU" sz="2000" b="1" dirty="0"/>
              <a:t>колеблется от1/45 000 до 1/500 000 женщин </a:t>
            </a: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55DAAE-E39A-4E86-9B74-ACF5B878DB22}" type="datetime11">
              <a:rPr lang="ru-RU" smtClean="0"/>
              <a:t>22:05:27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Куликов А.В.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450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00099"/>
                </a:solidFill>
              </a:rPr>
              <a:t>Факторы риска СГЯ</a:t>
            </a:r>
          </a:p>
        </p:txBody>
      </p:sp>
      <p:sp>
        <p:nvSpPr>
          <p:cNvPr id="5123" name="Объект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525963"/>
          </a:xfrm>
        </p:spPr>
        <p:txBody>
          <a:bodyPr/>
          <a:lstStyle/>
          <a:p>
            <a:r>
              <a:rPr lang="ru-RU" sz="2000" b="1" dirty="0" smtClean="0"/>
              <a:t>Возраст </a:t>
            </a:r>
            <a:r>
              <a:rPr lang="ru-RU" sz="2000" b="1" dirty="0"/>
              <a:t>женщин менее 35 лет. </a:t>
            </a:r>
          </a:p>
          <a:p>
            <a:r>
              <a:rPr lang="ru-RU" sz="2000" b="1" dirty="0" smtClean="0"/>
              <a:t>Астеническое </a:t>
            </a:r>
            <a:r>
              <a:rPr lang="ru-RU" sz="2000" b="1" dirty="0"/>
              <a:t>телосложение. </a:t>
            </a:r>
          </a:p>
          <a:p>
            <a:r>
              <a:rPr lang="ru-RU" sz="2000" b="1" dirty="0" smtClean="0"/>
              <a:t>Синдром </a:t>
            </a:r>
            <a:r>
              <a:rPr lang="ru-RU" sz="2000" b="1" dirty="0"/>
              <a:t>поликистозных яичников. </a:t>
            </a:r>
          </a:p>
          <a:p>
            <a:r>
              <a:rPr lang="ru-RU" sz="2000" b="1" dirty="0" smtClean="0"/>
              <a:t>Высокий </a:t>
            </a:r>
            <a:r>
              <a:rPr lang="ru-RU" sz="2000" b="1" dirty="0"/>
              <a:t>исходный уровень </a:t>
            </a:r>
            <a:r>
              <a:rPr lang="ru-RU" sz="2000" b="1" dirty="0" err="1"/>
              <a:t>эстрадиола</a:t>
            </a:r>
            <a:r>
              <a:rPr lang="ru-RU" sz="2000" b="1" dirty="0"/>
              <a:t> (&gt;400 </a:t>
            </a:r>
            <a:r>
              <a:rPr lang="ru-RU" sz="2000" b="1" dirty="0" err="1"/>
              <a:t>пмоль</a:t>
            </a:r>
            <a:r>
              <a:rPr lang="ru-RU" sz="2000" b="1" dirty="0"/>
              <a:t>/л). </a:t>
            </a:r>
          </a:p>
          <a:p>
            <a:r>
              <a:rPr lang="ru-RU" sz="2000" b="1" dirty="0" smtClean="0"/>
              <a:t>Множество </a:t>
            </a:r>
            <a:r>
              <a:rPr lang="ru-RU" sz="2000" b="1" dirty="0"/>
              <a:t>фолликулов в результате стимуляции суперовуляции (более 35). По некоторым данным, более 10 растущих фолликулов. </a:t>
            </a:r>
          </a:p>
          <a:p>
            <a:r>
              <a:rPr lang="ru-RU" sz="2000" b="1" dirty="0" smtClean="0"/>
              <a:t>Протоколы </a:t>
            </a:r>
            <a:r>
              <a:rPr lang="ru-RU" sz="2000" b="1" dirty="0"/>
              <a:t>стимуляции суперовуляции с мочевыми гонадотропинами (</a:t>
            </a:r>
            <a:r>
              <a:rPr lang="ru-RU" sz="2000" b="1" dirty="0" err="1"/>
              <a:t>меногон</a:t>
            </a:r>
            <a:r>
              <a:rPr lang="ru-RU" sz="2000" b="1" dirty="0"/>
              <a:t>, </a:t>
            </a:r>
            <a:r>
              <a:rPr lang="ru-RU" sz="2000" b="1" dirty="0" err="1"/>
              <a:t>хумегон</a:t>
            </a:r>
            <a:r>
              <a:rPr lang="ru-RU" sz="2000" b="1" dirty="0"/>
              <a:t> и т. п.). </a:t>
            </a:r>
          </a:p>
          <a:p>
            <a:r>
              <a:rPr lang="ru-RU" sz="2000" b="1" dirty="0" smtClean="0"/>
              <a:t>Стимуляция </a:t>
            </a:r>
            <a:r>
              <a:rPr lang="ru-RU" sz="2000" b="1" dirty="0"/>
              <a:t>овуляции и/или поддержка второй фазы менструального цикла препаратами ХГЧ (</a:t>
            </a:r>
            <a:r>
              <a:rPr lang="ru-RU" sz="2000" b="1" dirty="0" err="1"/>
              <a:t>прегнил</a:t>
            </a:r>
            <a:r>
              <a:rPr lang="ru-RU" sz="2000" b="1" dirty="0"/>
              <a:t>, OVITREL и т.д.). </a:t>
            </a:r>
          </a:p>
          <a:p>
            <a:r>
              <a:rPr lang="ru-RU" sz="2000" b="1" dirty="0" smtClean="0"/>
              <a:t>Высокие </a:t>
            </a:r>
            <a:r>
              <a:rPr lang="ru-RU" sz="2000" b="1" dirty="0"/>
              <a:t>дозы гонадотропинов. </a:t>
            </a:r>
          </a:p>
          <a:p>
            <a:r>
              <a:rPr lang="ru-RU" sz="2000" b="1" dirty="0" smtClean="0"/>
              <a:t>Наступление </a:t>
            </a:r>
            <a:r>
              <a:rPr lang="ru-RU" sz="2000" b="1" dirty="0"/>
              <a:t>беременности. </a:t>
            </a:r>
          </a:p>
          <a:p>
            <a:r>
              <a:rPr lang="ru-RU" sz="2000" b="1" dirty="0" smtClean="0"/>
              <a:t>Эпизоды </a:t>
            </a:r>
            <a:r>
              <a:rPr lang="ru-RU" sz="2000" b="1" dirty="0"/>
              <a:t>СГЯ в анамнезе.</a:t>
            </a:r>
            <a:endParaRPr lang="ru-RU" sz="2000" b="1" dirty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D1C5758-58AE-4D98-8885-4D057FC269A7}" type="datetime11">
              <a:rPr lang="ru-RU" smtClean="0"/>
              <a:t>22:05:27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Куликов А.В.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130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769938" y="5661025"/>
            <a:ext cx="3743325" cy="647700"/>
          </a:xfrm>
          <a:prstGeom prst="roundRect">
            <a:avLst>
              <a:gd name="adj" fmla="val 484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/>
              <a:t>Брюшная полость, плевральная полость, полость перикарда</a:t>
            </a:r>
          </a:p>
        </p:txBody>
      </p:sp>
      <p:pic>
        <p:nvPicPr>
          <p:cNvPr id="6147" name="Рисунок 36" descr="mr1925f9щз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563" y="1196975"/>
            <a:ext cx="1776412" cy="118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Дата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A709E7B-77B9-4ABF-841A-153E43337E45}" type="datetime11">
              <a:rPr lang="ru-RU" smtClean="0"/>
              <a:t>22:05:27</a:t>
            </a:fld>
            <a:endParaRPr lang="ru-RU"/>
          </a:p>
        </p:txBody>
      </p:sp>
      <p:pic>
        <p:nvPicPr>
          <p:cNvPr id="7" name="Рисунок 6" descr="h51010569006ghj77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4569" y="3365120"/>
            <a:ext cx="2232124" cy="10489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6150" name="Рисунок 7" descr="zim0100752630001проа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888" y="2636838"/>
            <a:ext cx="1800225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Стрелка вниз 8"/>
          <p:cNvSpPr/>
          <p:nvPr/>
        </p:nvSpPr>
        <p:spPr>
          <a:xfrm>
            <a:off x="2501900" y="4149725"/>
            <a:ext cx="647700" cy="1520825"/>
          </a:xfrm>
          <a:prstGeom prst="downArrow">
            <a:avLst/>
          </a:prstGeom>
          <a:solidFill>
            <a:srgbClr val="0000FF">
              <a:alpha val="4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60988" y="4392613"/>
            <a:ext cx="3600450" cy="1074737"/>
          </a:xfrm>
          <a:prstGeom prst="roundRect">
            <a:avLst>
              <a:gd name="adj" fmla="val 27795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 err="1"/>
              <a:t>Гиповолемия</a:t>
            </a:r>
            <a:r>
              <a:rPr lang="ru-RU" sz="2000" b="1" dirty="0"/>
              <a:t>, </a:t>
            </a:r>
            <a:r>
              <a:rPr lang="ru-RU" sz="2000" b="1" dirty="0" err="1"/>
              <a:t>олигурия</a:t>
            </a:r>
            <a:r>
              <a:rPr lang="ru-RU" sz="2000" b="1" dirty="0"/>
              <a:t>, </a:t>
            </a:r>
            <a:r>
              <a:rPr lang="ru-RU" sz="2000" b="1" dirty="0" err="1"/>
              <a:t>гипонатриемия</a:t>
            </a:r>
            <a:r>
              <a:rPr lang="ru-RU" sz="2000" b="1" dirty="0"/>
              <a:t>, </a:t>
            </a:r>
            <a:r>
              <a:rPr lang="ru-RU" sz="2000" b="1" dirty="0" err="1"/>
              <a:t>гипопротеинемия</a:t>
            </a:r>
            <a:endParaRPr lang="ru-RU" sz="2000" b="1" dirty="0"/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>
            <a:off x="323850" y="4540250"/>
            <a:ext cx="1728788" cy="936625"/>
          </a:xfrm>
          <a:prstGeom prst="wedgeRoundRectCallout">
            <a:avLst>
              <a:gd name="adj1" fmla="val 85691"/>
              <a:gd name="adj2" fmla="val -42389"/>
              <a:gd name="adj3" fmla="val 16667"/>
            </a:avLst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/>
              <a:t>Вода, электролиты, белок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830888" y="2636838"/>
            <a:ext cx="2378075" cy="714375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b="1" dirty="0"/>
              <a:t>Нарушение питания, рвота</a:t>
            </a:r>
          </a:p>
        </p:txBody>
      </p:sp>
      <p:cxnSp>
        <p:nvCxnSpPr>
          <p:cNvPr id="16" name="Прямая со стрелкой 15"/>
          <p:cNvCxnSpPr>
            <a:endCxn id="11" idx="1"/>
          </p:cNvCxnSpPr>
          <p:nvPr/>
        </p:nvCxnSpPr>
        <p:spPr>
          <a:xfrm>
            <a:off x="3071813" y="4910138"/>
            <a:ext cx="2289175" cy="2063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7031038" y="3425825"/>
            <a:ext cx="9525" cy="91122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914" name="Прямоугольник 37"/>
          <p:cNvSpPr>
            <a:spLocks noChangeArrowheads="1"/>
          </p:cNvSpPr>
          <p:nvPr/>
        </p:nvSpPr>
        <p:spPr bwMode="auto">
          <a:xfrm>
            <a:off x="401464" y="2216631"/>
            <a:ext cx="864158" cy="442674"/>
          </a:xfrm>
          <a:prstGeom prst="roundRect">
            <a:avLst>
              <a:gd name="adj" fmla="val 37323"/>
            </a:avLst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 err="1">
                <a:latin typeface="Arial" charset="0"/>
                <a:cs typeface="Arial" charset="0"/>
              </a:rPr>
              <a:t>hCG</a:t>
            </a:r>
            <a:endParaRPr lang="ru-RU" sz="2000" dirty="0">
              <a:latin typeface="Arial" charset="0"/>
              <a:cs typeface="Arial" charset="0"/>
            </a:endParaRPr>
          </a:p>
        </p:txBody>
      </p:sp>
      <p:cxnSp>
        <p:nvCxnSpPr>
          <p:cNvPr id="41" name="Прямая со стрелкой 40"/>
          <p:cNvCxnSpPr/>
          <p:nvPr/>
        </p:nvCxnSpPr>
        <p:spPr>
          <a:xfrm flipV="1">
            <a:off x="833438" y="1655763"/>
            <a:ext cx="817562" cy="56038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>
            <a:off x="1049338" y="2660650"/>
            <a:ext cx="750887" cy="33337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 flipH="1">
            <a:off x="2825750" y="2170113"/>
            <a:ext cx="647700" cy="4445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>
            <a:off x="3338513" y="1343025"/>
            <a:ext cx="2493962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65" name="TextBox 80895"/>
          <p:cNvSpPr txBox="1">
            <a:spLocks noChangeArrowheads="1"/>
          </p:cNvSpPr>
          <p:nvPr/>
        </p:nvSpPr>
        <p:spPr bwMode="auto">
          <a:xfrm>
            <a:off x="1492250" y="331514"/>
            <a:ext cx="61864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sz="2400" b="1" dirty="0">
                <a:solidFill>
                  <a:srgbClr val="0033CC"/>
                </a:solidFill>
              </a:rPr>
              <a:t>Синдром  </a:t>
            </a:r>
            <a:r>
              <a:rPr lang="ru-RU" sz="2400" b="1" dirty="0" err="1">
                <a:solidFill>
                  <a:srgbClr val="0033CC"/>
                </a:solidFill>
              </a:rPr>
              <a:t>гиперстимуляции</a:t>
            </a:r>
            <a:r>
              <a:rPr lang="ru-RU" sz="2400" b="1" dirty="0">
                <a:solidFill>
                  <a:srgbClr val="0033CC"/>
                </a:solidFill>
              </a:rPr>
              <a:t>  яичников</a:t>
            </a:r>
          </a:p>
        </p:txBody>
      </p:sp>
      <p:sp>
        <p:nvSpPr>
          <p:cNvPr id="80901" name="TextBox 80900"/>
          <p:cNvSpPr txBox="1"/>
          <p:nvPr/>
        </p:nvSpPr>
        <p:spPr>
          <a:xfrm>
            <a:off x="5832165" y="957160"/>
            <a:ext cx="2376264" cy="715089"/>
          </a:xfrm>
          <a:prstGeom prst="roundRect">
            <a:avLst>
              <a:gd name="adj" fmla="val 40643"/>
            </a:avLst>
          </a:prstGeom>
          <a:solidFill>
            <a:schemeClr val="accent3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/>
              <a:t>Раздражение брюшины, боль</a:t>
            </a:r>
          </a:p>
        </p:txBody>
      </p:sp>
      <p:pic>
        <p:nvPicPr>
          <p:cNvPr id="616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225" y="1689100"/>
            <a:ext cx="280988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3071813" y="1646238"/>
            <a:ext cx="1728787" cy="746125"/>
          </a:xfrm>
          <a:prstGeom prst="roundRect">
            <a:avLst>
              <a:gd name="adj" fmla="val 41573"/>
            </a:avLst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/>
              <a:t>IL</a:t>
            </a:r>
            <a:r>
              <a:rPr lang="ru-RU" sz="2000" b="1" dirty="0"/>
              <a:t>-6, </a:t>
            </a:r>
            <a:r>
              <a:rPr lang="en-US" sz="2000" b="1" dirty="0" smtClean="0"/>
              <a:t>VEGF</a:t>
            </a:r>
            <a:r>
              <a:rPr lang="ru-RU" sz="2000" b="1" dirty="0" smtClean="0"/>
              <a:t>  и т.д.</a:t>
            </a:r>
            <a:endParaRPr lang="ru-RU" sz="2000" b="1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Куликов А.В.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14300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000FF"/>
                </a:solidFill>
              </a:rPr>
              <a:t>Медиаторы нарушения проницаемости эндотелия капилляров</a:t>
            </a:r>
            <a:endParaRPr lang="ru-RU" sz="2800" b="1" dirty="0">
              <a:solidFill>
                <a:srgbClr val="0000FF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611560" y="1556792"/>
            <a:ext cx="7704856" cy="4525963"/>
          </a:xfrm>
        </p:spPr>
        <p:txBody>
          <a:bodyPr/>
          <a:lstStyle/>
          <a:p>
            <a:r>
              <a:rPr lang="ru-RU" sz="2000" b="1" dirty="0"/>
              <a:t>Человеческий хорионический гонадотропин.</a:t>
            </a:r>
          </a:p>
          <a:p>
            <a:r>
              <a:rPr lang="ru-RU" sz="2000" b="1" dirty="0"/>
              <a:t>Сосудистый эндотелиальный фактор роста.</a:t>
            </a:r>
          </a:p>
          <a:p>
            <a:r>
              <a:rPr lang="ru-RU" sz="2000" b="1" dirty="0" err="1"/>
              <a:t>Эстрадиол</a:t>
            </a:r>
            <a:r>
              <a:rPr lang="ru-RU" sz="2000" b="1" dirty="0"/>
              <a:t>.</a:t>
            </a:r>
          </a:p>
          <a:p>
            <a:r>
              <a:rPr lang="ru-RU" sz="2000" b="1" dirty="0"/>
              <a:t>Ренин-</a:t>
            </a:r>
            <a:r>
              <a:rPr lang="ru-RU" sz="2000" b="1" dirty="0" err="1"/>
              <a:t>ангиотензиновая</a:t>
            </a:r>
            <a:r>
              <a:rPr lang="ru-RU" sz="2000" b="1" dirty="0"/>
              <a:t> система яичника.</a:t>
            </a:r>
          </a:p>
          <a:p>
            <a:r>
              <a:rPr lang="ru-RU" sz="2000" b="1" dirty="0" err="1"/>
              <a:t>Кинин-калликреиновая</a:t>
            </a:r>
            <a:r>
              <a:rPr lang="ru-RU" sz="2000" b="1" dirty="0"/>
              <a:t> система яичника.</a:t>
            </a:r>
          </a:p>
          <a:p>
            <a:r>
              <a:rPr lang="ru-RU" sz="2000" b="1" dirty="0"/>
              <a:t>Интерлейкин-6.</a:t>
            </a:r>
          </a:p>
          <a:p>
            <a:r>
              <a:rPr lang="ru-RU" sz="2000" b="1" dirty="0"/>
              <a:t>Простагландины.</a:t>
            </a:r>
          </a:p>
          <a:p>
            <a:r>
              <a:rPr lang="ru-RU" sz="2000" b="1" dirty="0"/>
              <a:t>Инсулин.</a:t>
            </a:r>
          </a:p>
          <a:p>
            <a:r>
              <a:rPr lang="ru-RU" sz="2000" b="1" dirty="0"/>
              <a:t>Фактор </a:t>
            </a:r>
            <a:r>
              <a:rPr lang="ru-RU" sz="2000" b="1" dirty="0" err="1"/>
              <a:t>Виллебранда</a:t>
            </a:r>
            <a:r>
              <a:rPr lang="ru-RU" sz="2000" b="1" dirty="0"/>
              <a:t>.</a:t>
            </a:r>
          </a:p>
          <a:p>
            <a:r>
              <a:rPr lang="ru-RU" sz="2000" b="1" dirty="0"/>
              <a:t>Цитокины.</a:t>
            </a:r>
          </a:p>
          <a:p>
            <a:r>
              <a:rPr lang="ru-RU" sz="2000" b="1" dirty="0"/>
              <a:t>Молекулы адгезии эндотелия.</a:t>
            </a:r>
          </a:p>
          <a:p>
            <a:r>
              <a:rPr lang="ru-RU" sz="2000" b="1" dirty="0" smtClean="0"/>
              <a:t>Гистамин.</a:t>
            </a:r>
            <a:endParaRPr lang="ru-RU" sz="2000" b="1" dirty="0"/>
          </a:p>
          <a:p>
            <a:endParaRPr lang="ru-RU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B32414-EBA7-4D0B-92F0-9F67992F5A2F}" type="datetime11">
              <a:rPr lang="ru-RU" smtClean="0"/>
              <a:t>22:05:27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Куликов А.В.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393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C3739CB-84D9-4DE3-94E8-ECB66560E312}" type="datetime11">
              <a:rPr lang="ru-RU" smtClean="0"/>
              <a:t>22:05:27</a:t>
            </a:fld>
            <a:endParaRPr lang="ru-RU" smtClean="0"/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350"/>
            <a:ext cx="8437885" cy="6275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Куликов А.В.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Дата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916E1EF-3930-4758-90B3-429C77DC8311}" type="datetime11">
              <a:rPr lang="ru-RU" smtClean="0"/>
              <a:t>22:05:27</a:t>
            </a:fld>
            <a:endParaRPr lang="ru-RU" smtClean="0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332656"/>
            <a:ext cx="8028384" cy="868363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solidFill>
                  <a:srgbClr val="0000FF"/>
                </a:solidFill>
              </a:rPr>
              <a:t>При воспалительной реакции жидкость и альбумин переходят в интерстициальное пр-во</a:t>
            </a:r>
          </a:p>
        </p:txBody>
      </p:sp>
      <p:pic>
        <p:nvPicPr>
          <p:cNvPr id="346115" name="Picture 3" descr="zh40070774940001егш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861047"/>
            <a:ext cx="7327114" cy="240117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346116" name="Picture 4" descr="dg0632332005ен1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196752"/>
            <a:ext cx="4010038" cy="2376264"/>
          </a:xfrm>
          <a:prstGeom prst="rect">
            <a:avLst/>
          </a:prstGeom>
          <a:solidFill>
            <a:srgbClr val="BBE0E3">
              <a:alpha val="82001"/>
            </a:srgb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6" name="Рисунок 5" descr="альбуминФЛ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5430139" y="920462"/>
            <a:ext cx="2127785" cy="317732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2" name="Стрелка вниз 1"/>
          <p:cNvSpPr/>
          <p:nvPr/>
        </p:nvSpPr>
        <p:spPr>
          <a:xfrm rot="3003180">
            <a:off x="7940710" y="1486886"/>
            <a:ext cx="577019" cy="792088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 rot="3003180">
            <a:off x="7964994" y="4137838"/>
            <a:ext cx="509725" cy="792088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3254009" y="1445230"/>
            <a:ext cx="453895" cy="680693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Куликов А.В.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74610</TotalTime>
  <Words>1636</Words>
  <Application>Microsoft Office PowerPoint</Application>
  <PresentationFormat>Экран (4:3)</PresentationFormat>
  <Paragraphs>375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Оформление по умолчанию</vt:lpstr>
      <vt:lpstr>Интенсивная терапия синдрома гиперстимуляции яичников</vt:lpstr>
      <vt:lpstr>Презентация PowerPoint</vt:lpstr>
      <vt:lpstr>Презентация PowerPoint</vt:lpstr>
      <vt:lpstr>Определение синдрома гиперстимуляции яичников (СГЯ) (ovarian hyperstimulation syndrome, OHSS) </vt:lpstr>
      <vt:lpstr>Факторы риска СГЯ</vt:lpstr>
      <vt:lpstr>Презентация PowerPoint</vt:lpstr>
      <vt:lpstr>Медиаторы нарушения проницаемости эндотелия капилляров</vt:lpstr>
      <vt:lpstr>Презентация PowerPoint</vt:lpstr>
      <vt:lpstr>При воспалительной реакции жидкость и альбумин переходят в интерстициальное пр-во</vt:lpstr>
      <vt:lpstr>Презентация PowerPoint</vt:lpstr>
      <vt:lpstr>Презентация PowerPoint</vt:lpstr>
      <vt:lpstr>Синдром гиперстимуляции яичников  Ovarian Hyperstimulation Syndrome (OHSS) </vt:lpstr>
      <vt:lpstr>Синдром гиперстимуляции яичников  Ovarian Hyperstimulation Syndrome (OHSS) </vt:lpstr>
      <vt:lpstr>Синдром гиперстимуляции яичников  Ovarian Hyperstimulation Syndrome (OHSS) </vt:lpstr>
      <vt:lpstr>Инфузионная терапия при СГЯ</vt:lpstr>
      <vt:lpstr>Как удерживается жидкость в сосудах?</vt:lpstr>
      <vt:lpstr>Гликокаликс</vt:lpstr>
      <vt:lpstr>Презентация PowerPoint</vt:lpstr>
      <vt:lpstr>Презентация PowerPoint</vt:lpstr>
      <vt:lpstr>Терзания Агафьи Тихоновны</vt:lpstr>
      <vt:lpstr>Презентация PowerPoint</vt:lpstr>
      <vt:lpstr>Презентация PowerPoint</vt:lpstr>
      <vt:lpstr>Как опорочили альбумин</vt:lpstr>
      <vt:lpstr>Как опорочили альбумин и что оказалось</vt:lpstr>
      <vt:lpstr>Природный коллоид: Альбумин 10-20%</vt:lpstr>
      <vt:lpstr>Альбумин</vt:lpstr>
      <vt:lpstr>Препараты гидроксиэтилкрахмала</vt:lpstr>
      <vt:lpstr>Презентация PowerPoint</vt:lpstr>
      <vt:lpstr>При назначении синтетических коллоидов необходимо учитывать следующие проблемы</vt:lpstr>
      <vt:lpstr>Комбинированые препараты Гипертонический раствор</vt:lpstr>
      <vt:lpstr>Характеристика основных кристаллоидов</vt:lpstr>
      <vt:lpstr>Лечение СГЯ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ПОКАЗАНИЯ К ПРОВЕДЕНИЮ ИНФУЗИОННОЙ ТЕРАПИИ В АКУШЕРСКОЙ ПРАКТИКЕ</dc:title>
  <dc:creator>куликов</dc:creator>
  <cp:lastModifiedBy>ветер</cp:lastModifiedBy>
  <cp:revision>419</cp:revision>
  <dcterms:created xsi:type="dcterms:W3CDTF">2007-05-25T03:31:06Z</dcterms:created>
  <dcterms:modified xsi:type="dcterms:W3CDTF">2015-05-15T03:07:16Z</dcterms:modified>
</cp:coreProperties>
</file>