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9" r:id="rId3"/>
    <p:sldMasterId id="2147483701" r:id="rId4"/>
    <p:sldMasterId id="2147483716" r:id="rId5"/>
    <p:sldMasterId id="2147483729" r:id="rId6"/>
    <p:sldMasterId id="2147483742" r:id="rId7"/>
    <p:sldMasterId id="2147483755" r:id="rId8"/>
    <p:sldMasterId id="2147483768" r:id="rId9"/>
  </p:sldMasterIdLst>
  <p:notesMasterIdLst>
    <p:notesMasterId r:id="rId71"/>
  </p:notesMasterIdLst>
  <p:sldIdLst>
    <p:sldId id="257" r:id="rId10"/>
    <p:sldId id="309" r:id="rId11"/>
    <p:sldId id="259" r:id="rId12"/>
    <p:sldId id="262" r:id="rId13"/>
    <p:sldId id="260" r:id="rId14"/>
    <p:sldId id="261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317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315" r:id="rId42"/>
    <p:sldId id="288" r:id="rId43"/>
    <p:sldId id="319" r:id="rId44"/>
    <p:sldId id="289" r:id="rId45"/>
    <p:sldId id="318" r:id="rId46"/>
    <p:sldId id="290" r:id="rId47"/>
    <p:sldId id="311" r:id="rId48"/>
    <p:sldId id="291" r:id="rId49"/>
    <p:sldId id="292" r:id="rId50"/>
    <p:sldId id="293" r:id="rId51"/>
    <p:sldId id="294" r:id="rId52"/>
    <p:sldId id="308" r:id="rId53"/>
    <p:sldId id="312" r:id="rId54"/>
    <p:sldId id="313" r:id="rId55"/>
    <p:sldId id="314" r:id="rId56"/>
    <p:sldId id="316" r:id="rId57"/>
    <p:sldId id="320" r:id="rId58"/>
    <p:sldId id="296" r:id="rId59"/>
    <p:sldId id="297" r:id="rId60"/>
    <p:sldId id="298" r:id="rId61"/>
    <p:sldId id="310" r:id="rId62"/>
    <p:sldId id="300" r:id="rId63"/>
    <p:sldId id="299" r:id="rId64"/>
    <p:sldId id="302" r:id="rId65"/>
    <p:sldId id="301" r:id="rId66"/>
    <p:sldId id="303" r:id="rId67"/>
    <p:sldId id="304" r:id="rId68"/>
    <p:sldId id="305" r:id="rId69"/>
    <p:sldId id="307" r:id="rId7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752" y="-34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D51EC-2A52-4AB5-938F-71B8F3BB919D}" type="datetimeFigureOut">
              <a:rPr lang="ru-RU" smtClean="0"/>
              <a:t>13.05.2015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4DE25-CFAC-4F4C-B369-9A8DD57606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688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78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34B7D-73AA-48AB-B49B-77B1D83CCD5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78128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01B85-9B36-4B04-AFA7-CC2F0D50644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937575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A0558-0189-4884-BBE6-198CBA665F3D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4E2FE-7967-4D3A-971C-ED676DC65CD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89935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13295-5122-4EE8-B002-CCC1C10D3AAA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11:10:15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E12F-B72B-4652-BB90-950C46CF6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19091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39924-4F6E-47BA-9D45-5CA7114CB67F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11:10:15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E12F-B72B-4652-BB90-950C46CF6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9963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DBF93-3F03-4CB2-882B-FF390E25588D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11:10:15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E12F-B72B-4652-BB90-950C46CF6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7848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F865-7780-4F11-A61F-A7B7F63CF915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11:10:15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E12F-B72B-4652-BB90-950C46CF6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5142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FF71D-9ECC-424D-8BDB-367C254FD99A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11:10:15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E12F-B72B-4652-BB90-950C46CF6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511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2F4B-878D-4D3F-9B08-EBCF3C4F531A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11:10:15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E12F-B72B-4652-BB90-950C46CF6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62246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F1491-5C22-4C35-9C55-4A947C1BAE4F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11:10:15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E12F-B72B-4652-BB90-950C46CF6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2559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A8228-78D8-4748-9E0D-B2B09DFDE0C2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11:10:15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E12F-B72B-4652-BB90-950C46CF6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99126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1A58B-4995-4598-9859-3E2C3B7BAC48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11:10:15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E12F-B72B-4652-BB90-950C46CF6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603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C8369-CCF1-4F10-96CF-B31C8FBB687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780559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DF053-AC2A-4318-9327-2F06D3BADEA7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11:10:15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E12F-B72B-4652-BB90-950C46CF6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8158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DD80C-98AA-49C0-9697-6873154B27F3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11:10:15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E12F-B72B-4652-BB90-950C46CF6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77473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0F991-BDBC-4381-B04B-95C94879E04E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11:10:15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AB0F89-F968-48AF-882F-A5223AEDD29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66464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B10D9-2A79-469C-B33C-601BCB206867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11:10:15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CD381-2158-4DE5-A286-CFD05587F44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77124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9E64C-7D96-4ADD-96F9-860D30BC338A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11:10:15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22DF6-BDBF-4595-8BCF-A5A795A295F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820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15A2A-36CA-4C9A-A3DF-653AE1A7C56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22247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534E1-72D7-4973-B699-26D1885CFC4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82304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029E2-87B8-440E-A4DA-B823D3EF8E2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234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A6781-E2EC-4A9A-85E0-6404ED35534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554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4441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940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183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98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75988-385A-4E45-B949-875175102DD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9140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0862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072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734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1438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051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558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506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4E2FE-7967-4D3A-971C-ED676DC65C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6806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F88C-3A31-412B-B60E-5122C5038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167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F88C-3A31-412B-B60E-5122C5038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685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B326B-F9DF-4D3B-B301-9C4A9057D4E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940379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F88C-3A31-412B-B60E-5122C5038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7076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F88C-3A31-412B-B60E-5122C5038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667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F88C-3A31-412B-B60E-5122C5038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5592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F88C-3A31-412B-B60E-5122C5038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4343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F88C-3A31-412B-B60E-5122C5038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1666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F88C-3A31-412B-B60E-5122C5038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5262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F88C-3A31-412B-B60E-5122C5038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8053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F88C-3A31-412B-B60E-5122C5038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071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F88C-3A31-412B-B60E-5122C5038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0138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22F7E-999C-4950-98C9-94E4CBB1F59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2464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14AFA-8A6A-40C4-8B4E-7299CA6EDEB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399083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56A21-3DB8-4738-BD67-7D17B3203B5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65949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55919-AC97-4B64-8256-5307C1CEBFF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351779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10B5D-65DD-4717-AF8A-04E702C4F96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76851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28836-A4AA-4442-AAEA-0EED95245EA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3600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20C77-A827-4666-BF62-8F80740C8A7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0017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92BAF-D639-4E20-8329-0B2068CBE8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9798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7EA42-88A0-4D10-A50C-EFEAB3E441A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49578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36385-7141-4006-8ADD-A23C9B5464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82179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02ED0-CF6C-4AF0-9507-FF0565FA0CC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10402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3BA2A-7EF8-43ED-A4BF-6F402809070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32729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13306-8B6A-47EA-9C19-B081D5F7F80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627801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CD053-FF71-42F3-9022-3988295FE63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00661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E87EF-7A58-4C31-A5AC-2BD8DDF5BDE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12594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B85F2-E6DB-4047-B9FF-75C2E1480CB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466910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11341-001B-48E8-94FA-ECC85163A8DD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0CDA5-CC8C-4301-A9CE-12C51F3C1E2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3703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5F944-A34D-4B0E-82EB-3BBA87E441C5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0C38D-F60C-4FD6-8EA4-4BBABA3516C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0913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F8534-D440-4E36-8CBE-758EBA0B725F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67709-3E97-44B1-9AF7-C450A487D4E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5255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8C7A5-E4DC-484B-B9E9-4D4409E7496B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4900D-6FC2-4FC5-8630-C00AC12A230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938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1906D-8817-4822-99E2-6778113CD904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4D2C0-4067-4EEC-96AD-C3ED01F634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8089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61B16-A113-4B87-B732-AA5087E7FB1A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ED3CF-32AA-41A3-8550-509263B52A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4014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3345B-C643-4AB5-AEE3-2CA2855FDC50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10B51-A979-4138-8D79-064078F4B63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809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D9B72-EF1F-44CE-B5F0-2322339AA9B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125642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0026F-0D11-40D8-BE00-E160BCDA826E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7C03D-07DC-46E0-810F-FC658C3A725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3014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301A3-62AE-40DA-A7D7-61F9B6C2891F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C4A31-DE9B-4C33-A2A6-BCB738AAAB2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7144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0130C-C168-45AC-B284-1C5E99CAF8AD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80394-ADF5-4A5A-8595-33BAD17E009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5929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F59A1-BAA8-468A-90C5-841342C0DF01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9392C-6B3B-4FD8-B5BB-04A0F928B6F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830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A0558-0189-4884-BBE6-198CBA665F3D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4E2FE-7967-4D3A-971C-ED676DC65CD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7315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11341-001B-48E8-94FA-ECC85163A8DD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0CDA5-CC8C-4301-A9CE-12C51F3C1E2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6085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5F944-A34D-4B0E-82EB-3BBA87E441C5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0C38D-F60C-4FD6-8EA4-4BBABA3516C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5164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F8534-D440-4E36-8CBE-758EBA0B725F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67709-3E97-44B1-9AF7-C450A487D4E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4018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8C7A5-E4DC-484B-B9E9-4D4409E7496B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4900D-6FC2-4FC5-8630-C00AC12A230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7453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1906D-8817-4822-99E2-6778113CD904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4D2C0-4067-4EEC-96AD-C3ED01F634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890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2EF59-1EFD-42A0-9984-341931058F7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204401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61B16-A113-4B87-B732-AA5087E7FB1A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ED3CF-32AA-41A3-8550-509263B52A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5312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3345B-C643-4AB5-AEE3-2CA2855FDC50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10B51-A979-4138-8D79-064078F4B63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8628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0026F-0D11-40D8-BE00-E160BCDA826E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7C03D-07DC-46E0-810F-FC658C3A725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682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301A3-62AE-40DA-A7D7-61F9B6C2891F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C4A31-DE9B-4C33-A2A6-BCB738AAAB2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2562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0130C-C168-45AC-B284-1C5E99CAF8AD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80394-ADF5-4A5A-8595-33BAD17E009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5950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F59A1-BAA8-468A-90C5-841342C0DF01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9392C-6B3B-4FD8-B5BB-04A0F928B6F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5538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A0558-0189-4884-BBE6-198CBA665F3D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4E2FE-7967-4D3A-971C-ED676DC65CD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389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11341-001B-48E8-94FA-ECC85163A8DD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0CDA5-CC8C-4301-A9CE-12C51F3C1E2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9881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5F944-A34D-4B0E-82EB-3BBA87E441C5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0C38D-F60C-4FD6-8EA4-4BBABA3516C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9368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F8534-D440-4E36-8CBE-758EBA0B725F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67709-3E97-44B1-9AF7-C450A487D4E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595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F290E-B9E6-4D03-A769-D10A12B4119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818331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8C7A5-E4DC-484B-B9E9-4D4409E7496B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4900D-6FC2-4FC5-8630-C00AC12A230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4851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1906D-8817-4822-99E2-6778113CD904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4D2C0-4067-4EEC-96AD-C3ED01F634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8769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61B16-A113-4B87-B732-AA5087E7FB1A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ED3CF-32AA-41A3-8550-509263B52A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964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3345B-C643-4AB5-AEE3-2CA2855FDC50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10B51-A979-4138-8D79-064078F4B63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0705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0026F-0D11-40D8-BE00-E160BCDA826E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7C03D-07DC-46E0-810F-FC658C3A725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949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301A3-62AE-40DA-A7D7-61F9B6C2891F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C4A31-DE9B-4C33-A2A6-BCB738AAAB2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258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0130C-C168-45AC-B284-1C5E99CAF8AD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80394-ADF5-4A5A-8595-33BAD17E009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1435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F59A1-BAA8-468A-90C5-841342C0DF01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9392C-6B3B-4FD8-B5BB-04A0F928B6F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8501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A0558-0189-4884-BBE6-198CBA665F3D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4E2FE-7967-4D3A-971C-ED676DC65CD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28638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11341-001B-48E8-94FA-ECC85163A8DD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0CDA5-CC8C-4301-A9CE-12C51F3C1E2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981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4A588-361F-4C1E-A47F-4AC1AB07BA9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134814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5F944-A34D-4B0E-82EB-3BBA87E441C5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0C38D-F60C-4FD6-8EA4-4BBABA3516C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14189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F8534-D440-4E36-8CBE-758EBA0B725F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67709-3E97-44B1-9AF7-C450A487D4E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4734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8C7A5-E4DC-484B-B9E9-4D4409E7496B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4900D-6FC2-4FC5-8630-C00AC12A230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6909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1906D-8817-4822-99E2-6778113CD904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4D2C0-4067-4EEC-96AD-C3ED01F634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8248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61B16-A113-4B87-B732-AA5087E7FB1A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ED3CF-32AA-41A3-8550-509263B52A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6457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3345B-C643-4AB5-AEE3-2CA2855FDC50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10B51-A979-4138-8D79-064078F4B63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31699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0026F-0D11-40D8-BE00-E160BCDA826E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7C03D-07DC-46E0-810F-FC658C3A725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07106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301A3-62AE-40DA-A7D7-61F9B6C2891F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C4A31-DE9B-4C33-A2A6-BCB738AAAB2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9769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0130C-C168-45AC-B284-1C5E99CAF8AD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80394-ADF5-4A5A-8595-33BAD17E009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63459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F59A1-BAA8-468A-90C5-841342C0DF01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9392C-6B3B-4FD8-B5BB-04A0F928B6F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919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016E84-3714-4F81-9DAD-CA19F67B1E9E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732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333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5F88C-3A31-412B-B60E-5122C5038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348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454969-AD4A-4F1F-A649-83319247439B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38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8247E9-4FEC-4B6E-93B4-2FECC5FCE90B}" type="datetime11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414538-1703-4863-8585-3DE9CE657D67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410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8247E9-4FEC-4B6E-93B4-2FECC5FCE90B}" type="datetime11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414538-1703-4863-8585-3DE9CE657D67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74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8247E9-4FEC-4B6E-93B4-2FECC5FCE90B}" type="datetime11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414538-1703-4863-8585-3DE9CE657D67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603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8247E9-4FEC-4B6E-93B4-2FECC5FCE90B}" type="datetime11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11:08:05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414538-1703-4863-8585-3DE9CE657D67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31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F1520-DDE5-4CCB-B11B-FA66AD9D4DB4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11:10:15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FE12F-B72B-4652-BB90-950C46CF6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262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9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hyperlink" Target="http://fotki.yandex.ru/users/statuspraesens/view/163750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mailto:kulikov1905@yandex.ru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774850"/>
            <a:ext cx="8642350" cy="44624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b="1" dirty="0" smtClean="0">
                <a:solidFill>
                  <a:srgbClr val="0000FF"/>
                </a:solidFill>
              </a:rPr>
              <a:t>«</a:t>
            </a:r>
            <a:r>
              <a:rPr lang="ru-RU" sz="2400" b="1" dirty="0" smtClean="0">
                <a:solidFill>
                  <a:srgbClr val="0000FF"/>
                </a:solidFill>
              </a:rPr>
              <a:t>Интенсивная терапия тяжелой  преэклампсии и  эклампсии»</a:t>
            </a:r>
          </a:p>
          <a:p>
            <a:pPr algn="ctr" eaLnBrk="1" hangingPunct="1">
              <a:buFontTx/>
              <a:buNone/>
            </a:pPr>
            <a:endParaRPr lang="ru-RU" sz="1800" b="1" dirty="0" smtClean="0">
              <a:solidFill>
                <a:schemeClr val="tx2"/>
              </a:solidFill>
            </a:endParaRPr>
          </a:p>
          <a:p>
            <a:pPr algn="ctr" eaLnBrk="1" hangingPunct="1">
              <a:buFontTx/>
              <a:buNone/>
            </a:pPr>
            <a:r>
              <a:rPr lang="ru-RU" sz="1800" b="1" dirty="0" smtClean="0">
                <a:solidFill>
                  <a:schemeClr val="tx2"/>
                </a:solidFill>
              </a:rPr>
              <a:t>Куликов А.В.</a:t>
            </a:r>
            <a:endParaRPr lang="ru-RU" sz="1400" b="1" dirty="0" smtClean="0">
              <a:solidFill>
                <a:schemeClr val="tx2"/>
              </a:solidFill>
            </a:endParaRPr>
          </a:p>
          <a:p>
            <a:pPr algn="ctr" eaLnBrk="1" hangingPunct="1">
              <a:buFontTx/>
              <a:buNone/>
            </a:pPr>
            <a:r>
              <a:rPr lang="ru-RU" sz="1400" dirty="0" smtClean="0">
                <a:solidFill>
                  <a:schemeClr val="tx2"/>
                </a:solidFill>
              </a:rPr>
              <a:t>Уральский государственный </a:t>
            </a:r>
            <a:r>
              <a:rPr lang="ru-RU" sz="1400" dirty="0">
                <a:solidFill>
                  <a:schemeClr val="tx2"/>
                </a:solidFill>
              </a:rPr>
              <a:t>медицинский университет г. Екатеринбург</a:t>
            </a:r>
            <a:endParaRPr lang="ru-RU" sz="1400" dirty="0" smtClean="0">
              <a:solidFill>
                <a:schemeClr val="tx2"/>
              </a:solidFill>
            </a:endParaRPr>
          </a:p>
          <a:p>
            <a:pPr algn="ctr" eaLnBrk="1" hangingPunct="1">
              <a:buFontTx/>
              <a:buNone/>
            </a:pPr>
            <a:r>
              <a:rPr lang="ru-RU" sz="1400" dirty="0" smtClean="0">
                <a:solidFill>
                  <a:schemeClr val="tx2"/>
                </a:solidFill>
              </a:rPr>
              <a:t>Областной перинатальный центр  г. Екатеринбург</a:t>
            </a:r>
          </a:p>
          <a:p>
            <a:pPr algn="ctr" eaLnBrk="1" hangingPunct="1">
              <a:buFontTx/>
              <a:buNone/>
            </a:pPr>
            <a:endParaRPr lang="ru-RU" sz="1800" dirty="0" smtClean="0">
              <a:solidFill>
                <a:schemeClr val="tx2"/>
              </a:solidFill>
            </a:endParaRPr>
          </a:p>
          <a:p>
            <a:pPr algn="ctr" eaLnBrk="1" hangingPunct="1">
              <a:buFontTx/>
              <a:buNone/>
            </a:pPr>
            <a:endParaRPr lang="ru-RU" sz="2000" b="1" dirty="0" smtClean="0">
              <a:solidFill>
                <a:schemeClr val="tx2"/>
              </a:solidFill>
            </a:endParaRPr>
          </a:p>
          <a:p>
            <a:pPr algn="ctr" eaLnBrk="1" hangingPunct="1">
              <a:buFontTx/>
              <a:buNone/>
            </a:pPr>
            <a:endParaRPr lang="ru-RU" sz="2000" b="1" dirty="0" smtClean="0">
              <a:solidFill>
                <a:schemeClr val="tx2"/>
              </a:solidFill>
            </a:endParaRPr>
          </a:p>
          <a:p>
            <a:pPr algn="ctr" eaLnBrk="1" hangingPunct="1">
              <a:buFontTx/>
              <a:buNone/>
            </a:pPr>
            <a:endParaRPr lang="ru-RU" sz="2000" b="1" dirty="0" smtClean="0">
              <a:solidFill>
                <a:schemeClr val="tx2"/>
              </a:solidFill>
            </a:endParaRPr>
          </a:p>
          <a:p>
            <a:pPr algn="ctr" eaLnBrk="1" hangingPunct="1">
              <a:buFontTx/>
              <a:buNone/>
            </a:pPr>
            <a:endParaRPr lang="ru-RU" sz="2000" b="1" dirty="0">
              <a:solidFill>
                <a:schemeClr val="tx2"/>
              </a:solidFill>
            </a:endParaRPr>
          </a:p>
          <a:p>
            <a:pPr algn="ctr" eaLnBrk="1" hangingPunct="1">
              <a:buFontTx/>
              <a:buNone/>
            </a:pPr>
            <a:endParaRPr lang="ru-RU" sz="2000" b="1" dirty="0">
              <a:solidFill>
                <a:schemeClr val="tx2"/>
              </a:solidFill>
            </a:endParaRPr>
          </a:p>
          <a:p>
            <a:pPr algn="ctr" eaLnBrk="1" hangingPunct="1">
              <a:buFontTx/>
              <a:buNone/>
            </a:pPr>
            <a:r>
              <a:rPr lang="ru-RU" sz="2000" b="1" dirty="0" smtClean="0">
                <a:solidFill>
                  <a:schemeClr val="tx2"/>
                </a:solidFill>
              </a:rPr>
              <a:t>2015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04664"/>
            <a:ext cx="6876256" cy="101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059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oup 7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0924556"/>
              </p:ext>
            </p:extLst>
          </p:nvPr>
        </p:nvGraphicFramePr>
        <p:xfrm>
          <a:off x="395536" y="1456581"/>
          <a:ext cx="8496300" cy="3196554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8496300"/>
              </a:tblGrid>
              <a:tr h="10655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Норма (допустимое) 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АДсист. менее или равно 140 мм рт.ст., </a:t>
                      </a:r>
                      <a:r>
                        <a:rPr kumimoji="0" lang="ru-RU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АДдиаст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 менее или равно 90 мм рт.ст. 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3" marR="91433" marT="45739" marB="45739" horzOverflow="overflow"/>
                </a:tc>
              </a:tr>
              <a:tr h="10655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Умеренная гипертензия</a:t>
                      </a:r>
                      <a:r>
                        <a:rPr kumimoji="0" lang="ru-RU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: 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АДсист. 140-150 мм рт.ст., </a:t>
                      </a:r>
                      <a:r>
                        <a:rPr kumimoji="0" lang="ru-RU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АДдиаст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 90-109 мм рт.ст. 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3" marR="91433" marT="45739" marB="45739" horzOverflow="overflow"/>
                </a:tc>
              </a:tr>
              <a:tr h="10655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Тяжелая гипертензия: 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АДсист. более или равно 160 мм рт.ст., </a:t>
                      </a:r>
                      <a:r>
                        <a:rPr kumimoji="0" lang="ru-RU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АДдиаст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 более или равно 110 мм рт.ст. 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3" marR="91433" marT="45739" marB="45739" horzOverflow="overflow"/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rgbClr val="0000FF"/>
                </a:solidFill>
              </a:rPr>
              <a:t>Классификация АД у беременных по </a:t>
            </a:r>
            <a:r>
              <a:rPr lang="fr-FR" sz="2400" b="1" dirty="0">
                <a:solidFill>
                  <a:srgbClr val="0000FF"/>
                </a:solidFill>
              </a:rPr>
              <a:t>NHBPEP</a:t>
            </a:r>
            <a:r>
              <a:rPr lang="ru-RU" sz="3200" b="1" dirty="0">
                <a:solidFill>
                  <a:srgbClr val="0000FF"/>
                </a:solidFill>
              </a:rPr>
              <a:t> </a:t>
            </a:r>
            <a:r>
              <a:rPr lang="ru-RU" sz="2400" dirty="0">
                <a:solidFill>
                  <a:srgbClr val="0000FF"/>
                </a:solidFill>
              </a:rPr>
              <a:t/>
            </a:r>
            <a:br>
              <a:rPr lang="ru-RU" sz="2400" dirty="0">
                <a:solidFill>
                  <a:srgbClr val="0000FF"/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67243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ru-RU" sz="3600" b="1" smtClean="0">
                <a:solidFill>
                  <a:srgbClr val="3333FF"/>
                </a:solidFill>
              </a:rPr>
              <a:t>Классификация преэклампсии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196975"/>
            <a:ext cx="8229600" cy="3989388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2400" b="1" dirty="0" smtClean="0"/>
              <a:t>ПРИКАЗ МЗ РФ № 170 от 27.05.97 </a:t>
            </a:r>
          </a:p>
          <a:p>
            <a:pPr algn="ctr">
              <a:buFontTx/>
              <a:buNone/>
            </a:pPr>
            <a:r>
              <a:rPr lang="ru-RU" sz="2400" b="1" dirty="0" smtClean="0"/>
              <a:t>«О переходе органов и учреждений здравоохранения Российской Федерации на Международную статистическую классификацию болезней и проблем, связанных со здоровьем Х пересмотра </a:t>
            </a:r>
            <a:r>
              <a:rPr lang="ru-RU" sz="2000" b="1" dirty="0" smtClean="0"/>
              <a:t>(с изменениями от 12 января 1998 г.)</a:t>
            </a:r>
          </a:p>
          <a:p>
            <a:pPr algn="ctr">
              <a:buFontTx/>
              <a:buNone/>
            </a:pPr>
            <a:endParaRPr lang="ru-RU" sz="2000" b="1" dirty="0"/>
          </a:p>
          <a:p>
            <a:pPr algn="ctr">
              <a:buFontTx/>
              <a:buNone/>
            </a:pPr>
            <a:r>
              <a:rPr lang="ru-RU" b="1" dirty="0" smtClean="0">
                <a:solidFill>
                  <a:srgbClr val="FF0000"/>
                </a:solidFill>
              </a:rPr>
              <a:t>Понадобилось 15 лет для перехода «</a:t>
            </a:r>
            <a:r>
              <a:rPr lang="ru-RU" b="1" dirty="0" err="1" smtClean="0">
                <a:solidFill>
                  <a:srgbClr val="FF0000"/>
                </a:solidFill>
              </a:rPr>
              <a:t>гестоза</a:t>
            </a:r>
            <a:r>
              <a:rPr lang="ru-RU" b="1" dirty="0" smtClean="0">
                <a:solidFill>
                  <a:srgbClr val="FF0000"/>
                </a:solidFill>
              </a:rPr>
              <a:t>» в «</a:t>
            </a:r>
            <a:r>
              <a:rPr lang="ru-RU" b="1" dirty="0" err="1" smtClean="0">
                <a:solidFill>
                  <a:srgbClr val="FF0000"/>
                </a:solidFill>
              </a:rPr>
              <a:t>преэклампсию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8509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r>
              <a:rPr lang="ru-RU" sz="2800" b="1" smtClean="0">
                <a:solidFill>
                  <a:srgbClr val="0033CC"/>
                </a:solidFill>
              </a:rPr>
              <a:t>Преэклампсия и эклампсия в МКБ 10</a:t>
            </a:r>
          </a:p>
        </p:txBody>
      </p:sp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1476375" y="1889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graphicFrame>
        <p:nvGraphicFramePr>
          <p:cNvPr id="264196" name="Group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89701985"/>
              </p:ext>
            </p:extLst>
          </p:nvPr>
        </p:nvGraphicFramePr>
        <p:xfrm>
          <a:off x="1043608" y="908720"/>
          <a:ext cx="7200478" cy="3803844"/>
        </p:xfrm>
        <a:graphic>
          <a:graphicData uri="http://schemas.openxmlformats.org/drawingml/2006/table">
            <a:tbl>
              <a:tblPr/>
              <a:tblGrid>
                <a:gridCol w="7200478"/>
              </a:tblGrid>
              <a:tr h="3601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itchFamily="34" charset="0"/>
                        </a:rPr>
                        <a:t>012. Вызванные беременностью отёки и протеинурия без гипертензии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012.0. Вызванные беременностью отеки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012.1. Вызванная беременностью протеинурия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012.2. Вызванные беременностью отеки и протеинурия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itchFamily="34" charset="0"/>
                        </a:rPr>
                        <a:t>013. Вызванная беременностью гипертензия без значительной протеинурии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itchFamily="34" charset="0"/>
                        </a:rPr>
                        <a:t>014. Вызванная беременностью гипертензия со значительной протеинурией 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014.0. Преэклампсия (нефропатия) средней тяжести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014.1. Тяжелая преэклампсия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014.9. Преэклампсия (нефропатия)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неуточненная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itchFamily="34" charset="0"/>
                        </a:rPr>
                        <a:t>015. Эклампсия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015.0. Эклампсия во время беременности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015.1. Эклампсия в родах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015.2. Эклампсия в послеродовом периоде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015.9. Эклампсия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неуточненная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 по срокам</a:t>
                      </a:r>
                    </a:p>
                  </a:txBody>
                  <a:tcPr marT="45690" marB="456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72271" y="5284658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err="1">
                <a:solidFill>
                  <a:srgbClr val="FF0000"/>
                </a:solidFill>
              </a:rPr>
              <a:t>Преэклампсия</a:t>
            </a:r>
            <a:r>
              <a:rPr lang="ru-RU" sz="2400" b="1" dirty="0">
                <a:solidFill>
                  <a:srgbClr val="FF0000"/>
                </a:solidFill>
              </a:rPr>
              <a:t> бывает «плохая» и «очень плохая»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0000"/>
                </a:solidFill>
              </a:rPr>
              <a:t>Легкой </a:t>
            </a:r>
            <a:r>
              <a:rPr lang="ru-RU" sz="2400" b="1" dirty="0" err="1">
                <a:solidFill>
                  <a:srgbClr val="FF0000"/>
                </a:solidFill>
              </a:rPr>
              <a:t>преэклампсии</a:t>
            </a:r>
            <a:r>
              <a:rPr lang="ru-RU" sz="2400" b="1" dirty="0">
                <a:solidFill>
                  <a:srgbClr val="FF0000"/>
                </a:solidFill>
              </a:rPr>
              <a:t> не бывает!!!</a:t>
            </a:r>
          </a:p>
        </p:txBody>
      </p:sp>
    </p:spTree>
    <p:extLst>
      <p:ext uri="{BB962C8B-B14F-4D97-AF65-F5344CB8AC3E}">
        <p14:creationId xmlns:p14="http://schemas.microsoft.com/office/powerpoint/2010/main" val="343921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4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194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260350"/>
            <a:ext cx="8634412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9685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33345B-C643-4AB5-AEE3-2CA2855FDC50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11:08:06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92996"/>
            <a:ext cx="7173466" cy="54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49" y="156870"/>
            <a:ext cx="3057783" cy="118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3848" y="332656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Генетика  </a:t>
            </a:r>
            <a:r>
              <a:rPr lang="ru-R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преэклампсии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HELLP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-синдрома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57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52736"/>
            <a:ext cx="2682161" cy="43952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483" y="404664"/>
            <a:ext cx="4171950" cy="25254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930158"/>
            <a:ext cx="4012587" cy="355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633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3772"/>
            <a:ext cx="7919898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906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54000"/>
            <a:ext cx="8585200" cy="641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1528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404664"/>
            <a:ext cx="7308850" cy="633412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rgbClr val="0000FF"/>
                </a:solidFill>
              </a:rPr>
              <a:t>Моделирование </a:t>
            </a:r>
            <a:r>
              <a:rPr lang="ru-RU" sz="2800" b="1" dirty="0" err="1" smtClean="0">
                <a:solidFill>
                  <a:srgbClr val="0000FF"/>
                </a:solidFill>
              </a:rPr>
              <a:t>преэклампсии</a:t>
            </a:r>
            <a:r>
              <a:rPr lang="ru-RU" sz="2800" b="1" dirty="0" smtClean="0">
                <a:solidFill>
                  <a:srgbClr val="0000FF"/>
                </a:solidFill>
              </a:rPr>
              <a:t> на животных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0864" y="1306030"/>
            <a:ext cx="8424863" cy="3455987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ru-RU" sz="2000" b="1" dirty="0" smtClean="0">
                <a:solidFill>
                  <a:srgbClr val="FF6600"/>
                </a:solidFill>
              </a:rPr>
              <a:t>У беременных животных преэклампсия не развивается!</a:t>
            </a:r>
          </a:p>
          <a:p>
            <a:pPr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ru-RU" sz="2000" b="1" dirty="0" smtClean="0"/>
              <a:t>Для того, чтобы вызвать подобные </a:t>
            </a:r>
            <a:r>
              <a:rPr lang="ru-RU" sz="2000" b="1" dirty="0" err="1" smtClean="0"/>
              <a:t>преэклампсии</a:t>
            </a:r>
            <a:r>
              <a:rPr lang="ru-RU" sz="2000" b="1" dirty="0" smtClean="0"/>
              <a:t> симптомы так или иначе создается ишемия </a:t>
            </a:r>
            <a:r>
              <a:rPr lang="ru-RU" sz="2000" b="1" dirty="0" err="1" smtClean="0"/>
              <a:t>фетоплацентарного</a:t>
            </a:r>
            <a:r>
              <a:rPr lang="ru-RU" sz="2000" b="1" dirty="0" smtClean="0"/>
              <a:t> комплекса:</a:t>
            </a:r>
          </a:p>
          <a:p>
            <a:pPr lvl="2" eaLnBrk="1" hangingPunct="1">
              <a:lnSpc>
                <a:spcPct val="90000"/>
              </a:lnSpc>
            </a:pPr>
            <a:r>
              <a:rPr lang="ru-RU" sz="1400" b="1" dirty="0" smtClean="0"/>
              <a:t>Ингибиторы </a:t>
            </a:r>
            <a:r>
              <a:rPr lang="en-US" sz="1400" b="1" dirty="0" smtClean="0"/>
              <a:t>NO</a:t>
            </a:r>
            <a:r>
              <a:rPr lang="ru-RU" sz="1400" b="1" dirty="0" smtClean="0"/>
              <a:t> </a:t>
            </a:r>
            <a:r>
              <a:rPr lang="ru-RU" sz="1050" dirty="0" smtClean="0"/>
              <a:t>(</a:t>
            </a:r>
            <a:r>
              <a:rPr lang="en-US" sz="900" dirty="0" err="1" smtClean="0"/>
              <a:t>Nomega</a:t>
            </a:r>
            <a:r>
              <a:rPr lang="en-US" sz="500" dirty="0" smtClean="0"/>
              <a:t>-nitro-L-arginine methyl ester (L-NAME) </a:t>
            </a:r>
          </a:p>
          <a:p>
            <a:pPr lvl="2" eaLnBrk="1" hangingPunct="1">
              <a:lnSpc>
                <a:spcPct val="90000"/>
              </a:lnSpc>
            </a:pPr>
            <a:r>
              <a:rPr lang="ru-RU" sz="1400" b="1" dirty="0" smtClean="0"/>
              <a:t>Ингибитор </a:t>
            </a:r>
            <a:r>
              <a:rPr lang="ru-RU" sz="1400" b="1" dirty="0" err="1" smtClean="0"/>
              <a:t>ангиогенеза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Suramin</a:t>
            </a:r>
            <a:r>
              <a:rPr lang="ru-RU" sz="1400" b="1" dirty="0" smtClean="0"/>
              <a:t> </a:t>
            </a:r>
            <a:r>
              <a:rPr lang="ru-RU" sz="900" dirty="0" smtClean="0"/>
              <a:t>(</a:t>
            </a:r>
            <a:r>
              <a:rPr lang="ru-RU" sz="900" dirty="0" err="1" smtClean="0"/>
              <a:t>Sigma</a:t>
            </a:r>
            <a:r>
              <a:rPr lang="ru-RU" sz="900" dirty="0" smtClean="0"/>
              <a:t> </a:t>
            </a:r>
            <a:r>
              <a:rPr lang="ru-RU" sz="900" dirty="0" err="1" smtClean="0"/>
              <a:t>Chemical</a:t>
            </a:r>
            <a:r>
              <a:rPr lang="ru-RU" sz="900" dirty="0" smtClean="0"/>
              <a:t> </a:t>
            </a:r>
            <a:r>
              <a:rPr lang="ru-RU" sz="900" dirty="0" err="1" smtClean="0"/>
              <a:t>Co</a:t>
            </a:r>
            <a:r>
              <a:rPr lang="ru-RU" sz="900" dirty="0" smtClean="0"/>
              <a:t>, </a:t>
            </a:r>
            <a:r>
              <a:rPr lang="ru-RU" sz="900" dirty="0" err="1" smtClean="0"/>
              <a:t>St</a:t>
            </a:r>
            <a:r>
              <a:rPr lang="ru-RU" sz="900" dirty="0" smtClean="0"/>
              <a:t> </a:t>
            </a:r>
            <a:r>
              <a:rPr lang="ru-RU" sz="900" dirty="0" err="1" smtClean="0"/>
              <a:t>Louis</a:t>
            </a:r>
            <a:r>
              <a:rPr lang="ru-RU" sz="900" dirty="0" smtClean="0"/>
              <a:t>, MO)</a:t>
            </a:r>
            <a:r>
              <a:rPr lang="ru-RU" sz="1600" dirty="0" smtClean="0"/>
              <a:t> </a:t>
            </a:r>
          </a:p>
          <a:p>
            <a:pPr lvl="2" eaLnBrk="1" hangingPunct="1">
              <a:lnSpc>
                <a:spcPct val="90000"/>
              </a:lnSpc>
            </a:pPr>
            <a:r>
              <a:rPr lang="ru-RU" sz="1400" b="1" dirty="0" smtClean="0"/>
              <a:t>Хирургические сужение маточных артерий </a:t>
            </a:r>
            <a:r>
              <a:rPr lang="ru-RU" sz="900" dirty="0" smtClean="0"/>
              <a:t>(</a:t>
            </a:r>
            <a:r>
              <a:rPr lang="ru-RU" sz="900" dirty="0" err="1" smtClean="0"/>
              <a:t>reductions</a:t>
            </a:r>
            <a:r>
              <a:rPr lang="ru-RU" sz="900" dirty="0" smtClean="0"/>
              <a:t> </a:t>
            </a:r>
            <a:r>
              <a:rPr lang="ru-RU" sz="900" dirty="0" err="1" smtClean="0"/>
              <a:t>in</a:t>
            </a:r>
            <a:r>
              <a:rPr lang="ru-RU" sz="900" dirty="0" smtClean="0"/>
              <a:t> </a:t>
            </a:r>
            <a:r>
              <a:rPr lang="ru-RU" sz="900" dirty="0" err="1" smtClean="0"/>
              <a:t>uterine</a:t>
            </a:r>
            <a:r>
              <a:rPr lang="ru-RU" sz="900" dirty="0" smtClean="0"/>
              <a:t> </a:t>
            </a:r>
            <a:r>
              <a:rPr lang="ru-RU" sz="900" dirty="0" err="1" smtClean="0"/>
              <a:t>perfusion</a:t>
            </a:r>
            <a:r>
              <a:rPr lang="ru-RU" sz="900" dirty="0" smtClean="0"/>
              <a:t> </a:t>
            </a:r>
            <a:r>
              <a:rPr lang="ru-RU" sz="900" dirty="0" err="1" smtClean="0"/>
              <a:t>pressure</a:t>
            </a:r>
            <a:r>
              <a:rPr lang="ru-RU" sz="900" dirty="0" smtClean="0"/>
              <a:t> (RUPP)</a:t>
            </a:r>
          </a:p>
          <a:p>
            <a:pPr lvl="2" eaLnBrk="1" hangingPunct="1">
              <a:lnSpc>
                <a:spcPct val="90000"/>
              </a:lnSpc>
            </a:pPr>
            <a:r>
              <a:rPr lang="ru-RU" sz="1400" b="1" dirty="0" smtClean="0"/>
              <a:t>Введение бактериального </a:t>
            </a:r>
            <a:r>
              <a:rPr lang="ru-RU" sz="1400" b="1" dirty="0" err="1" smtClean="0"/>
              <a:t>липополисахарида</a:t>
            </a:r>
            <a:r>
              <a:rPr lang="ru-RU" sz="1400" b="1" dirty="0" smtClean="0"/>
              <a:t> – эндотоксина</a:t>
            </a:r>
          </a:p>
          <a:p>
            <a:pPr lvl="2" eaLnBrk="1" hangingPunct="1">
              <a:lnSpc>
                <a:spcPct val="90000"/>
              </a:lnSpc>
            </a:pPr>
            <a:r>
              <a:rPr lang="ru-RU" sz="1400" b="1" dirty="0" smtClean="0"/>
              <a:t>Моделирование диабета </a:t>
            </a:r>
            <a:r>
              <a:rPr lang="ru-RU" sz="1400" b="1" dirty="0" err="1" smtClean="0"/>
              <a:t>стрептозотоцином</a:t>
            </a:r>
            <a:endParaRPr lang="ru-RU" sz="1400" b="1" dirty="0" smtClean="0"/>
          </a:p>
          <a:p>
            <a:pPr lvl="2" eaLnBrk="1" hangingPunct="1">
              <a:lnSpc>
                <a:spcPct val="90000"/>
              </a:lnSpc>
            </a:pPr>
            <a:r>
              <a:rPr lang="ru-RU" sz="1400" b="1" dirty="0" smtClean="0"/>
              <a:t>Холод и голодовка</a:t>
            </a:r>
          </a:p>
          <a:p>
            <a:pPr lvl="2" eaLnBrk="1" hangingPunct="1">
              <a:lnSpc>
                <a:spcPct val="90000"/>
              </a:lnSpc>
            </a:pPr>
            <a:r>
              <a:rPr lang="ru-RU" sz="1400" b="1" dirty="0" smtClean="0"/>
              <a:t>Раздражение симпатических ганглиев</a:t>
            </a:r>
          </a:p>
        </p:txBody>
      </p:sp>
      <p:pic>
        <p:nvPicPr>
          <p:cNvPr id="31750" name="Picture 5" descr="bobr164013j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16633"/>
            <a:ext cx="1500018" cy="133977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5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193" y="4581128"/>
            <a:ext cx="3123055" cy="220487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479461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 вниз 2"/>
          <p:cNvSpPr/>
          <p:nvPr/>
        </p:nvSpPr>
        <p:spPr>
          <a:xfrm>
            <a:off x="4125003" y="1412777"/>
            <a:ext cx="936104" cy="3960439"/>
          </a:xfrm>
          <a:prstGeom prst="downArrow">
            <a:avLst>
              <a:gd name="adj1" fmla="val 60175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5606" name="Text Box 3"/>
          <p:cNvSpPr txBox="1">
            <a:spLocks noChangeArrowheads="1"/>
          </p:cNvSpPr>
          <p:nvPr/>
        </p:nvSpPr>
        <p:spPr bwMode="auto">
          <a:xfrm>
            <a:off x="1871762" y="141439"/>
            <a:ext cx="5904656" cy="115776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00"/>
                </a:solidFill>
              </a:rPr>
              <a:t>Развитие беременности.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00"/>
                </a:solidFill>
              </a:rPr>
              <a:t>Ускоренный </a:t>
            </a:r>
            <a:r>
              <a:rPr lang="ru-RU" sz="1600" b="1" dirty="0" err="1">
                <a:solidFill>
                  <a:srgbClr val="000000"/>
                </a:solidFill>
              </a:rPr>
              <a:t>апоптоз</a:t>
            </a:r>
            <a:r>
              <a:rPr lang="ru-RU" sz="1600" b="1" dirty="0">
                <a:solidFill>
                  <a:srgbClr val="000000"/>
                </a:solidFill>
              </a:rPr>
              <a:t> </a:t>
            </a:r>
            <a:r>
              <a:rPr lang="ru-RU" sz="1600" b="1" dirty="0" err="1">
                <a:solidFill>
                  <a:srgbClr val="000000"/>
                </a:solidFill>
              </a:rPr>
              <a:t>трофобласта</a:t>
            </a:r>
            <a:r>
              <a:rPr lang="ru-RU" sz="1600" b="1" dirty="0">
                <a:solidFill>
                  <a:srgbClr val="000000"/>
                </a:solidFill>
              </a:rPr>
              <a:t>,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00"/>
                </a:solidFill>
              </a:rPr>
              <a:t>нарушение развития спиральных артерий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000000"/>
                </a:solidFill>
              </a:rPr>
              <a:t>Повышение </a:t>
            </a:r>
            <a:r>
              <a:rPr lang="en-US" sz="1200" b="1" dirty="0">
                <a:solidFill>
                  <a:srgbClr val="000000"/>
                </a:solidFill>
              </a:rPr>
              <a:t>TNF-a, </a:t>
            </a:r>
            <a:r>
              <a:rPr lang="ru-RU" sz="1200" b="1" dirty="0">
                <a:solidFill>
                  <a:srgbClr val="000000"/>
                </a:solidFill>
              </a:rPr>
              <a:t>IL-6, IL-1 , IL-1ß,</a:t>
            </a:r>
            <a:r>
              <a:rPr lang="ru-RU" sz="1200" dirty="0">
                <a:solidFill>
                  <a:srgbClr val="000000"/>
                </a:solidFill>
              </a:rPr>
              <a:t> </a:t>
            </a:r>
            <a:r>
              <a:rPr lang="ru-RU" sz="1200" b="1" dirty="0">
                <a:solidFill>
                  <a:srgbClr val="000000"/>
                </a:solidFill>
              </a:rPr>
              <a:t>sFlt-1</a:t>
            </a:r>
            <a:r>
              <a:rPr lang="ru-RU" sz="1200" dirty="0">
                <a:solidFill>
                  <a:srgbClr val="000000"/>
                </a:solidFill>
              </a:rPr>
              <a:t>, </a:t>
            </a:r>
            <a:r>
              <a:rPr lang="ru-RU" sz="1200" b="1" dirty="0">
                <a:solidFill>
                  <a:srgbClr val="000000"/>
                </a:solidFill>
              </a:rPr>
              <a:t>АТ1-АА Снижение</a:t>
            </a:r>
            <a:r>
              <a:rPr lang="en-US" sz="1200" b="1" dirty="0">
                <a:solidFill>
                  <a:srgbClr val="000000"/>
                </a:solidFill>
              </a:rPr>
              <a:t> VEGF, </a:t>
            </a:r>
            <a:r>
              <a:rPr lang="en-US" sz="1200" b="1" dirty="0" smtClean="0">
                <a:solidFill>
                  <a:srgbClr val="000000"/>
                </a:solidFill>
              </a:rPr>
              <a:t>PIGF</a:t>
            </a:r>
            <a:endParaRPr lang="ru-RU" sz="1600" b="1" dirty="0">
              <a:solidFill>
                <a:srgbClr val="000000"/>
              </a:solidFill>
            </a:endParaRPr>
          </a:p>
        </p:txBody>
      </p:sp>
      <p:sp>
        <p:nvSpPr>
          <p:cNvPr id="107524" name="Oval 4"/>
          <p:cNvSpPr>
            <a:spLocks noChangeArrowheads="1"/>
          </p:cNvSpPr>
          <p:nvPr/>
        </p:nvSpPr>
        <p:spPr bwMode="auto">
          <a:xfrm>
            <a:off x="3131840" y="1542506"/>
            <a:ext cx="2573982" cy="423684"/>
          </a:xfrm>
          <a:prstGeom prst="roundRect">
            <a:avLst>
              <a:gd name="adj" fmla="val 35611"/>
            </a:avLst>
          </a:prstGeom>
          <a:gradFill rotWithShape="1">
            <a:gsLst>
              <a:gs pos="0">
                <a:srgbClr val="FFFF99">
                  <a:gamma/>
                  <a:shade val="86275"/>
                  <a:invGamma/>
                  <a:alpha val="53999"/>
                </a:srgbClr>
              </a:gs>
              <a:gs pos="50000">
                <a:srgbClr val="FFFF99"/>
              </a:gs>
              <a:gs pos="100000">
                <a:srgbClr val="FFFF99">
                  <a:gamma/>
                  <a:shade val="86275"/>
                  <a:invGamma/>
                  <a:alpha val="53999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0000"/>
                </a:solidFill>
              </a:rPr>
              <a:t>Плацентарная ишемия</a:t>
            </a:r>
          </a:p>
        </p:txBody>
      </p:sp>
      <p:sp>
        <p:nvSpPr>
          <p:cNvPr id="22536" name="AutoShape 5"/>
          <p:cNvSpPr>
            <a:spLocks noChangeArrowheads="1"/>
          </p:cNvSpPr>
          <p:nvPr/>
        </p:nvSpPr>
        <p:spPr bwMode="auto">
          <a:xfrm>
            <a:off x="1232507" y="3573016"/>
            <a:ext cx="7247161" cy="987504"/>
          </a:xfrm>
          <a:prstGeom prst="roundRect">
            <a:avLst>
              <a:gd name="adj" fmla="val 16667"/>
            </a:avLst>
          </a:prstGeom>
          <a:solidFill>
            <a:srgbClr val="F2F2F2">
              <a:alpha val="69020"/>
            </a:srgbClr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FF"/>
                </a:solidFill>
              </a:rPr>
              <a:t>Материнские факторы: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0000"/>
                </a:solidFill>
              </a:rPr>
              <a:t>Повреждение эндотелия сосудов, капиллярная утечка, нарушение кровообращения, спазм сосудов, </a:t>
            </a:r>
            <a:r>
              <a:rPr lang="ru-RU" sz="1600" b="1" dirty="0" err="1">
                <a:solidFill>
                  <a:srgbClr val="000000"/>
                </a:solidFill>
              </a:rPr>
              <a:t>микротромбообразование</a:t>
            </a:r>
            <a:endParaRPr lang="ru-RU" sz="1600" b="1" dirty="0">
              <a:solidFill>
                <a:srgbClr val="000000"/>
              </a:solidFill>
            </a:endParaRPr>
          </a:p>
        </p:txBody>
      </p:sp>
      <p:sp>
        <p:nvSpPr>
          <p:cNvPr id="107528" name="Oval 8"/>
          <p:cNvSpPr>
            <a:spLocks noChangeArrowheads="1"/>
          </p:cNvSpPr>
          <p:nvPr/>
        </p:nvSpPr>
        <p:spPr bwMode="auto">
          <a:xfrm>
            <a:off x="2987824" y="2612271"/>
            <a:ext cx="2945815" cy="407313"/>
          </a:xfrm>
          <a:prstGeom prst="roundRect">
            <a:avLst>
              <a:gd name="adj" fmla="val 29640"/>
            </a:avLst>
          </a:prstGeom>
          <a:gradFill rotWithShape="1">
            <a:gsLst>
              <a:gs pos="0">
                <a:srgbClr val="FFFF99">
                  <a:gamma/>
                  <a:shade val="86275"/>
                  <a:invGamma/>
                  <a:alpha val="53999"/>
                </a:srgbClr>
              </a:gs>
              <a:gs pos="50000">
                <a:srgbClr val="FFFF99"/>
              </a:gs>
              <a:gs pos="100000">
                <a:srgbClr val="FFFF99">
                  <a:gamma/>
                  <a:shade val="86275"/>
                  <a:invGamma/>
                  <a:alpha val="53999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0000"/>
                </a:solidFill>
              </a:rPr>
              <a:t>Задержка развития плода</a:t>
            </a:r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1882800" y="5420423"/>
            <a:ext cx="5832648" cy="481370"/>
          </a:xfrm>
          <a:prstGeom prst="roundRect">
            <a:avLst>
              <a:gd name="adj" fmla="val 29640"/>
            </a:avLst>
          </a:prstGeom>
          <a:gradFill rotWithShape="1">
            <a:gsLst>
              <a:gs pos="0">
                <a:srgbClr val="FFFF99">
                  <a:gamma/>
                  <a:shade val="86275"/>
                  <a:invGamma/>
                  <a:alpha val="53999"/>
                </a:srgbClr>
              </a:gs>
              <a:gs pos="50000">
                <a:srgbClr val="FFFF99"/>
              </a:gs>
              <a:gs pos="100000">
                <a:srgbClr val="FFFF99">
                  <a:gamma/>
                  <a:shade val="86275"/>
                  <a:invGamma/>
                  <a:alpha val="53999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00"/>
                </a:solidFill>
              </a:rPr>
              <a:t>Клинические проявления после 20 недели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531" y="1766294"/>
            <a:ext cx="2905306" cy="181448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2254673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</a:rPr>
              <a:t>http://</a:t>
            </a:r>
            <a:r>
              <a:rPr lang="en-US" sz="3600" b="1" dirty="0" smtClean="0">
                <a:solidFill>
                  <a:srgbClr val="FF0000"/>
                </a:solidFill>
              </a:rPr>
              <a:t>www.arfpoint.ru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2776"/>
            <a:ext cx="7200800" cy="463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79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4000" b="1" dirty="0" smtClean="0">
                <a:solidFill>
                  <a:srgbClr val="0000FF"/>
                </a:solidFill>
              </a:rPr>
              <a:t>Профилактика </a:t>
            </a:r>
            <a:r>
              <a:rPr lang="ru-RU" sz="4000" b="1" dirty="0" err="1" smtClean="0">
                <a:solidFill>
                  <a:srgbClr val="0000FF"/>
                </a:solidFill>
              </a:rPr>
              <a:t>преэклампсии</a:t>
            </a:r>
            <a:endParaRPr lang="ru-RU" sz="4000" b="1" dirty="0">
              <a:solidFill>
                <a:srgbClr val="0000FF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8030844" cy="3240360"/>
          </a:xfrm>
        </p:spPr>
      </p:pic>
      <p:sp>
        <p:nvSpPr>
          <p:cNvPr id="8" name="TextBox 7"/>
          <p:cNvSpPr txBox="1"/>
          <p:nvPr/>
        </p:nvSpPr>
        <p:spPr>
          <a:xfrm>
            <a:off x="611560" y="5085184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FF0000"/>
                </a:solidFill>
              </a:rPr>
              <a:t>Возможна только до беременности!!!</a:t>
            </a:r>
          </a:p>
        </p:txBody>
      </p:sp>
    </p:spTree>
    <p:extLst>
      <p:ext uri="{BB962C8B-B14F-4D97-AF65-F5344CB8AC3E}">
        <p14:creationId xmlns:p14="http://schemas.microsoft.com/office/powerpoint/2010/main" val="38308030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412776"/>
            <a:ext cx="87849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FF0000"/>
                </a:solidFill>
              </a:rPr>
              <a:t>"Поезд здесь проходит за 14 секунд, независимо от того, находится ли ваш автомобиль на рельсах или перед шлагбаумом"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15728"/>
            <a:ext cx="936104" cy="8368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79393" y="404664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00"/>
                </a:solidFill>
              </a:rPr>
              <a:t>Объявление перед ж/д переездом</a:t>
            </a:r>
          </a:p>
        </p:txBody>
      </p:sp>
      <p:pic>
        <p:nvPicPr>
          <p:cNvPr id="1026" name="Picture 2" descr="Скачать паровоз, поезд, состав, луга, закат, рельсы, Другая техника, фото, обои, картинка #12413485 - a-matata.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070" y="4077072"/>
            <a:ext cx="3863302" cy="237317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3446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Прямая со стрелкой 23"/>
          <p:cNvCxnSpPr/>
          <p:nvPr/>
        </p:nvCxnSpPr>
        <p:spPr>
          <a:xfrm rot="5400000">
            <a:off x="4284316" y="1056233"/>
            <a:ext cx="287337" cy="15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426" name="Oval 2"/>
          <p:cNvSpPr>
            <a:spLocks noChangeArrowheads="1"/>
          </p:cNvSpPr>
          <p:nvPr/>
        </p:nvSpPr>
        <p:spPr bwMode="auto">
          <a:xfrm>
            <a:off x="2288411" y="188640"/>
            <a:ext cx="4320480" cy="432048"/>
          </a:xfrm>
          <a:prstGeom prst="roundRect">
            <a:avLst/>
          </a:prstGeom>
          <a:gradFill rotWithShape="1">
            <a:gsLst>
              <a:gs pos="0">
                <a:srgbClr val="FFFF00">
                  <a:alpha val="64000"/>
                </a:srgbClr>
              </a:gs>
              <a:gs pos="100000">
                <a:srgbClr val="FFFF00">
                  <a:gamma/>
                  <a:shade val="85882"/>
                  <a:invGamma/>
                  <a:alpha val="6700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000000"/>
              </a:solidFill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000000"/>
                </a:solidFill>
                <a:cs typeface="Arial" pitchFamily="34" charset="0"/>
              </a:rPr>
              <a:t>Клинические проявления</a:t>
            </a:r>
            <a:endParaRPr lang="ru-RU" sz="2800" b="1" dirty="0">
              <a:solidFill>
                <a:srgbClr val="000000"/>
              </a:solidFill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4827" name="Line 5"/>
          <p:cNvSpPr>
            <a:spLocks noChangeShapeType="1"/>
          </p:cNvSpPr>
          <p:nvPr/>
        </p:nvSpPr>
        <p:spPr bwMode="auto">
          <a:xfrm>
            <a:off x="2268538" y="32845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6" name="AutoShape 12"/>
          <p:cNvSpPr>
            <a:spLocks noChangeArrowheads="1"/>
          </p:cNvSpPr>
          <p:nvPr/>
        </p:nvSpPr>
        <p:spPr bwMode="auto">
          <a:xfrm>
            <a:off x="647166" y="5452445"/>
            <a:ext cx="7776864" cy="439269"/>
          </a:xfrm>
          <a:prstGeom prst="roundRect">
            <a:avLst>
              <a:gd name="adj" fmla="val 16667"/>
            </a:avLst>
          </a:prstGeom>
          <a:solidFill>
            <a:srgbClr val="66FF33"/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00"/>
                </a:solidFill>
              </a:rPr>
              <a:t>При своевременном родоразрешении – прогноз благоприятный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2102" y="1227554"/>
            <a:ext cx="8008813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FF"/>
                </a:solidFill>
                <a:cs typeface="Arial" pitchFamily="34" charset="0"/>
              </a:rPr>
              <a:t>ЦНС: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 Головная боль, </a:t>
            </a:r>
            <a:r>
              <a:rPr lang="ru-RU" b="1" dirty="0" err="1">
                <a:solidFill>
                  <a:srgbClr val="000000"/>
                </a:solidFill>
                <a:cs typeface="Arial" pitchFamily="34" charset="0"/>
              </a:rPr>
              <a:t>фотопсии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, парестезии фибрилляции, судороги</a:t>
            </a:r>
          </a:p>
          <a:p>
            <a:pPr lvl="0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FF"/>
                </a:solidFill>
                <a:cs typeface="Arial" pitchFamily="34" charset="0"/>
              </a:rPr>
              <a:t>ССС: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 Артериальная  гипертензия, сердечная  недостаточность,  </a:t>
            </a:r>
            <a:r>
              <a:rPr lang="ru-RU" b="1" dirty="0" err="1">
                <a:solidFill>
                  <a:srgbClr val="000000"/>
                </a:solidFill>
                <a:cs typeface="Arial" pitchFamily="34" charset="0"/>
              </a:rPr>
              <a:t>гиповолемия</a:t>
            </a:r>
            <a:endParaRPr lang="ru-RU" b="1" dirty="0">
              <a:solidFill>
                <a:srgbClr val="000000"/>
              </a:solidFill>
              <a:cs typeface="Arial" pitchFamily="34" charset="0"/>
            </a:endParaRPr>
          </a:p>
          <a:p>
            <a:pPr lvl="0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FF"/>
                </a:solidFill>
                <a:cs typeface="Arial" pitchFamily="34" charset="0"/>
              </a:rPr>
              <a:t>Почки: 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Протеинурия,  </a:t>
            </a:r>
            <a:r>
              <a:rPr lang="ru-RU" b="1" dirty="0" err="1">
                <a:solidFill>
                  <a:srgbClr val="000000"/>
                </a:solidFill>
                <a:cs typeface="Arial" pitchFamily="34" charset="0"/>
              </a:rPr>
              <a:t>олигурия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, </a:t>
            </a:r>
          </a:p>
          <a:p>
            <a:pPr lvl="0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FF"/>
                </a:solidFill>
                <a:cs typeface="Arial" pitchFamily="34" charset="0"/>
              </a:rPr>
              <a:t>ЖКТ: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 Боли в </a:t>
            </a:r>
            <a:r>
              <a:rPr lang="ru-RU" b="1" dirty="0" err="1">
                <a:solidFill>
                  <a:srgbClr val="000000"/>
                </a:solidFill>
                <a:cs typeface="Arial" pitchFamily="34" charset="0"/>
              </a:rPr>
              <a:t>эпигастральной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 области, изжога, тошнота, рвота, </a:t>
            </a:r>
          </a:p>
          <a:p>
            <a:pPr lvl="0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ru-RU" b="1" dirty="0" err="1">
                <a:solidFill>
                  <a:srgbClr val="0000FF"/>
                </a:solidFill>
                <a:cs typeface="Arial" pitchFamily="34" charset="0"/>
              </a:rPr>
              <a:t>Гепатоз</a:t>
            </a:r>
            <a:r>
              <a:rPr lang="ru-RU" b="1" dirty="0">
                <a:solidFill>
                  <a:srgbClr val="0000FF"/>
                </a:solidFill>
                <a:cs typeface="Arial" pitchFamily="34" charset="0"/>
              </a:rPr>
              <a:t>   </a:t>
            </a:r>
          </a:p>
          <a:p>
            <a:pPr lvl="0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FF"/>
                </a:solidFill>
                <a:cs typeface="Arial" pitchFamily="34" charset="0"/>
              </a:rPr>
              <a:t>Тромбоцитопения</a:t>
            </a:r>
          </a:p>
          <a:p>
            <a:pPr lvl="0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FF"/>
                </a:solidFill>
                <a:cs typeface="Arial" pitchFamily="34" charset="0"/>
              </a:rPr>
              <a:t>ФПН: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 Задержка развития плода, гипоксия плода, антенатальная гибель плода</a:t>
            </a:r>
            <a:endParaRPr lang="ru-RU" sz="1600" b="1" dirty="0">
              <a:solidFill>
                <a:srgbClr val="000000"/>
              </a:solidFill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b="1" dirty="0">
              <a:solidFill>
                <a:srgbClr val="000000"/>
              </a:solidFill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7657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Oval 2"/>
          <p:cNvSpPr>
            <a:spLocks noChangeArrowheads="1"/>
          </p:cNvSpPr>
          <p:nvPr/>
        </p:nvSpPr>
        <p:spPr bwMode="auto">
          <a:xfrm>
            <a:off x="2268538" y="404664"/>
            <a:ext cx="4320480" cy="432048"/>
          </a:xfrm>
          <a:prstGeom prst="roundRect">
            <a:avLst/>
          </a:prstGeom>
          <a:gradFill rotWithShape="1">
            <a:gsLst>
              <a:gs pos="0">
                <a:srgbClr val="FFFF00">
                  <a:alpha val="64000"/>
                </a:srgbClr>
              </a:gs>
              <a:gs pos="100000">
                <a:srgbClr val="FFFF00">
                  <a:gamma/>
                  <a:shade val="85882"/>
                  <a:invGamma/>
                  <a:alpha val="6700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000000"/>
              </a:solidFill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00"/>
                </a:solidFill>
                <a:cs typeface="Arial" pitchFamily="34" charset="0"/>
              </a:rPr>
              <a:t>Клинические проявления</a:t>
            </a:r>
            <a:endParaRPr lang="ru-RU" sz="2400" b="1" dirty="0">
              <a:solidFill>
                <a:srgbClr val="000000"/>
              </a:solidFill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4827" name="Line 5"/>
          <p:cNvSpPr>
            <a:spLocks noChangeShapeType="1"/>
          </p:cNvSpPr>
          <p:nvPr/>
        </p:nvSpPr>
        <p:spPr bwMode="auto">
          <a:xfrm>
            <a:off x="2268538" y="32845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435" name="Oval 11"/>
          <p:cNvSpPr>
            <a:spLocks noChangeArrowheads="1"/>
          </p:cNvSpPr>
          <p:nvPr/>
        </p:nvSpPr>
        <p:spPr bwMode="auto">
          <a:xfrm>
            <a:off x="1043608" y="1340768"/>
            <a:ext cx="7488832" cy="3168352"/>
          </a:xfrm>
          <a:prstGeom prst="roundRect">
            <a:avLst>
              <a:gd name="adj" fmla="val 7831"/>
            </a:avLst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FF"/>
                </a:solidFill>
                <a:cs typeface="Arial" pitchFamily="34" charset="0"/>
              </a:rPr>
              <a:t>ЦНС:</a:t>
            </a:r>
            <a:r>
              <a:rPr lang="ru-RU" sz="2000" b="1" dirty="0">
                <a:solidFill>
                  <a:srgbClr val="000000"/>
                </a:solidFill>
                <a:cs typeface="Arial" pitchFamily="34" charset="0"/>
              </a:rPr>
              <a:t> Кровоизлияние в мозг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FF"/>
                </a:solidFill>
                <a:cs typeface="Arial" pitchFamily="34" charset="0"/>
              </a:rPr>
              <a:t>Легкие:</a:t>
            </a:r>
            <a:r>
              <a:rPr lang="ru-RU" sz="2000" b="1" dirty="0">
                <a:solidFill>
                  <a:srgbClr val="000000"/>
                </a:solidFill>
                <a:cs typeface="Arial" pitchFamily="34" charset="0"/>
              </a:rPr>
              <a:t> ОРДС, отек легких, пневмония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FF"/>
                </a:solidFill>
                <a:cs typeface="Arial" pitchFamily="34" charset="0"/>
              </a:rPr>
              <a:t>Печень:</a:t>
            </a:r>
            <a:r>
              <a:rPr lang="ru-RU" sz="20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cs typeface="Arial" pitchFamily="34" charset="0"/>
              </a:rPr>
              <a:t>HELLP</a:t>
            </a:r>
            <a:r>
              <a:rPr lang="ru-RU" sz="2000" b="1" dirty="0">
                <a:solidFill>
                  <a:srgbClr val="000000"/>
                </a:solidFill>
                <a:cs typeface="Arial" pitchFamily="34" charset="0"/>
              </a:rPr>
              <a:t>-синдром, некроз, разрыв печени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FF"/>
                </a:solidFill>
                <a:cs typeface="Arial" pitchFamily="34" charset="0"/>
              </a:rPr>
              <a:t>ДВС-синдром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FF"/>
                </a:solidFill>
                <a:cs typeface="Arial" pitchFamily="34" charset="0"/>
              </a:rPr>
              <a:t>Почки:</a:t>
            </a:r>
            <a:r>
              <a:rPr lang="ru-RU" sz="2000" b="1" dirty="0">
                <a:solidFill>
                  <a:srgbClr val="000000"/>
                </a:solidFill>
                <a:cs typeface="Arial" pitchFamily="34" charset="0"/>
              </a:rPr>
              <a:t> Острая почечная недостаточность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00"/>
                </a:solidFill>
                <a:cs typeface="Arial" pitchFamily="34" charset="0"/>
              </a:rPr>
              <a:t>Отслойка плаценты 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FF"/>
                </a:solidFill>
                <a:cs typeface="Arial" pitchFamily="34" charset="0"/>
              </a:rPr>
              <a:t>Геморрагический шок</a:t>
            </a:r>
            <a:endParaRPr lang="ru-RU" sz="2400" b="1" dirty="0">
              <a:solidFill>
                <a:srgbClr val="0000FF"/>
              </a:solidFill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>
            <a:off x="4428778" y="854463"/>
            <a:ext cx="1" cy="3600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utoShape 12"/>
          <p:cNvSpPr>
            <a:spLocks noChangeArrowheads="1"/>
          </p:cNvSpPr>
          <p:nvPr/>
        </p:nvSpPr>
        <p:spPr bwMode="auto">
          <a:xfrm>
            <a:off x="1024558" y="4797152"/>
            <a:ext cx="7596336" cy="1252258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FFFFFF"/>
                </a:solidFill>
              </a:rPr>
              <a:t>Независимо от родоразрешения – прогноз может быть сомнительный</a:t>
            </a:r>
          </a:p>
        </p:txBody>
      </p:sp>
    </p:spTree>
    <p:extLst>
      <p:ext uri="{BB962C8B-B14F-4D97-AF65-F5344CB8AC3E}">
        <p14:creationId xmlns:p14="http://schemas.microsoft.com/office/powerpoint/2010/main" val="25091906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 Box 5"/>
          <p:cNvSpPr txBox="1">
            <a:spLocks noChangeArrowheads="1"/>
          </p:cNvSpPr>
          <p:nvPr/>
        </p:nvSpPr>
        <p:spPr bwMode="auto">
          <a:xfrm>
            <a:off x="430214" y="333375"/>
            <a:ext cx="79565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0000FF"/>
                </a:solidFill>
              </a:rPr>
              <a:t>Главная опасность – недооценка степени тяжести </a:t>
            </a:r>
            <a:r>
              <a:rPr lang="ru-RU" sz="3200" b="1" dirty="0" err="1">
                <a:solidFill>
                  <a:srgbClr val="0000FF"/>
                </a:solidFill>
              </a:rPr>
              <a:t>преэклампсии</a:t>
            </a:r>
            <a:endParaRPr lang="ru-RU" sz="3200" b="1" dirty="0">
              <a:solidFill>
                <a:srgbClr val="0000FF"/>
              </a:solidFill>
            </a:endParaRPr>
          </a:p>
        </p:txBody>
      </p:sp>
      <p:sp>
        <p:nvSpPr>
          <p:cNvPr id="35845" name="Rectangle 6"/>
          <p:cNvSpPr>
            <a:spLocks noChangeArrowheads="1"/>
          </p:cNvSpPr>
          <p:nvPr/>
        </p:nvSpPr>
        <p:spPr bwMode="auto">
          <a:xfrm>
            <a:off x="1043608" y="5197178"/>
            <a:ext cx="698341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FF"/>
                </a:solidFill>
              </a:rPr>
              <a:t>несвоевременное </a:t>
            </a:r>
            <a:r>
              <a:rPr lang="ru-RU" sz="2800" b="1" dirty="0" err="1">
                <a:solidFill>
                  <a:srgbClr val="0000FF"/>
                </a:solidFill>
              </a:rPr>
              <a:t>родоразрешение</a:t>
            </a:r>
            <a:r>
              <a:rPr lang="ru-RU" sz="2800" b="1" dirty="0">
                <a:solidFill>
                  <a:srgbClr val="0000FF"/>
                </a:solidFill>
              </a:rPr>
              <a:t> – прогрессирование ПОН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556792"/>
            <a:ext cx="5048660" cy="361339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675000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508">
            <a:off x="5694322" y="2586767"/>
            <a:ext cx="2298941" cy="1778560"/>
          </a:xfrm>
          <a:prstGeom prst="rect">
            <a:avLst/>
          </a:prstGeom>
        </p:spPr>
      </p:pic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399356" y="116632"/>
            <a:ext cx="8229600" cy="634082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Критерии тяжести </a:t>
            </a:r>
            <a:r>
              <a:rPr lang="ru-RU" sz="2400" b="1" dirty="0" err="1" smtClean="0">
                <a:solidFill>
                  <a:srgbClr val="0000FF"/>
                </a:solidFill>
              </a:rPr>
              <a:t>преэклампсии</a:t>
            </a:r>
            <a:endParaRPr lang="ru-RU" sz="2400" b="1" dirty="0" smtClean="0">
              <a:solidFill>
                <a:srgbClr val="0000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4225" y="692696"/>
            <a:ext cx="14761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0000"/>
                </a:solidFill>
                <a:cs typeface="Arial" pitchFamily="34" charset="0"/>
              </a:rPr>
              <a:t>Тяжелая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07505" y="1121146"/>
            <a:ext cx="6478164" cy="4644676"/>
          </a:xfrm>
          <a:prstGeom prst="roundRect">
            <a:avLst>
              <a:gd name="adj" fmla="val 8464"/>
            </a:avLst>
          </a:prstGeom>
          <a:solidFill>
            <a:schemeClr val="accent3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342900" indent="-342900" algn="just" fontAlgn="base">
              <a:lnSpc>
                <a:spcPts val="27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b="1" dirty="0" err="1">
                <a:solidFill>
                  <a:srgbClr val="0000FF"/>
                </a:solidFill>
                <a:cs typeface="Arial" pitchFamily="34" charset="0"/>
              </a:rPr>
              <a:t>АДсист</a:t>
            </a:r>
            <a:r>
              <a:rPr lang="ru-RU" b="1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160 мм </a:t>
            </a:r>
            <a:r>
              <a:rPr lang="ru-RU" b="1" dirty="0" err="1">
                <a:solidFill>
                  <a:srgbClr val="000000"/>
                </a:solidFill>
                <a:cs typeface="Arial" pitchFamily="34" charset="0"/>
              </a:rPr>
              <a:t>рт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cs typeface="Arial" pitchFamily="34" charset="0"/>
              </a:rPr>
              <a:t>ст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 или более и </a:t>
            </a:r>
            <a:r>
              <a:rPr lang="ru-RU" b="1" dirty="0" err="1">
                <a:solidFill>
                  <a:srgbClr val="0000FF"/>
                </a:solidFill>
                <a:cs typeface="Arial" pitchFamily="34" charset="0"/>
              </a:rPr>
              <a:t>АДдиаст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 до 110 мм </a:t>
            </a:r>
            <a:r>
              <a:rPr lang="ru-RU" b="1" dirty="0" err="1">
                <a:solidFill>
                  <a:srgbClr val="000000"/>
                </a:solidFill>
                <a:cs typeface="Arial" pitchFamily="34" charset="0"/>
              </a:rPr>
              <a:t>рт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cs typeface="Arial" pitchFamily="34" charset="0"/>
              </a:rPr>
              <a:t>ст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 и более. </a:t>
            </a:r>
          </a:p>
          <a:p>
            <a:pPr marL="342900" indent="-342900" algn="just" fontAlgn="base">
              <a:lnSpc>
                <a:spcPts val="27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b="1" dirty="0">
                <a:solidFill>
                  <a:srgbClr val="0000FF"/>
                </a:solidFill>
                <a:cs typeface="Arial" pitchFamily="34" charset="0"/>
              </a:rPr>
              <a:t>Протеинурия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  2,0 г и более за 24 часа.  </a:t>
            </a:r>
          </a:p>
          <a:p>
            <a:pPr marL="342900" indent="-342900" algn="just" fontAlgn="base">
              <a:lnSpc>
                <a:spcPts val="27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b="1" dirty="0">
                <a:solidFill>
                  <a:srgbClr val="0000FF"/>
                </a:solidFill>
                <a:cs typeface="Arial" pitchFamily="34" charset="0"/>
              </a:rPr>
              <a:t>Или  клиника </a:t>
            </a:r>
            <a:r>
              <a:rPr lang="ru-RU" b="1" dirty="0" err="1">
                <a:solidFill>
                  <a:srgbClr val="0000FF"/>
                </a:solidFill>
                <a:cs typeface="Arial" pitchFamily="34" charset="0"/>
              </a:rPr>
              <a:t>преэклампсии</a:t>
            </a:r>
            <a:r>
              <a:rPr lang="ru-RU" b="1" dirty="0">
                <a:solidFill>
                  <a:srgbClr val="0000FF"/>
                </a:solidFill>
                <a:cs typeface="Arial" pitchFamily="34" charset="0"/>
              </a:rPr>
              <a:t> и +:</a:t>
            </a:r>
            <a:endParaRPr lang="ru-RU" sz="1600" b="1" dirty="0">
              <a:solidFill>
                <a:srgbClr val="0000FF"/>
              </a:solidFill>
              <a:cs typeface="Arial" pitchFamily="34" charset="0"/>
            </a:endParaRPr>
          </a:p>
          <a:p>
            <a:pPr marL="800100" lvl="1" indent="-342900" algn="just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–"/>
            </a:pP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Повышение </a:t>
            </a:r>
            <a:r>
              <a:rPr lang="ru-RU" sz="1600" b="1" dirty="0" err="1">
                <a:solidFill>
                  <a:srgbClr val="000000"/>
                </a:solidFill>
                <a:cs typeface="Arial" pitchFamily="34" charset="0"/>
              </a:rPr>
              <a:t>креатинина</a:t>
            </a: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 &gt;1,2 мг/</a:t>
            </a:r>
            <a:r>
              <a:rPr lang="ru-RU" sz="1600" b="1" dirty="0" err="1">
                <a:solidFill>
                  <a:srgbClr val="000000"/>
                </a:solidFill>
                <a:cs typeface="Arial" pitchFamily="34" charset="0"/>
              </a:rPr>
              <a:t>дл</a:t>
            </a:r>
            <a:endParaRPr lang="ru-RU" sz="1600" b="1" dirty="0">
              <a:solidFill>
                <a:srgbClr val="000000"/>
              </a:solidFill>
              <a:cs typeface="Arial" pitchFamily="34" charset="0"/>
            </a:endParaRPr>
          </a:p>
          <a:p>
            <a:pPr marL="800100" lvl="1" indent="-342900" algn="just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–"/>
            </a:pP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Тромбоцитопения менее 100000</a:t>
            </a:r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в </a:t>
            </a:r>
            <a:r>
              <a:rPr lang="ru-RU" sz="1600" b="1" dirty="0" err="1">
                <a:solidFill>
                  <a:srgbClr val="000000"/>
                </a:solidFill>
                <a:cs typeface="Arial" pitchFamily="34" charset="0"/>
              </a:rPr>
              <a:t>мкл</a:t>
            </a:r>
            <a:endParaRPr lang="ru-RU" sz="1600" b="1" dirty="0">
              <a:solidFill>
                <a:srgbClr val="000000"/>
              </a:solidFill>
              <a:cs typeface="Arial" pitchFamily="34" charset="0"/>
            </a:endParaRPr>
          </a:p>
          <a:p>
            <a:pPr marL="800100" lvl="1" indent="-342900" algn="just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–"/>
            </a:pP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Повышение АЛТ или АСТ.</a:t>
            </a:r>
          </a:p>
          <a:p>
            <a:pPr marL="800100" lvl="1" indent="-342900" algn="just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–"/>
            </a:pPr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HELLP</a:t>
            </a: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-синдром </a:t>
            </a:r>
          </a:p>
          <a:p>
            <a:pPr marL="800100" lvl="1" indent="-342900" algn="just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–"/>
            </a:pP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Устойчивые головные боли или другие церебральные или зрительные расстройства. </a:t>
            </a:r>
          </a:p>
          <a:p>
            <a:pPr marL="800100" lvl="1" indent="-342900" algn="just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–"/>
            </a:pP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Устойчивая </a:t>
            </a:r>
            <a:r>
              <a:rPr lang="ru-RU" sz="1600" b="1" dirty="0" err="1">
                <a:solidFill>
                  <a:srgbClr val="000000"/>
                </a:solidFill>
                <a:cs typeface="Arial" pitchFamily="34" charset="0"/>
              </a:rPr>
              <a:t>эпигастральная</a:t>
            </a: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 боль.</a:t>
            </a:r>
          </a:p>
          <a:p>
            <a:pPr marL="800100" lvl="1" indent="-342900" algn="just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–"/>
            </a:pP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Отек легких</a:t>
            </a:r>
          </a:p>
          <a:p>
            <a:pPr marL="800100" lvl="1" indent="-342900" algn="just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–"/>
            </a:pP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Задержка развития плода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40213" y="4653136"/>
            <a:ext cx="4252267" cy="204311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ru-RU" b="1" dirty="0">
                <a:solidFill>
                  <a:srgbClr val="FF0000"/>
                </a:solidFill>
                <a:cs typeface="Arial" pitchFamily="34" charset="0"/>
              </a:rPr>
              <a:t>При исключении можно решить вопрос о средней тяжести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ru-RU" b="1" dirty="0">
                <a:solidFill>
                  <a:srgbClr val="3333FF"/>
                </a:solidFill>
                <a:cs typeface="Arial" pitchFamily="34" charset="0"/>
              </a:rPr>
              <a:t>АД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 - 140/90 – 160/110 мм рт.ст.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ru-RU" b="1" dirty="0">
                <a:solidFill>
                  <a:srgbClr val="3333FF"/>
                </a:solidFill>
                <a:cs typeface="Arial" pitchFamily="34" charset="0"/>
              </a:rPr>
              <a:t>Протеинурия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(белок в моче 300 мг/л или выделение белка более 300 мг/сутки)</a:t>
            </a:r>
          </a:p>
        </p:txBody>
      </p:sp>
    </p:spTree>
    <p:extLst>
      <p:ext uri="{BB962C8B-B14F-4D97-AF65-F5344CB8AC3E}">
        <p14:creationId xmlns:p14="http://schemas.microsoft.com/office/powerpoint/2010/main" val="9400933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0" y="89521"/>
            <a:ext cx="8229600" cy="634082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Критерии тяжести </a:t>
            </a:r>
            <a:r>
              <a:rPr lang="ru-RU" sz="2400" b="1" dirty="0" err="1" smtClean="0">
                <a:solidFill>
                  <a:srgbClr val="0000FF"/>
                </a:solidFill>
              </a:rPr>
              <a:t>преэклампсии</a:t>
            </a:r>
            <a:endParaRPr lang="ru-RU" sz="2400" b="1" dirty="0" smtClean="0">
              <a:solidFill>
                <a:srgbClr val="0000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4225" y="692696"/>
            <a:ext cx="14761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0000"/>
                </a:solidFill>
                <a:cs typeface="Arial" pitchFamily="34" charset="0"/>
              </a:rPr>
              <a:t>Тяжелая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07505" y="1121146"/>
            <a:ext cx="6478164" cy="4644676"/>
          </a:xfrm>
          <a:prstGeom prst="roundRect">
            <a:avLst>
              <a:gd name="adj" fmla="val 8464"/>
            </a:avLst>
          </a:prstGeom>
          <a:solidFill>
            <a:schemeClr val="accent3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342900" indent="-342900" algn="just" fontAlgn="base">
              <a:lnSpc>
                <a:spcPts val="27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b="1" dirty="0" err="1">
                <a:solidFill>
                  <a:srgbClr val="0000FF"/>
                </a:solidFill>
                <a:cs typeface="Arial" pitchFamily="34" charset="0"/>
              </a:rPr>
              <a:t>АДсист</a:t>
            </a:r>
            <a:r>
              <a:rPr lang="ru-RU" b="1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160 мм </a:t>
            </a:r>
            <a:r>
              <a:rPr lang="ru-RU" b="1" dirty="0" err="1">
                <a:solidFill>
                  <a:srgbClr val="000000"/>
                </a:solidFill>
                <a:cs typeface="Arial" pitchFamily="34" charset="0"/>
              </a:rPr>
              <a:t>рт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cs typeface="Arial" pitchFamily="34" charset="0"/>
              </a:rPr>
              <a:t>ст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 или более и </a:t>
            </a:r>
            <a:r>
              <a:rPr lang="ru-RU" b="1" dirty="0" err="1">
                <a:solidFill>
                  <a:srgbClr val="0000FF"/>
                </a:solidFill>
                <a:cs typeface="Arial" pitchFamily="34" charset="0"/>
              </a:rPr>
              <a:t>АДдиаст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 до 110 мм </a:t>
            </a:r>
            <a:r>
              <a:rPr lang="ru-RU" b="1" dirty="0" err="1">
                <a:solidFill>
                  <a:srgbClr val="000000"/>
                </a:solidFill>
                <a:cs typeface="Arial" pitchFamily="34" charset="0"/>
              </a:rPr>
              <a:t>рт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cs typeface="Arial" pitchFamily="34" charset="0"/>
              </a:rPr>
              <a:t>ст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 и более. </a:t>
            </a:r>
          </a:p>
          <a:p>
            <a:pPr marL="342900" indent="-342900" algn="just" fontAlgn="base">
              <a:lnSpc>
                <a:spcPts val="27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b="1" dirty="0">
                <a:solidFill>
                  <a:srgbClr val="0000FF"/>
                </a:solidFill>
                <a:cs typeface="Arial" pitchFamily="34" charset="0"/>
              </a:rPr>
              <a:t>Протеинурия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  2,0 г и более за 24 часа.  </a:t>
            </a:r>
          </a:p>
          <a:p>
            <a:pPr marL="342900" indent="-342900" algn="just" fontAlgn="base">
              <a:lnSpc>
                <a:spcPts val="27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b="1" dirty="0">
                <a:solidFill>
                  <a:srgbClr val="0000FF"/>
                </a:solidFill>
                <a:cs typeface="Arial" pitchFamily="34" charset="0"/>
              </a:rPr>
              <a:t>Или  клиника </a:t>
            </a:r>
            <a:r>
              <a:rPr lang="ru-RU" b="1" dirty="0" err="1">
                <a:solidFill>
                  <a:srgbClr val="0000FF"/>
                </a:solidFill>
                <a:cs typeface="Arial" pitchFamily="34" charset="0"/>
              </a:rPr>
              <a:t>преэклампсии</a:t>
            </a:r>
            <a:r>
              <a:rPr lang="ru-RU" b="1" dirty="0">
                <a:solidFill>
                  <a:srgbClr val="0000FF"/>
                </a:solidFill>
                <a:cs typeface="Arial" pitchFamily="34" charset="0"/>
              </a:rPr>
              <a:t> и +:</a:t>
            </a:r>
            <a:endParaRPr lang="ru-RU" sz="1600" b="1" dirty="0">
              <a:solidFill>
                <a:srgbClr val="0000FF"/>
              </a:solidFill>
              <a:cs typeface="Arial" pitchFamily="34" charset="0"/>
            </a:endParaRPr>
          </a:p>
          <a:p>
            <a:pPr marL="800100" lvl="1" indent="-342900" algn="just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–"/>
            </a:pP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Повышение </a:t>
            </a:r>
            <a:r>
              <a:rPr lang="ru-RU" sz="1600" b="1" dirty="0" err="1">
                <a:solidFill>
                  <a:srgbClr val="000000"/>
                </a:solidFill>
                <a:cs typeface="Arial" pitchFamily="34" charset="0"/>
              </a:rPr>
              <a:t>креатинина</a:t>
            </a: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 &gt;1,2 мг/</a:t>
            </a:r>
            <a:r>
              <a:rPr lang="ru-RU" sz="1600" b="1" dirty="0" err="1">
                <a:solidFill>
                  <a:srgbClr val="000000"/>
                </a:solidFill>
                <a:cs typeface="Arial" pitchFamily="34" charset="0"/>
              </a:rPr>
              <a:t>дл</a:t>
            </a:r>
            <a:endParaRPr lang="ru-RU" sz="1600" b="1" dirty="0">
              <a:solidFill>
                <a:srgbClr val="000000"/>
              </a:solidFill>
              <a:cs typeface="Arial" pitchFamily="34" charset="0"/>
            </a:endParaRPr>
          </a:p>
          <a:p>
            <a:pPr marL="800100" lvl="1" indent="-342900" algn="just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–"/>
            </a:pP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Тромбоцитопения менее 100000</a:t>
            </a:r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в </a:t>
            </a:r>
            <a:r>
              <a:rPr lang="ru-RU" sz="1600" b="1" dirty="0" err="1">
                <a:solidFill>
                  <a:srgbClr val="000000"/>
                </a:solidFill>
                <a:cs typeface="Arial" pitchFamily="34" charset="0"/>
              </a:rPr>
              <a:t>мкл</a:t>
            </a:r>
            <a:endParaRPr lang="ru-RU" sz="1600" b="1" dirty="0">
              <a:solidFill>
                <a:srgbClr val="000000"/>
              </a:solidFill>
              <a:cs typeface="Arial" pitchFamily="34" charset="0"/>
            </a:endParaRPr>
          </a:p>
          <a:p>
            <a:pPr marL="800100" lvl="1" indent="-342900" algn="just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–"/>
            </a:pP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Повышение АЛТ или АСТ.</a:t>
            </a:r>
          </a:p>
          <a:p>
            <a:pPr marL="800100" lvl="1" indent="-342900" algn="just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–"/>
            </a:pPr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HELLP</a:t>
            </a: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-синдром </a:t>
            </a:r>
          </a:p>
          <a:p>
            <a:pPr marL="800100" lvl="1" indent="-342900" algn="just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–"/>
            </a:pP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Устойчивые головные боли или другие церебральные или зрительные расстройства. </a:t>
            </a:r>
          </a:p>
          <a:p>
            <a:pPr marL="800100" lvl="1" indent="-342900" algn="just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–"/>
            </a:pP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Устойчивая </a:t>
            </a:r>
            <a:r>
              <a:rPr lang="ru-RU" sz="1600" b="1" dirty="0" err="1">
                <a:solidFill>
                  <a:srgbClr val="000000"/>
                </a:solidFill>
                <a:cs typeface="Arial" pitchFamily="34" charset="0"/>
              </a:rPr>
              <a:t>эпигастральная</a:t>
            </a: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 боль.</a:t>
            </a:r>
          </a:p>
          <a:p>
            <a:pPr marL="800100" lvl="1" indent="-342900" algn="just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–"/>
            </a:pP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Отек легких</a:t>
            </a:r>
          </a:p>
          <a:p>
            <a:pPr marL="800100" lvl="1" indent="-342900" algn="just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–"/>
            </a:pP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Задержка развития плода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057" y="220896"/>
            <a:ext cx="1431925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6156176" y="2636912"/>
            <a:ext cx="2766580" cy="1080120"/>
          </a:xfrm>
          <a:prstGeom prst="wedgeRoundRectCallout">
            <a:avLst>
              <a:gd name="adj1" fmla="val -91347"/>
              <a:gd name="adj2" fmla="val -83700"/>
              <a:gd name="adj3" fmla="val 16667"/>
            </a:avLst>
          </a:prstGeom>
          <a:solidFill>
            <a:schemeClr val="accent5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0000"/>
                </a:solidFill>
              </a:rPr>
              <a:t>Протеинурия необязательна!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2448" y="2060848"/>
            <a:ext cx="475160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41284" y="2036747"/>
            <a:ext cx="1781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ACOG, 2013</a:t>
            </a:r>
            <a:endParaRPr lang="ru-RU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7538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2"/>
          <p:cNvSpPr txBox="1">
            <a:spLocks noChangeArrowheads="1"/>
          </p:cNvSpPr>
          <p:nvPr/>
        </p:nvSpPr>
        <p:spPr bwMode="auto">
          <a:xfrm>
            <a:off x="177800" y="1124744"/>
            <a:ext cx="8642350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fontAlgn="base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FF"/>
                </a:solidFill>
              </a:rPr>
              <a:t>Эклампсия</a:t>
            </a:r>
            <a:r>
              <a:rPr lang="ru-RU" sz="2000" b="1" dirty="0">
                <a:solidFill>
                  <a:srgbClr val="0000FF"/>
                </a:solidFill>
              </a:rPr>
              <a:t> (</a:t>
            </a:r>
            <a:r>
              <a:rPr lang="ru-RU" sz="2400" b="1" dirty="0">
                <a:solidFill>
                  <a:srgbClr val="0000FF"/>
                </a:solidFill>
              </a:rPr>
              <a:t>«молния, вспышка»)</a:t>
            </a:r>
            <a:r>
              <a:rPr lang="ru-RU" sz="2000" b="1" dirty="0">
                <a:solidFill>
                  <a:srgbClr val="000000"/>
                </a:solidFill>
              </a:rPr>
              <a:t> </a:t>
            </a:r>
            <a:r>
              <a:rPr lang="ru-RU" sz="2000" dirty="0">
                <a:solidFill>
                  <a:srgbClr val="000000"/>
                </a:solidFill>
              </a:rPr>
              <a:t>- </a:t>
            </a:r>
            <a:r>
              <a:rPr lang="ru-RU" sz="2000" b="1" dirty="0">
                <a:solidFill>
                  <a:srgbClr val="000000"/>
                </a:solidFill>
              </a:rPr>
              <a:t>развитие судорожного приступа, серии судорожных приступов у женщин </a:t>
            </a:r>
            <a:r>
              <a:rPr lang="ru-RU" sz="2000" b="1" dirty="0">
                <a:solidFill>
                  <a:srgbClr val="FF0000"/>
                </a:solidFill>
              </a:rPr>
              <a:t>на фоне </a:t>
            </a:r>
            <a:r>
              <a:rPr lang="ru-RU" sz="2000" b="1" dirty="0" err="1">
                <a:solidFill>
                  <a:srgbClr val="FF0000"/>
                </a:solidFill>
              </a:rPr>
              <a:t>преэклампсии</a:t>
            </a:r>
            <a:r>
              <a:rPr lang="ru-RU" sz="2000" b="1" dirty="0">
                <a:solidFill>
                  <a:srgbClr val="FF0000"/>
                </a:solidFill>
              </a:rPr>
              <a:t> при отсутствии других причин</a:t>
            </a:r>
            <a:r>
              <a:rPr lang="ru-RU" sz="2000" b="1" dirty="0">
                <a:solidFill>
                  <a:srgbClr val="000000"/>
                </a:solidFill>
              </a:rPr>
              <a:t>, способных вызвать судорожный припадок.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2000" b="1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2000" b="1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ru-RU" sz="2000" b="1" dirty="0">
              <a:solidFill>
                <a:srgbClr val="000000"/>
              </a:solidFill>
            </a:endParaRPr>
          </a:p>
        </p:txBody>
      </p:sp>
      <p:sp>
        <p:nvSpPr>
          <p:cNvPr id="44037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388144"/>
            <a:ext cx="8229600" cy="633412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0000FF"/>
                </a:solidFill>
              </a:rPr>
              <a:t>Определение эклампсии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317096"/>
            <a:ext cx="4968552" cy="304501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9292856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42992" cy="850106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00FF"/>
                </a:solidFill>
              </a:rPr>
              <a:t>Главные предикторы</a:t>
            </a:r>
            <a:endParaRPr lang="ru-RU" sz="3200" b="1" dirty="0">
              <a:solidFill>
                <a:srgbClr val="0000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80" y="1805666"/>
            <a:ext cx="2116561" cy="210910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-108520" y="1195894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C00000"/>
                </a:solidFill>
              </a:rPr>
              <a:t>Головная боль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892154"/>
            <a:ext cx="1805186" cy="180518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TextBox 6"/>
          <p:cNvSpPr txBox="1"/>
          <p:nvPr/>
        </p:nvSpPr>
        <p:spPr>
          <a:xfrm>
            <a:off x="2195736" y="2007470"/>
            <a:ext cx="3672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C00000"/>
                </a:solidFill>
              </a:rPr>
              <a:t>Повышенная возбудимость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36493" y="2960667"/>
            <a:ext cx="288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C00000"/>
                </a:solidFill>
              </a:rPr>
              <a:t>Артериальная гипертензия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4304550"/>
            <a:ext cx="643661" cy="6559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352" y="4065836"/>
            <a:ext cx="1287760" cy="1312366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>
            <a:off x="7304112" y="4632530"/>
            <a:ext cx="50824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0232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620688"/>
            <a:ext cx="864096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C00000"/>
                </a:solidFill>
              </a:rPr>
              <a:t>Судороги у беременной – эклампсия: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200" b="1" dirty="0">
              <a:solidFill>
                <a:srgbClr val="C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C00000"/>
                </a:solidFill>
              </a:rPr>
              <a:t>В 30% - без признаков тяжелой </a:t>
            </a:r>
            <a:r>
              <a:rPr lang="ru-RU" sz="3200" b="1" dirty="0" err="1">
                <a:solidFill>
                  <a:srgbClr val="C00000"/>
                </a:solidFill>
              </a:rPr>
              <a:t>преэклампсии</a:t>
            </a:r>
            <a:endParaRPr lang="ru-RU" sz="3200" b="1" dirty="0">
              <a:solidFill>
                <a:srgbClr val="C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200" b="1" dirty="0">
              <a:solidFill>
                <a:srgbClr val="C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200" b="1" dirty="0">
              <a:solidFill>
                <a:srgbClr val="C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C00000"/>
                </a:solidFill>
              </a:rPr>
              <a:t>НЕ является логическим пиком тяжести!!!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983982"/>
            <a:ext cx="2448272" cy="163054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733125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8459390" cy="436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610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0000FF"/>
                </a:solidFill>
              </a:rPr>
              <a:t>Дифференциальная диагностика судорог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6613"/>
            <a:ext cx="7499350" cy="40322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800" b="1" smtClean="0"/>
              <a:t>Сосудистые заболевания ЦНС.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smtClean="0"/>
              <a:t>Ишемический инсульт. 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smtClean="0"/>
              <a:t>Внутримозговое кровоизлияние/аневризмы.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smtClean="0"/>
              <a:t>Тромбоз вен сосудов головного мозга.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smtClean="0"/>
              <a:t>Опухоли головного мозга.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smtClean="0"/>
              <a:t>Абсцессы головного мозга.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smtClean="0"/>
              <a:t>Артерио-венозные мальформации.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smtClean="0"/>
              <a:t>Артериальная гипертония. 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smtClean="0"/>
              <a:t>Инфекции </a:t>
            </a:r>
            <a:r>
              <a:rPr lang="ru-RU" sz="1600" smtClean="0"/>
              <a:t>(энцефалит, менингит).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smtClean="0"/>
              <a:t>Эпилепсия. 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smtClean="0"/>
              <a:t>Действие препаратов </a:t>
            </a:r>
            <a:r>
              <a:rPr lang="ru-RU" sz="1600" smtClean="0"/>
              <a:t>(амфетамин, кокаин, теофиллин, хлозапин).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smtClean="0"/>
              <a:t>Гипонатриемия, гипокалиемия, гипергликемия.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smtClean="0"/>
              <a:t>Тромботическая тромбоцитопеническая пурпура.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smtClean="0"/>
              <a:t>Постпункционный синдром</a:t>
            </a:r>
          </a:p>
        </p:txBody>
      </p:sp>
      <p:sp>
        <p:nvSpPr>
          <p:cNvPr id="47109" name="Text Box 4"/>
          <p:cNvSpPr txBox="1">
            <a:spLocks noChangeArrowheads="1"/>
          </p:cNvSpPr>
          <p:nvPr/>
        </p:nvSpPr>
        <p:spPr bwMode="auto">
          <a:xfrm>
            <a:off x="1979613" y="6165850"/>
            <a:ext cx="69850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</a:rPr>
              <a:t>Kaplan P.W.  Neurologic aspects of eclampsia //Neurol. Clin. -  2004 -№ 4 – </a:t>
            </a:r>
            <a:r>
              <a:rPr lang="ru-RU" sz="1000">
                <a:solidFill>
                  <a:srgbClr val="000000"/>
                </a:solidFill>
              </a:rPr>
              <a:t>Р</a:t>
            </a:r>
            <a:r>
              <a:rPr lang="en-US" sz="1000">
                <a:solidFill>
                  <a:srgbClr val="000000"/>
                </a:solidFill>
              </a:rPr>
              <a:t>.:841-61.</a:t>
            </a:r>
            <a:endParaRPr lang="ru-RU" sz="1000">
              <a:solidFill>
                <a:srgbClr val="000000"/>
              </a:solidFill>
            </a:endParaRPr>
          </a:p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</a:rPr>
              <a:t>Karnad D. R.,  Guntupalli K. K.,Neurologic disorders in pregnancy //Crit. Care Med. - 2005 Vol. 33, No. 10 - Р 362-371</a:t>
            </a:r>
            <a:r>
              <a:rPr lang="ru-RU" sz="100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6" name="Oval 11"/>
          <p:cNvSpPr>
            <a:spLocks noChangeArrowheads="1"/>
          </p:cNvSpPr>
          <p:nvPr/>
        </p:nvSpPr>
        <p:spPr bwMode="auto">
          <a:xfrm>
            <a:off x="179512" y="4869160"/>
            <a:ext cx="8568952" cy="864096"/>
          </a:xfrm>
          <a:prstGeom prst="roundRect">
            <a:avLst>
              <a:gd name="adj" fmla="val 7831"/>
            </a:avLst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000000"/>
              </a:solidFill>
              <a:cs typeface="Arial" pitchFamily="34" charset="0"/>
            </a:endParaRPr>
          </a:p>
          <a:p>
            <a:pPr algn="ctr" fontAlgn="base"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FF"/>
                </a:solidFill>
                <a:cs typeface="Arial" pitchFamily="34" charset="0"/>
              </a:rPr>
              <a:t>В условиях роддома провести адекватную дифференциальную </a:t>
            </a:r>
          </a:p>
          <a:p>
            <a:pPr algn="ctr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FF"/>
                </a:solidFill>
                <a:cs typeface="Arial" pitchFamily="34" charset="0"/>
              </a:rPr>
              <a:t>диагностику  судорог невозможно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696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3" descr="МРТ6б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0700" y="3289225"/>
            <a:ext cx="3023394" cy="3257422"/>
          </a:xfrm>
          <a:noFill/>
          <a:effectLst>
            <a:softEdge rad="127000"/>
          </a:effectLst>
        </p:spPr>
      </p:pic>
      <p:pic>
        <p:nvPicPr>
          <p:cNvPr id="48133" name="Picture 4" descr="МРТ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412776"/>
            <a:ext cx="3240088" cy="2438400"/>
          </a:xfrm>
          <a:noFill/>
          <a:effectLst>
            <a:softEdge rad="127000"/>
          </a:effectLst>
        </p:spPr>
      </p:pic>
      <p:pic>
        <p:nvPicPr>
          <p:cNvPr id="48134" name="Picture 5" descr="МРТ1а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88806" y="1260747"/>
            <a:ext cx="3240087" cy="2430463"/>
          </a:xfrm>
          <a:noFill/>
          <a:effectLst>
            <a:softEdge rad="127000"/>
          </a:effectLst>
        </p:spPr>
      </p:pic>
      <p:sp>
        <p:nvSpPr>
          <p:cNvPr id="48135" name="Line 7"/>
          <p:cNvSpPr>
            <a:spLocks noChangeShapeType="1"/>
          </p:cNvSpPr>
          <p:nvPr/>
        </p:nvSpPr>
        <p:spPr bwMode="auto">
          <a:xfrm flipH="1">
            <a:off x="5292080" y="5941217"/>
            <a:ext cx="478334" cy="8123"/>
          </a:xfrm>
          <a:prstGeom prst="line">
            <a:avLst/>
          </a:prstGeom>
          <a:noFill/>
          <a:ln w="76200">
            <a:solidFill>
              <a:srgbClr val="CC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8136" name="Line 8"/>
          <p:cNvSpPr>
            <a:spLocks noChangeShapeType="1"/>
          </p:cNvSpPr>
          <p:nvPr/>
        </p:nvSpPr>
        <p:spPr bwMode="auto">
          <a:xfrm flipH="1" flipV="1">
            <a:off x="1668463" y="2332310"/>
            <a:ext cx="576263" cy="287338"/>
          </a:xfrm>
          <a:prstGeom prst="line">
            <a:avLst/>
          </a:prstGeom>
          <a:noFill/>
          <a:ln w="76200">
            <a:solidFill>
              <a:srgbClr val="CC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3259" name="Line 10"/>
          <p:cNvSpPr>
            <a:spLocks noChangeShapeType="1"/>
          </p:cNvSpPr>
          <p:nvPr/>
        </p:nvSpPr>
        <p:spPr bwMode="auto">
          <a:xfrm flipH="1" flipV="1">
            <a:off x="8275836" y="3221582"/>
            <a:ext cx="576262" cy="28733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8140" name="Line 11"/>
          <p:cNvSpPr>
            <a:spLocks noChangeShapeType="1"/>
          </p:cNvSpPr>
          <p:nvPr/>
        </p:nvSpPr>
        <p:spPr bwMode="auto">
          <a:xfrm>
            <a:off x="7308850" y="4868863"/>
            <a:ext cx="215900" cy="43338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8141" name="Line 8"/>
          <p:cNvSpPr>
            <a:spLocks noChangeShapeType="1"/>
          </p:cNvSpPr>
          <p:nvPr/>
        </p:nvSpPr>
        <p:spPr bwMode="auto">
          <a:xfrm flipH="1" flipV="1">
            <a:off x="1645444" y="3462883"/>
            <a:ext cx="576262" cy="287337"/>
          </a:xfrm>
          <a:prstGeom prst="line">
            <a:avLst/>
          </a:prstGeom>
          <a:noFill/>
          <a:ln w="76200">
            <a:solidFill>
              <a:srgbClr val="CC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8142" name="Line 8"/>
          <p:cNvSpPr>
            <a:spLocks noChangeShapeType="1"/>
          </p:cNvSpPr>
          <p:nvPr/>
        </p:nvSpPr>
        <p:spPr bwMode="auto">
          <a:xfrm flipH="1" flipV="1">
            <a:off x="2772569" y="3331691"/>
            <a:ext cx="576262" cy="287338"/>
          </a:xfrm>
          <a:prstGeom prst="line">
            <a:avLst/>
          </a:prstGeom>
          <a:noFill/>
          <a:ln w="76200">
            <a:solidFill>
              <a:srgbClr val="CC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8143" name="TextBox 14"/>
          <p:cNvSpPr txBox="1">
            <a:spLocks noChangeArrowheads="1"/>
          </p:cNvSpPr>
          <p:nvPr/>
        </p:nvSpPr>
        <p:spPr bwMode="auto">
          <a:xfrm>
            <a:off x="179388" y="260648"/>
            <a:ext cx="86407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FF"/>
                </a:solidFill>
              </a:rPr>
              <a:t>Магнитно-резонансная томография головного мозга при эклампсии</a:t>
            </a:r>
          </a:p>
        </p:txBody>
      </p:sp>
      <p:sp>
        <p:nvSpPr>
          <p:cNvPr id="16" name="Овал 15"/>
          <p:cNvSpPr/>
          <p:nvPr/>
        </p:nvSpPr>
        <p:spPr>
          <a:xfrm>
            <a:off x="1092200" y="2060848"/>
            <a:ext cx="576263" cy="503237"/>
          </a:xfrm>
          <a:prstGeom prst="ellipse">
            <a:avLst/>
          </a:prstGeom>
          <a:solidFill>
            <a:srgbClr val="FDE7EA">
              <a:alpha val="0"/>
            </a:srgbClr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1115219" y="3105472"/>
            <a:ext cx="576262" cy="431800"/>
          </a:xfrm>
          <a:prstGeom prst="ellipse">
            <a:avLst/>
          </a:prstGeom>
          <a:solidFill>
            <a:srgbClr val="FDE7EA">
              <a:alpha val="0"/>
            </a:srgbClr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3959225" y="5517355"/>
            <a:ext cx="1234927" cy="863973"/>
          </a:xfrm>
          <a:prstGeom prst="ellipse">
            <a:avLst/>
          </a:prstGeom>
          <a:solidFill>
            <a:srgbClr val="FDE7EA">
              <a:alpha val="0"/>
            </a:srgbClr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7316043" y="2713360"/>
            <a:ext cx="1079500" cy="576262"/>
          </a:xfrm>
          <a:prstGeom prst="ellipse">
            <a:avLst/>
          </a:prstGeom>
          <a:solidFill>
            <a:srgbClr val="FDE7EA">
              <a:alpha val="0"/>
            </a:srgbClr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2196306" y="3068960"/>
            <a:ext cx="576263" cy="504825"/>
          </a:xfrm>
          <a:prstGeom prst="ellipse">
            <a:avLst/>
          </a:prstGeom>
          <a:solidFill>
            <a:srgbClr val="FDE7EA">
              <a:alpha val="0"/>
            </a:srgbClr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977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92992"/>
            <a:ext cx="6120680" cy="778098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HELLP</a:t>
            </a:r>
            <a:r>
              <a:rPr lang="ru-RU" sz="3600" b="1" dirty="0" smtClean="0">
                <a:solidFill>
                  <a:srgbClr val="0000FF"/>
                </a:solidFill>
              </a:rPr>
              <a:t>-синдро</a:t>
            </a:r>
            <a:r>
              <a:rPr lang="ru-RU" sz="3600" b="1" dirty="0" smtClean="0">
                <a:solidFill>
                  <a:srgbClr val="0070C0"/>
                </a:solidFill>
              </a:rPr>
              <a:t>м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340768"/>
            <a:ext cx="8129314" cy="45259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H</a:t>
            </a:r>
            <a:r>
              <a:rPr lang="en-US" sz="2800" b="1" dirty="0" smtClean="0"/>
              <a:t>emolysis </a:t>
            </a:r>
            <a:r>
              <a:rPr lang="ru-RU" sz="2800" b="1" dirty="0" smtClean="0"/>
              <a:t>- гемолиз</a:t>
            </a:r>
          </a:p>
          <a:p>
            <a:pPr marL="36576" indent="0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E</a:t>
            </a:r>
            <a:r>
              <a:rPr lang="en-US" sz="2800" b="1" dirty="0" smtClean="0"/>
              <a:t>levated </a:t>
            </a:r>
            <a:r>
              <a:rPr lang="en-US" sz="3600" b="1" dirty="0" smtClean="0">
                <a:solidFill>
                  <a:srgbClr val="FF0000"/>
                </a:solidFill>
              </a:rPr>
              <a:t>L</a:t>
            </a:r>
            <a:r>
              <a:rPr lang="en-US" sz="2800" b="1" dirty="0" smtClean="0"/>
              <a:t>iver Enzymes – </a:t>
            </a:r>
            <a:r>
              <a:rPr lang="ru-RU" sz="2800" b="1" dirty="0" smtClean="0"/>
              <a:t>повышение </a:t>
            </a:r>
            <a:r>
              <a:rPr lang="ru-RU" sz="2800" b="1" dirty="0" err="1" smtClean="0"/>
              <a:t>трансаминаз</a:t>
            </a:r>
            <a:endParaRPr lang="ru-RU" sz="2800" b="1" dirty="0" smtClean="0"/>
          </a:p>
          <a:p>
            <a:pPr marL="36576" indent="0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L</a:t>
            </a:r>
            <a:r>
              <a:rPr lang="en-US" sz="2800" b="1" dirty="0" smtClean="0"/>
              <a:t>ow </a:t>
            </a:r>
            <a:r>
              <a:rPr lang="en-US" sz="3600" b="1" dirty="0" smtClean="0">
                <a:solidFill>
                  <a:srgbClr val="FF0000"/>
                </a:solidFill>
              </a:rPr>
              <a:t>P</a:t>
            </a:r>
            <a:r>
              <a:rPr lang="en-US" sz="2800" b="1" dirty="0" smtClean="0"/>
              <a:t>latelets - </a:t>
            </a:r>
            <a:r>
              <a:rPr lang="ru-RU" sz="2800" b="1" dirty="0" smtClean="0"/>
              <a:t>тромбоцитопения</a:t>
            </a:r>
            <a:endParaRPr lang="ru-RU" sz="2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60648"/>
            <a:ext cx="1777008" cy="182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4725144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0000"/>
                </a:solidFill>
                <a:latin typeface="Arial" charset="0"/>
              </a:rPr>
              <a:t>Weinstein L. </a:t>
            </a:r>
            <a:r>
              <a:rPr lang="ru-RU" sz="1400" dirty="0" err="1">
                <a:solidFill>
                  <a:srgbClr val="000000"/>
                </a:solidFill>
                <a:latin typeface="Arial" charset="0"/>
              </a:rPr>
              <a:t>Syndrome</a:t>
            </a:r>
            <a:r>
              <a:rPr lang="ru-RU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charset="0"/>
              </a:rPr>
              <a:t>of</a:t>
            </a:r>
            <a:r>
              <a:rPr lang="ru-RU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charset="0"/>
              </a:rPr>
              <a:t>hemolysis,elevated</a:t>
            </a:r>
            <a:r>
              <a:rPr lang="ru-RU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charset="0"/>
              </a:rPr>
              <a:t>liver</a:t>
            </a:r>
            <a:r>
              <a:rPr lang="ru-RU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charset="0"/>
              </a:rPr>
              <a:t>enzymes</a:t>
            </a:r>
            <a:r>
              <a:rPr lang="ru-RU" sz="140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ru-RU" sz="1400" dirty="0" err="1">
                <a:solidFill>
                  <a:srgbClr val="000000"/>
                </a:solidFill>
                <a:latin typeface="Arial" charset="0"/>
              </a:rPr>
              <a:t>and</a:t>
            </a:r>
            <a:r>
              <a:rPr lang="ru-RU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charset="0"/>
              </a:rPr>
              <a:t>low</a:t>
            </a:r>
            <a:r>
              <a:rPr lang="ru-RU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charset="0"/>
              </a:rPr>
              <a:t>platelet</a:t>
            </a:r>
            <a:r>
              <a:rPr lang="ru-RU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charset="0"/>
              </a:rPr>
              <a:t>count</a:t>
            </a:r>
            <a:r>
              <a:rPr lang="ru-RU" sz="1400" dirty="0">
                <a:solidFill>
                  <a:srgbClr val="000000"/>
                </a:solidFill>
                <a:latin typeface="Arial" charset="0"/>
              </a:rPr>
              <a:t>: a </a:t>
            </a:r>
            <a:r>
              <a:rPr lang="ru-RU" sz="1400" dirty="0" err="1">
                <a:solidFill>
                  <a:srgbClr val="000000"/>
                </a:solidFill>
                <a:latin typeface="Arial" charset="0"/>
              </a:rPr>
              <a:t>severe</a:t>
            </a:r>
            <a:r>
              <a:rPr lang="ru-RU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charset="0"/>
              </a:rPr>
              <a:t>consequence</a:t>
            </a:r>
            <a:r>
              <a:rPr lang="ru-RU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charset="0"/>
              </a:rPr>
              <a:t>of</a:t>
            </a:r>
            <a:r>
              <a:rPr lang="ru-RU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charset="0"/>
              </a:rPr>
              <a:t>hypertension</a:t>
            </a:r>
            <a:r>
              <a:rPr lang="ru-RU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charset="0"/>
              </a:rPr>
              <a:t>in</a:t>
            </a:r>
            <a:r>
              <a:rPr lang="ru-RU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charset="0"/>
              </a:rPr>
              <a:t>pregnancy</a:t>
            </a:r>
            <a:r>
              <a:rPr lang="ru-RU" sz="1400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ru-RU" sz="1400" dirty="0" err="1">
                <a:solidFill>
                  <a:srgbClr val="000000"/>
                </a:solidFill>
                <a:latin typeface="Arial" charset="0"/>
              </a:rPr>
              <a:t>Am</a:t>
            </a:r>
            <a:r>
              <a:rPr lang="ru-RU" sz="1400" dirty="0">
                <a:solidFill>
                  <a:srgbClr val="000000"/>
                </a:solidFill>
                <a:latin typeface="Arial" charset="0"/>
              </a:rPr>
              <a:t> J </a:t>
            </a:r>
            <a:r>
              <a:rPr lang="ru-RU" sz="1400" dirty="0" err="1">
                <a:solidFill>
                  <a:srgbClr val="000000"/>
                </a:solidFill>
                <a:latin typeface="Arial" charset="0"/>
              </a:rPr>
              <a:t>Obstet</a:t>
            </a:r>
            <a:r>
              <a:rPr lang="ru-RU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charset="0"/>
              </a:rPr>
              <a:t>Gynecol</a:t>
            </a:r>
            <a:r>
              <a:rPr lang="ru-RU" sz="1400" dirty="0">
                <a:solidFill>
                  <a:srgbClr val="000000"/>
                </a:solidFill>
                <a:latin typeface="Arial" charset="0"/>
              </a:rPr>
              <a:t> 1982;142:159-67.</a:t>
            </a:r>
          </a:p>
        </p:txBody>
      </p:sp>
    </p:spTree>
    <p:extLst>
      <p:ext uri="{BB962C8B-B14F-4D97-AF65-F5344CB8AC3E}">
        <p14:creationId xmlns:p14="http://schemas.microsoft.com/office/powerpoint/2010/main" val="6360406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Дата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9BA05C3-DE22-4CA7-9D2C-00E127A5B28A}" type="datetime11">
              <a:rPr lang="ru-RU" sz="1400" smtClean="0">
                <a:solidFill>
                  <a:srgbClr val="000000"/>
                </a:solidFill>
              </a:rPr>
              <a:pPr eaLnBrk="1" hangingPunct="1"/>
              <a:t>11:08:06</a:t>
            </a:fld>
            <a:endParaRPr lang="ru-RU" sz="1400" smtClean="0">
              <a:solidFill>
                <a:srgbClr val="000000"/>
              </a:solidFill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188913"/>
            <a:ext cx="5905500" cy="6477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b="1" smtClean="0">
                <a:solidFill>
                  <a:srgbClr val="0A02A0"/>
                </a:solidFill>
              </a:rPr>
              <a:t/>
            </a:r>
            <a:br>
              <a:rPr lang="ru-RU" sz="2800" b="1" smtClean="0">
                <a:solidFill>
                  <a:srgbClr val="0A02A0"/>
                </a:solidFill>
              </a:rPr>
            </a:br>
            <a:r>
              <a:rPr lang="ru-RU" sz="2800" b="1" smtClean="0">
                <a:solidFill>
                  <a:srgbClr val="0A02A0"/>
                </a:solidFill>
              </a:rPr>
              <a:t/>
            </a:r>
            <a:br>
              <a:rPr lang="ru-RU" sz="2800" b="1" smtClean="0">
                <a:solidFill>
                  <a:srgbClr val="0A02A0"/>
                </a:solidFill>
              </a:rPr>
            </a:br>
            <a:r>
              <a:rPr lang="en-US" sz="3200" b="1" smtClean="0">
                <a:solidFill>
                  <a:srgbClr val="0000FF"/>
                </a:solidFill>
                <a:latin typeface="Arial" charset="0"/>
              </a:rPr>
              <a:t>HELLP</a:t>
            </a:r>
            <a:r>
              <a:rPr lang="ru-RU" sz="3200" b="1" smtClean="0">
                <a:solidFill>
                  <a:srgbClr val="0000FF"/>
                </a:solidFill>
                <a:latin typeface="Arial" charset="0"/>
              </a:rPr>
              <a:t>-синдром - симптомы</a:t>
            </a:r>
            <a:br>
              <a:rPr lang="ru-RU" sz="3200" b="1" smtClean="0">
                <a:solidFill>
                  <a:srgbClr val="0000FF"/>
                </a:solidFill>
                <a:latin typeface="Arial" charset="0"/>
              </a:rPr>
            </a:br>
            <a:r>
              <a:rPr lang="ru-RU" sz="2000" smtClean="0">
                <a:solidFill>
                  <a:schemeClr val="tx1"/>
                </a:solidFill>
              </a:rPr>
              <a:t/>
            </a:r>
            <a:br>
              <a:rPr lang="ru-RU" sz="2000" smtClean="0">
                <a:solidFill>
                  <a:schemeClr val="tx1"/>
                </a:solidFill>
              </a:rPr>
            </a:br>
            <a:endParaRPr lang="ru-RU" sz="1800" b="1" smtClean="0">
              <a:solidFill>
                <a:schemeClr val="tx1"/>
              </a:solidFill>
            </a:endParaRPr>
          </a:p>
        </p:txBody>
      </p:sp>
      <p:sp>
        <p:nvSpPr>
          <p:cNvPr id="19460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250825" y="981075"/>
            <a:ext cx="8642350" cy="3887788"/>
          </a:xfrm>
          <a:prstGeom prst="roundRect">
            <a:avLst>
              <a:gd name="adj" fmla="val 8028"/>
            </a:avLst>
          </a:prstGeom>
        </p:spPr>
        <p:txBody>
          <a:bodyPr/>
          <a:lstStyle/>
          <a:p>
            <a:pPr algn="just" eaLnBrk="1" hangingPunct="1">
              <a:spcBef>
                <a:spcPts val="600"/>
              </a:spcBef>
            </a:pPr>
            <a:r>
              <a:rPr lang="ru-RU" sz="2400" b="1" dirty="0" smtClean="0">
                <a:latin typeface="Arial" charset="0"/>
              </a:rPr>
              <a:t>Диспепсия: тошнота, рвота</a:t>
            </a:r>
          </a:p>
          <a:p>
            <a:pPr algn="just" eaLnBrk="1" hangingPunct="1">
              <a:spcBef>
                <a:spcPts val="600"/>
              </a:spcBef>
            </a:pPr>
            <a:r>
              <a:rPr lang="ru-RU" sz="2400" b="1" dirty="0" smtClean="0">
                <a:latin typeface="Arial" charset="0"/>
              </a:rPr>
              <a:t>Боли в животе</a:t>
            </a:r>
          </a:p>
          <a:p>
            <a:pPr algn="just" eaLnBrk="1" hangingPunct="1">
              <a:spcBef>
                <a:spcPts val="600"/>
              </a:spcBef>
            </a:pPr>
            <a:endParaRPr lang="ru-RU" sz="2400" b="1" dirty="0">
              <a:latin typeface="Arial" charset="0"/>
            </a:endParaRPr>
          </a:p>
          <a:p>
            <a:pPr algn="just" eaLnBrk="1" hangingPunct="1">
              <a:spcBef>
                <a:spcPts val="600"/>
              </a:spcBef>
            </a:pPr>
            <a:r>
              <a:rPr lang="ru-RU" sz="2400" b="1" dirty="0" smtClean="0">
                <a:latin typeface="Arial" charset="0"/>
              </a:rPr>
              <a:t>Гемолиз: </a:t>
            </a:r>
          </a:p>
        </p:txBody>
      </p:sp>
      <p:pic>
        <p:nvPicPr>
          <p:cNvPr id="7" name="Рисунок 6" descr="гемолиз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055" y="2636912"/>
            <a:ext cx="2806834" cy="187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06f1ьб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893" y="4653135"/>
            <a:ext cx="2834995" cy="184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Рисунок 7" descr="Hemolysi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36912"/>
            <a:ext cx="3246986" cy="243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5221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332656"/>
            <a:ext cx="7772400" cy="6334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800" b="1" dirty="0" smtClean="0">
                <a:solidFill>
                  <a:srgbClr val="3333FF"/>
                </a:solidFill>
                <a:latin typeface="Arial" pitchFamily="34" charset="0"/>
              </a:rPr>
              <a:t>Классификация </a:t>
            </a:r>
            <a:r>
              <a:rPr lang="en-US" sz="2800" b="1" dirty="0" smtClean="0">
                <a:solidFill>
                  <a:srgbClr val="3333FF"/>
                </a:solidFill>
                <a:latin typeface="Arial" pitchFamily="34" charset="0"/>
              </a:rPr>
              <a:t>HELLP</a:t>
            </a:r>
            <a:r>
              <a:rPr lang="ru-RU" sz="2800" b="1" dirty="0" smtClean="0">
                <a:solidFill>
                  <a:srgbClr val="3333FF"/>
                </a:solidFill>
                <a:latin typeface="Arial" pitchFamily="34" charset="0"/>
              </a:rPr>
              <a:t>-синдрома</a:t>
            </a:r>
          </a:p>
        </p:txBody>
      </p:sp>
      <p:graphicFrame>
        <p:nvGraphicFramePr>
          <p:cNvPr id="126979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360043830"/>
              </p:ext>
            </p:extLst>
          </p:nvPr>
        </p:nvGraphicFramePr>
        <p:xfrm>
          <a:off x="364799" y="1340768"/>
          <a:ext cx="5544616" cy="3012289"/>
        </p:xfrm>
        <a:graphic>
          <a:graphicData uri="http://schemas.openxmlformats.org/drawingml/2006/table">
            <a:tbl>
              <a:tblPr/>
              <a:tblGrid>
                <a:gridCol w="792088"/>
                <a:gridCol w="2952328"/>
                <a:gridCol w="1800200"/>
              </a:tblGrid>
              <a:tr h="5752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Класс HELLP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Классификация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Mississippi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Классификация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Tennessee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37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Тромбоциты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&lt;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 50000</a:t>
                      </a:r>
                      <a:r>
                        <a:rPr kumimoji="0" lang="ru-RU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/л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АСТ, АЛТ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&gt;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70 ЕД/л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ЛДГ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&gt;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600 ЕД/л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Тромбоциты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&lt;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100000</a:t>
                      </a:r>
                      <a:r>
                        <a:rPr kumimoji="0" lang="ru-RU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/л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АСТ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&gt;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70 ЕД/л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ЛДГ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&gt;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600 ЕД/л 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endParaRPr lang="ru-RU" sz="1100" dirty="0"/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39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II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Тромбоциты 50000-100000</a:t>
                      </a:r>
                      <a:r>
                        <a:rPr kumimoji="0" lang="ru-RU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/л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АСТ, АЛТ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&gt;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70 ЕД/л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ЛДГ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&gt;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600 ЕД/л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44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III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Тромбоциты 100000-150000</a:t>
                      </a:r>
                      <a:r>
                        <a:rPr kumimoji="0" lang="ru-RU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/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АСТ, АЛТ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&gt;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40 ЕД/л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ЛДГ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&gt;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600 ЕД/л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7912" name="Text Box 25"/>
          <p:cNvSpPr txBox="1">
            <a:spLocks noChangeArrowheads="1"/>
          </p:cNvSpPr>
          <p:nvPr/>
        </p:nvSpPr>
        <p:spPr bwMode="auto">
          <a:xfrm>
            <a:off x="2662238" y="6021388"/>
            <a:ext cx="6481762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Haram K., </a:t>
            </a:r>
            <a:r>
              <a:rPr lang="en-US" sz="1400" dirty="0" err="1">
                <a:solidFill>
                  <a:srgbClr val="000000"/>
                </a:solidFill>
                <a:latin typeface="Arial" pitchFamily="34" charset="0"/>
              </a:rPr>
              <a:t>Svendsen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 E., </a:t>
            </a:r>
            <a:r>
              <a:rPr lang="en-US" sz="1400" dirty="0" err="1">
                <a:solidFill>
                  <a:srgbClr val="000000"/>
                </a:solidFill>
                <a:latin typeface="Arial" pitchFamily="34" charset="0"/>
              </a:rPr>
              <a:t>Abildgaard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 U. The HELLP syndrome: Clinical issues and management. A BMC Pregnancy Childbirth. 2009; 9: 8. </a:t>
            </a:r>
            <a:endParaRPr lang="ru-RU" sz="1400" dirty="0">
              <a:solidFill>
                <a:srgbClr val="000000"/>
              </a:solidFill>
              <a:latin typeface="Arial" pitchFamily="34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ru-RU" sz="1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7584" y="4725144"/>
            <a:ext cx="792088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FF0000"/>
                </a:solidFill>
              </a:rPr>
              <a:t>Важно не оценивать  степень тяжести, а установить факт «</a:t>
            </a:r>
            <a:r>
              <a:rPr lang="en-US" sz="2000" b="1" dirty="0">
                <a:solidFill>
                  <a:srgbClr val="FF0000"/>
                </a:solidFill>
              </a:rPr>
              <a:t>HELLP</a:t>
            </a:r>
            <a:r>
              <a:rPr lang="ru-RU" sz="2000" b="1" dirty="0">
                <a:solidFill>
                  <a:srgbClr val="FF0000"/>
                </a:solidFill>
              </a:rPr>
              <a:t>-синдрома» и принять решение о родоразрешении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04248" y="2328706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FF0000"/>
                </a:solidFill>
              </a:rPr>
              <a:t>Не надо!</a:t>
            </a:r>
          </a:p>
        </p:txBody>
      </p:sp>
      <p:sp>
        <p:nvSpPr>
          <p:cNvPr id="4" name="Правая фигурная скобка 3"/>
          <p:cNvSpPr/>
          <p:nvPr/>
        </p:nvSpPr>
        <p:spPr>
          <a:xfrm>
            <a:off x="6012160" y="1251508"/>
            <a:ext cx="648072" cy="3024336"/>
          </a:xfrm>
          <a:prstGeom prst="rightBrace">
            <a:avLst>
              <a:gd name="adj1" fmla="val 50243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86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Дата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D149FF3-0582-4C9A-BA15-648B4542377A}" type="datetime11">
              <a:rPr lang="ru-RU" sz="1400" smtClean="0">
                <a:solidFill>
                  <a:srgbClr val="000000"/>
                </a:solidFill>
              </a:rPr>
              <a:pPr eaLnBrk="1" hangingPunct="1"/>
              <a:t>11:08:06</a:t>
            </a:fld>
            <a:endParaRPr lang="ru-RU" sz="1400" smtClean="0">
              <a:solidFill>
                <a:srgbClr val="000000"/>
              </a:solidFill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476672"/>
            <a:ext cx="8713787" cy="633412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3333FF"/>
                </a:solidFill>
                <a:latin typeface="Arial" charset="0"/>
              </a:rPr>
              <a:t>Дифференциальный диагноз HELLP синдрома</a:t>
            </a:r>
            <a:r>
              <a:rPr lang="ru-RU" sz="2800" b="1" dirty="0" smtClean="0">
                <a:solidFill>
                  <a:srgbClr val="3333FF"/>
                </a:solidFill>
                <a:latin typeface="Arial" charset="0"/>
              </a:rPr>
              <a:t>.</a:t>
            </a:r>
            <a:br>
              <a:rPr lang="ru-RU" sz="2800" b="1" dirty="0" smtClean="0">
                <a:solidFill>
                  <a:srgbClr val="3333FF"/>
                </a:solidFill>
                <a:latin typeface="Arial" charset="0"/>
              </a:rPr>
            </a:br>
            <a:endParaRPr lang="ru-RU" sz="2800" b="1" dirty="0" smtClean="0">
              <a:solidFill>
                <a:srgbClr val="3333FF"/>
              </a:solidFill>
              <a:latin typeface="Arial" charset="0"/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124744"/>
            <a:ext cx="8713787" cy="53816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Гестационная тромбоцитопения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Острая жировая дистрофия печени (AFLP)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Вирусный гепатит 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Холангит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Холецистит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Инфекция мочевых путей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Гастрит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Язва желудка 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Острый панкреатит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Иммунная тромбоцитопения (ITP) 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Дефицит фолиевой кислоты 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Системная красная волчанка (SLE) 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Антифосфолипидный синдром (APS)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Тромботическая тромбоцитопеническая пурпура (TTP) 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err="1" smtClean="0">
                <a:latin typeface="Arial" charset="0"/>
              </a:rPr>
              <a:t>Гемолитико</a:t>
            </a:r>
            <a:r>
              <a:rPr lang="ru-RU" sz="1800" b="1" dirty="0" smtClean="0">
                <a:latin typeface="Arial" charset="0"/>
              </a:rPr>
              <a:t>-уремический синдром (HUS)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Синдром </a:t>
            </a:r>
            <a:r>
              <a:rPr lang="ru-RU" sz="1800" b="1" dirty="0" err="1" smtClean="0">
                <a:latin typeface="Arial" charset="0"/>
              </a:rPr>
              <a:t>Бадда-Киари</a:t>
            </a:r>
            <a:endParaRPr lang="ru-RU" sz="1800" b="1" dirty="0" smtClean="0">
              <a:latin typeface="Arial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988840"/>
            <a:ext cx="1671884" cy="161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724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4067175" y="4724400"/>
            <a:ext cx="4610100" cy="490538"/>
          </a:xfrm>
        </p:spPr>
        <p:txBody>
          <a:bodyPr>
            <a:normAutofit/>
          </a:bodyPr>
          <a:lstStyle/>
          <a:p>
            <a:pPr algn="r" eaLnBrk="1" hangingPunct="1">
              <a:lnSpc>
                <a:spcPct val="50000"/>
              </a:lnSpc>
            </a:pPr>
            <a:r>
              <a:rPr lang="en-US" sz="1200" dirty="0" smtClean="0">
                <a:solidFill>
                  <a:srgbClr val="0D0F11"/>
                </a:solidFill>
                <a:latin typeface="Arial" charset="0"/>
                <a:cs typeface="Arial" charset="0"/>
              </a:rPr>
              <a:t>Casillas J.,  </a:t>
            </a:r>
            <a:r>
              <a:rPr lang="en-US" sz="1200" dirty="0" err="1" smtClean="0">
                <a:solidFill>
                  <a:srgbClr val="0D0F11"/>
                </a:solidFill>
                <a:latin typeface="Arial" charset="0"/>
                <a:cs typeface="Arial" charset="0"/>
              </a:rPr>
              <a:t>Amendola</a:t>
            </a:r>
            <a:r>
              <a:rPr lang="en-US" sz="1200" dirty="0" smtClean="0">
                <a:solidFill>
                  <a:srgbClr val="0D0F11"/>
                </a:solidFill>
                <a:latin typeface="Arial" charset="0"/>
                <a:cs typeface="Arial" charset="0"/>
              </a:rPr>
              <a:t>  </a:t>
            </a:r>
            <a:r>
              <a:rPr lang="ru-RU" sz="1200" dirty="0" smtClean="0">
                <a:solidFill>
                  <a:srgbClr val="0D0F11"/>
                </a:solidFill>
                <a:latin typeface="Arial" charset="0"/>
                <a:cs typeface="Arial" charset="0"/>
              </a:rPr>
              <a:t>А</a:t>
            </a:r>
            <a:r>
              <a:rPr lang="en-US" sz="1200" dirty="0" smtClean="0">
                <a:solidFill>
                  <a:srgbClr val="0D0F11"/>
                </a:solidFill>
                <a:latin typeface="Arial" charset="0"/>
                <a:cs typeface="Arial" charset="0"/>
              </a:rPr>
              <a:t>.,  </a:t>
            </a:r>
            <a:r>
              <a:rPr lang="en-US" sz="1200" dirty="0" err="1" smtClean="0">
                <a:solidFill>
                  <a:srgbClr val="0D0F11"/>
                </a:solidFill>
                <a:latin typeface="Arial" charset="0"/>
                <a:cs typeface="Arial" charset="0"/>
              </a:rPr>
              <a:t>Gascue</a:t>
            </a:r>
            <a:r>
              <a:rPr lang="en-US" sz="1200" dirty="0" smtClean="0">
                <a:solidFill>
                  <a:srgbClr val="0D0F11"/>
                </a:solidFill>
                <a:latin typeface="Arial" charset="0"/>
                <a:cs typeface="Arial" charset="0"/>
              </a:rPr>
              <a:t> </a:t>
            </a:r>
            <a:r>
              <a:rPr lang="ru-RU" sz="1200" dirty="0" smtClean="0">
                <a:solidFill>
                  <a:srgbClr val="0D0F11"/>
                </a:solidFill>
                <a:latin typeface="Arial" charset="0"/>
                <a:cs typeface="Arial" charset="0"/>
              </a:rPr>
              <a:t>А</a:t>
            </a:r>
            <a:r>
              <a:rPr lang="en-US" sz="1200" dirty="0" smtClean="0">
                <a:solidFill>
                  <a:srgbClr val="0D0F11"/>
                </a:solidFill>
                <a:latin typeface="Arial" charset="0"/>
                <a:cs typeface="Arial" charset="0"/>
              </a:rPr>
              <a:t>. Imaging of </a:t>
            </a:r>
            <a:r>
              <a:rPr lang="en-US" sz="1200" dirty="0" err="1" smtClean="0">
                <a:solidFill>
                  <a:srgbClr val="0D0F11"/>
                </a:solidFill>
                <a:latin typeface="Arial" charset="0"/>
                <a:cs typeface="Arial" charset="0"/>
              </a:rPr>
              <a:t>Nontraumatic</a:t>
            </a:r>
            <a:r>
              <a:rPr lang="en-US" sz="1200" dirty="0" smtClean="0">
                <a:solidFill>
                  <a:srgbClr val="0D0F11"/>
                </a:solidFill>
                <a:latin typeface="Arial" charset="0"/>
                <a:cs typeface="Arial" charset="0"/>
              </a:rPr>
              <a:t> </a:t>
            </a:r>
            <a:r>
              <a:rPr lang="ru-RU" sz="1200" dirty="0" smtClean="0">
                <a:solidFill>
                  <a:srgbClr val="0D0F11"/>
                </a:solidFill>
                <a:latin typeface="Arial" charset="0"/>
                <a:cs typeface="Arial" charset="0"/>
              </a:rPr>
              <a:t/>
            </a:r>
            <a:br>
              <a:rPr lang="ru-RU" sz="1200" dirty="0" smtClean="0">
                <a:solidFill>
                  <a:srgbClr val="0D0F11"/>
                </a:solidFill>
                <a:latin typeface="Arial" charset="0"/>
                <a:cs typeface="Arial" charset="0"/>
              </a:rPr>
            </a:br>
            <a:r>
              <a:rPr lang="en-US" sz="1200" dirty="0" smtClean="0">
                <a:solidFill>
                  <a:srgbClr val="0D0F11"/>
                </a:solidFill>
                <a:latin typeface="Arial" charset="0"/>
                <a:cs typeface="Arial" charset="0"/>
              </a:rPr>
              <a:t>Hemorrhagic Hepatic Lesions </a:t>
            </a:r>
            <a:r>
              <a:rPr lang="en-US" sz="1200" dirty="0" err="1" smtClean="0">
                <a:solidFill>
                  <a:srgbClr val="0D0F11"/>
                </a:solidFill>
                <a:latin typeface="Arial" charset="0"/>
                <a:cs typeface="Arial" charset="0"/>
              </a:rPr>
              <a:t>Radiographics</a:t>
            </a:r>
            <a:r>
              <a:rPr lang="en-US" sz="1200" dirty="0" smtClean="0">
                <a:solidFill>
                  <a:srgbClr val="0D0F11"/>
                </a:solidFill>
                <a:latin typeface="Arial" charset="0"/>
                <a:cs typeface="Arial" charset="0"/>
              </a:rPr>
              <a:t>. </a:t>
            </a:r>
            <a:r>
              <a:rPr lang="ru-RU" sz="1200" dirty="0" smtClean="0">
                <a:solidFill>
                  <a:srgbClr val="0D0F11"/>
                </a:solidFill>
                <a:latin typeface="Arial" charset="0"/>
                <a:cs typeface="Arial" charset="0"/>
              </a:rPr>
              <a:t>2000;20:367-378</a:t>
            </a:r>
            <a:r>
              <a:rPr lang="ru-RU" sz="4000" dirty="0" smtClean="0">
                <a:solidFill>
                  <a:srgbClr val="0D0F11"/>
                </a:solidFill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40964" name="Picture 3" descr="g00mc10g8x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6510" y="908844"/>
            <a:ext cx="3141662" cy="2592388"/>
          </a:xfrm>
          <a:effectLst>
            <a:softEdge rad="127000"/>
          </a:effectLst>
        </p:spPr>
      </p:pic>
      <p:pic>
        <p:nvPicPr>
          <p:cNvPr id="40965" name="Picture 4" descr="g00mc10g9x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995363"/>
            <a:ext cx="3240087" cy="2593975"/>
          </a:xfrm>
          <a:effectLst>
            <a:softEdge rad="127000"/>
          </a:effectLst>
        </p:spPr>
      </p:pic>
      <p:sp>
        <p:nvSpPr>
          <p:cNvPr id="40966" name="Text Box 5"/>
          <p:cNvSpPr txBox="1">
            <a:spLocks noChangeArrowheads="1"/>
          </p:cNvSpPr>
          <p:nvPr/>
        </p:nvSpPr>
        <p:spPr bwMode="auto">
          <a:xfrm>
            <a:off x="4427538" y="3716338"/>
            <a:ext cx="38893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1800" b="1">
                <a:solidFill>
                  <a:srgbClr val="292934"/>
                </a:solidFill>
                <a:latin typeface="Arial" charset="0"/>
              </a:rPr>
              <a:t>Очаговый некроз печени при </a:t>
            </a:r>
            <a:r>
              <a:rPr lang="en-US" sz="1800" b="1">
                <a:solidFill>
                  <a:srgbClr val="292934"/>
                </a:solidFill>
                <a:latin typeface="Arial" charset="0"/>
              </a:rPr>
              <a:t>HELLP</a:t>
            </a:r>
            <a:r>
              <a:rPr lang="ru-RU" sz="1800" b="1">
                <a:solidFill>
                  <a:srgbClr val="292934"/>
                </a:solidFill>
                <a:latin typeface="Arial" charset="0"/>
              </a:rPr>
              <a:t>-</a:t>
            </a:r>
            <a:r>
              <a:rPr lang="en-US" sz="1800" b="1">
                <a:solidFill>
                  <a:srgbClr val="292934"/>
                </a:solidFill>
                <a:latin typeface="Arial" charset="0"/>
              </a:rPr>
              <a:t>c</a:t>
            </a:r>
            <a:r>
              <a:rPr lang="ru-RU" sz="1800" b="1">
                <a:solidFill>
                  <a:srgbClr val="292934"/>
                </a:solidFill>
                <a:latin typeface="Arial" charset="0"/>
              </a:rPr>
              <a:t>индроме </a:t>
            </a:r>
            <a:r>
              <a:rPr lang="ru-RU" sz="1400" b="1">
                <a:solidFill>
                  <a:srgbClr val="292934"/>
                </a:solidFill>
                <a:latin typeface="Arial" charset="0"/>
              </a:rPr>
              <a:t>(указан стрелкой) </a:t>
            </a:r>
          </a:p>
        </p:txBody>
      </p:sp>
      <p:sp>
        <p:nvSpPr>
          <p:cNvPr id="40967" name="Text Box 6"/>
          <p:cNvSpPr txBox="1">
            <a:spLocks noChangeArrowheads="1"/>
          </p:cNvSpPr>
          <p:nvPr/>
        </p:nvSpPr>
        <p:spPr bwMode="auto">
          <a:xfrm>
            <a:off x="250825" y="3716338"/>
            <a:ext cx="41052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1800" b="1">
                <a:solidFill>
                  <a:srgbClr val="292934"/>
                </a:solidFill>
                <a:latin typeface="Arial" charset="0"/>
              </a:rPr>
              <a:t>Подкапсульная гематома при </a:t>
            </a:r>
            <a:r>
              <a:rPr lang="en-US" sz="1800" b="1">
                <a:solidFill>
                  <a:srgbClr val="292934"/>
                </a:solidFill>
                <a:latin typeface="Arial" charset="0"/>
              </a:rPr>
              <a:t>HELLP</a:t>
            </a:r>
            <a:r>
              <a:rPr lang="ru-RU" sz="1800" b="1">
                <a:solidFill>
                  <a:srgbClr val="292934"/>
                </a:solidFill>
                <a:latin typeface="Arial" charset="0"/>
              </a:rPr>
              <a:t>-синдроме </a:t>
            </a:r>
            <a:r>
              <a:rPr lang="ru-RU" sz="1400" b="1">
                <a:solidFill>
                  <a:srgbClr val="292934"/>
                </a:solidFill>
                <a:latin typeface="Arial" charset="0"/>
              </a:rPr>
              <a:t>(указана стрелкой)</a:t>
            </a:r>
          </a:p>
        </p:txBody>
      </p:sp>
      <p:sp>
        <p:nvSpPr>
          <p:cNvPr id="40968" name="Text Box 7"/>
          <p:cNvSpPr txBox="1">
            <a:spLocks noChangeArrowheads="1"/>
          </p:cNvSpPr>
          <p:nvPr/>
        </p:nvSpPr>
        <p:spPr bwMode="auto">
          <a:xfrm>
            <a:off x="0" y="367946"/>
            <a:ext cx="8207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b="1" dirty="0">
                <a:solidFill>
                  <a:srgbClr val="3333FF"/>
                </a:solidFill>
                <a:latin typeface="Arial" charset="0"/>
              </a:rPr>
              <a:t>Изменения печени при </a:t>
            </a:r>
            <a:r>
              <a:rPr lang="en-US" b="1" dirty="0">
                <a:solidFill>
                  <a:srgbClr val="3333FF"/>
                </a:solidFill>
                <a:latin typeface="Arial" charset="0"/>
              </a:rPr>
              <a:t>HELLP</a:t>
            </a:r>
            <a:r>
              <a:rPr lang="ru-RU" b="1" dirty="0">
                <a:solidFill>
                  <a:srgbClr val="3333FF"/>
                </a:solidFill>
                <a:latin typeface="Arial" charset="0"/>
              </a:rPr>
              <a:t>-синдроме</a:t>
            </a:r>
          </a:p>
        </p:txBody>
      </p:sp>
      <p:sp>
        <p:nvSpPr>
          <p:cNvPr id="15369" name="Line 8"/>
          <p:cNvSpPr>
            <a:spLocks noChangeShapeType="1"/>
          </p:cNvSpPr>
          <p:nvPr/>
        </p:nvSpPr>
        <p:spPr bwMode="auto">
          <a:xfrm flipH="1" flipV="1">
            <a:off x="971550" y="1929615"/>
            <a:ext cx="576263" cy="2159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292934"/>
              </a:solidFill>
            </a:endParaRPr>
          </a:p>
        </p:txBody>
      </p:sp>
      <p:sp>
        <p:nvSpPr>
          <p:cNvPr id="15370" name="Line 9"/>
          <p:cNvSpPr>
            <a:spLocks noChangeShapeType="1"/>
          </p:cNvSpPr>
          <p:nvPr/>
        </p:nvSpPr>
        <p:spPr bwMode="auto">
          <a:xfrm flipH="1">
            <a:off x="5435600" y="1628775"/>
            <a:ext cx="431800" cy="503238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292934"/>
              </a:solidFill>
            </a:endParaRPr>
          </a:p>
        </p:txBody>
      </p:sp>
      <p:pic>
        <p:nvPicPr>
          <p:cNvPr id="11" name="Picture 3" descr="36v83n03-13116383fig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047" y="4437112"/>
            <a:ext cx="2952328" cy="219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27000"/>
          </a:effectLst>
        </p:spPr>
      </p:pic>
      <p:sp>
        <p:nvSpPr>
          <p:cNvPr id="40972" name="Text Box 4"/>
          <p:cNvSpPr txBox="1">
            <a:spLocks noChangeArrowheads="1"/>
          </p:cNvSpPr>
          <p:nvPr/>
        </p:nvSpPr>
        <p:spPr bwMode="auto">
          <a:xfrm>
            <a:off x="3635375" y="5949950"/>
            <a:ext cx="5257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1200">
                <a:solidFill>
                  <a:srgbClr val="292934"/>
                </a:solidFill>
                <a:latin typeface="Arial" charset="0"/>
              </a:rPr>
              <a:t>Ferrer-Márquez M, Rico-Morales MM, Belda-Lozano R, Yagüe-Martín E. [Hepatic rupture associated with HELLP syndrome]. Cir Esp. 2008 Mar;83(3):155-6.</a:t>
            </a:r>
            <a:r>
              <a:rPr lang="ru-RU" sz="1400">
                <a:solidFill>
                  <a:srgbClr val="292934"/>
                </a:solidFill>
                <a:latin typeface="Arial" charset="0"/>
              </a:rPr>
              <a:t> </a:t>
            </a:r>
          </a:p>
        </p:txBody>
      </p:sp>
      <p:sp>
        <p:nvSpPr>
          <p:cNvPr id="15373" name="Line 8"/>
          <p:cNvSpPr>
            <a:spLocks noChangeShapeType="1"/>
          </p:cNvSpPr>
          <p:nvPr/>
        </p:nvSpPr>
        <p:spPr bwMode="auto">
          <a:xfrm>
            <a:off x="971550" y="4652963"/>
            <a:ext cx="431800" cy="57626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292934"/>
              </a:solidFill>
            </a:endParaRPr>
          </a:p>
        </p:txBody>
      </p:sp>
      <p:pic>
        <p:nvPicPr>
          <p:cNvPr id="37902" name="Рисунок 13" descr="tasto_10_architetto_fran_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663" y="1462881"/>
            <a:ext cx="1052512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6985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79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9" grpId="0" animBg="1"/>
      <p:bldP spid="15370" grpId="0" animBg="1"/>
      <p:bldP spid="1537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C8C7A5-E4DC-484B-B9E9-4D4409E7496B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11:08:07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pic>
        <p:nvPicPr>
          <p:cNvPr id="1026" name="Picture 2" descr="Fichier externe contenant une image, une illustration, etc.,&#10;se présentant habituellement sous la forme d'un objet binaire quelconque.&#10; Le nom de l'objet concerné est PAMJ-19-38-g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20888"/>
            <a:ext cx="443126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65" y="1772816"/>
            <a:ext cx="3960440" cy="261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3265" y="620688"/>
            <a:ext cx="8043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Субкапсульная</a:t>
            </a:r>
            <a:r>
              <a:rPr lang="ru-RU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гематома</a:t>
            </a:r>
            <a:endParaRPr lang="ru-RU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61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59134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1308EE"/>
                </a:solidFill>
              </a:rPr>
              <a:t>Варианты поражения печени при преэклампсии</a:t>
            </a:r>
            <a:endParaRPr lang="ru-RU" sz="2800" b="1" dirty="0">
              <a:solidFill>
                <a:srgbClr val="1308E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59250" y="2045630"/>
            <a:ext cx="23328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Тромбоцитопения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41963" y="3512974"/>
            <a:ext cx="1451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Гемолиз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68810" y="2037784"/>
            <a:ext cx="63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92934"/>
                </a:solidFill>
              </a:rPr>
              <a:t>Да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0019" y="2037784"/>
            <a:ext cx="1001370" cy="519351"/>
          </a:xfrm>
          <a:prstGeom prst="flowChartConnector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92934"/>
                </a:solidFill>
              </a:rPr>
              <a:t>Нет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1641389" y="2244504"/>
            <a:ext cx="1274427" cy="15"/>
          </a:xfrm>
          <a:prstGeom prst="straightConnector1">
            <a:avLst/>
          </a:prstGeom>
          <a:ln w="19050">
            <a:solidFill>
              <a:srgbClr val="0D0F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5209423" y="2230296"/>
            <a:ext cx="1669799" cy="14223"/>
          </a:xfrm>
          <a:prstGeom prst="straightConnector1">
            <a:avLst/>
          </a:prstGeom>
          <a:ln w="19050">
            <a:solidFill>
              <a:srgbClr val="0D0F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7087946" y="2452836"/>
            <a:ext cx="1348" cy="1117153"/>
          </a:xfrm>
          <a:prstGeom prst="straightConnector1">
            <a:avLst/>
          </a:prstGeom>
          <a:ln w="19050">
            <a:solidFill>
              <a:srgbClr val="0D0F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143959" y="3603775"/>
            <a:ext cx="543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92934"/>
                </a:solidFill>
              </a:rPr>
              <a:t>Да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050806" y="1767925"/>
            <a:ext cx="0" cy="315579"/>
          </a:xfrm>
          <a:prstGeom prst="straightConnector1">
            <a:avLst/>
          </a:prstGeom>
          <a:ln w="28575">
            <a:solidFill>
              <a:srgbClr val="0D0F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5558302" y="3745452"/>
            <a:ext cx="972040" cy="6046"/>
          </a:xfrm>
          <a:prstGeom prst="straightConnector1">
            <a:avLst/>
          </a:prstGeom>
          <a:ln w="19050">
            <a:solidFill>
              <a:srgbClr val="0D0F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7893642" y="3797411"/>
            <a:ext cx="313692" cy="0"/>
          </a:xfrm>
          <a:prstGeom prst="straightConnector1">
            <a:avLst/>
          </a:prstGeom>
          <a:ln w="19050">
            <a:solidFill>
              <a:srgbClr val="0D0F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427984" y="4222481"/>
            <a:ext cx="156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Увеличение ЛДГ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372110" y="4237296"/>
            <a:ext cx="507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92934"/>
                </a:solidFill>
              </a:rPr>
              <a:t>Да</a:t>
            </a: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5979255" y="4400750"/>
            <a:ext cx="349128" cy="0"/>
          </a:xfrm>
          <a:prstGeom prst="straightConnector1">
            <a:avLst/>
          </a:prstGeom>
          <a:ln w="19050">
            <a:solidFill>
              <a:srgbClr val="0D0F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4050806" y="4382675"/>
            <a:ext cx="387020" cy="0"/>
          </a:xfrm>
          <a:prstGeom prst="straightConnector1">
            <a:avLst/>
          </a:prstGeom>
          <a:ln w="19050">
            <a:solidFill>
              <a:srgbClr val="0D0F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5060767" y="4113139"/>
            <a:ext cx="0" cy="165804"/>
          </a:xfrm>
          <a:prstGeom prst="straightConnector1">
            <a:avLst/>
          </a:prstGeom>
          <a:ln w="19050">
            <a:solidFill>
              <a:srgbClr val="0D0F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 flipH="1">
            <a:off x="2700723" y="3806548"/>
            <a:ext cx="1727261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1187624" y="2616717"/>
            <a:ext cx="0" cy="95629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2706986" y="4342369"/>
            <a:ext cx="25226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1225" y="4820123"/>
            <a:ext cx="2679497" cy="686574"/>
          </a:xfrm>
          <a:prstGeom prst="roundRect">
            <a:avLst>
              <a:gd name="adj" fmla="val 26211"/>
            </a:avLst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292934"/>
                </a:solidFill>
              </a:rPr>
              <a:t>Нет клиники тяжелой </a:t>
            </a:r>
            <a:r>
              <a:rPr lang="ru-RU" sz="1600" b="1" dirty="0" err="1">
                <a:solidFill>
                  <a:srgbClr val="292934"/>
                </a:solidFill>
              </a:rPr>
              <a:t>преэклампсии</a:t>
            </a:r>
            <a:endParaRPr lang="ru-RU" sz="1600" b="1" dirty="0">
              <a:solidFill>
                <a:srgbClr val="292934"/>
              </a:solidFill>
            </a:endParaRPr>
          </a:p>
        </p:txBody>
      </p:sp>
      <p:cxnSp>
        <p:nvCxnSpPr>
          <p:cNvPr id="59" name="Прямая со стрелкой 58"/>
          <p:cNvCxnSpPr/>
          <p:nvPr/>
        </p:nvCxnSpPr>
        <p:spPr>
          <a:xfrm>
            <a:off x="8415787" y="4003809"/>
            <a:ext cx="0" cy="108367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>
            <a:stCxn id="24" idx="2"/>
          </p:cNvCxnSpPr>
          <p:nvPr/>
        </p:nvCxnSpPr>
        <p:spPr>
          <a:xfrm flipH="1">
            <a:off x="6614895" y="4606628"/>
            <a:ext cx="10771" cy="451687"/>
          </a:xfrm>
          <a:prstGeom prst="straightConnector1">
            <a:avLst/>
          </a:prstGeom>
          <a:ln w="19050">
            <a:solidFill>
              <a:srgbClr val="0D0F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6186775" y="5163410"/>
            <a:ext cx="2854061" cy="1084064"/>
          </a:xfrm>
          <a:prstGeom prst="roundRect">
            <a:avLst>
              <a:gd name="adj" fmla="val 2621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err="1">
                <a:solidFill>
                  <a:srgbClr val="FF0000"/>
                </a:solidFill>
              </a:rPr>
              <a:t>Родоразрешение</a:t>
            </a:r>
            <a:endParaRPr lang="ru-RU" b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rgbClr val="FF0000"/>
                </a:solidFill>
              </a:rPr>
              <a:t>Интенсивная терапия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17825" y="3569989"/>
            <a:ext cx="2538911" cy="975658"/>
          </a:xfrm>
          <a:prstGeom prst="roundRect">
            <a:avLst>
              <a:gd name="adj" fmla="val 26211"/>
            </a:avLst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1308EE"/>
                </a:solidFill>
              </a:rPr>
              <a:t>Дифференциальный диагноз с участием терапевта</a:t>
            </a:r>
          </a:p>
        </p:txBody>
      </p:sp>
      <p:cxnSp>
        <p:nvCxnSpPr>
          <p:cNvPr id="87" name="Прямая со стрелкой 86"/>
          <p:cNvCxnSpPr/>
          <p:nvPr/>
        </p:nvCxnSpPr>
        <p:spPr>
          <a:xfrm>
            <a:off x="1259632" y="4598079"/>
            <a:ext cx="0" cy="251871"/>
          </a:xfrm>
          <a:prstGeom prst="straightConnector1">
            <a:avLst/>
          </a:prstGeom>
          <a:ln w="19050">
            <a:solidFill>
              <a:srgbClr val="0D0F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21225" y="5817018"/>
            <a:ext cx="3329859" cy="686574"/>
          </a:xfrm>
          <a:prstGeom prst="roundRect">
            <a:avLst>
              <a:gd name="adj" fmla="val 26211"/>
            </a:avLst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292934"/>
                </a:solidFill>
              </a:rPr>
              <a:t>Решение о </a:t>
            </a:r>
            <a:r>
              <a:rPr lang="ru-RU" sz="1600" b="1" dirty="0" err="1">
                <a:solidFill>
                  <a:srgbClr val="292934"/>
                </a:solidFill>
              </a:rPr>
              <a:t>пролонгировании</a:t>
            </a:r>
            <a:r>
              <a:rPr lang="ru-RU" sz="1600" b="1" dirty="0">
                <a:solidFill>
                  <a:srgbClr val="292934"/>
                </a:solidFill>
              </a:rPr>
              <a:t> беременности</a:t>
            </a:r>
          </a:p>
        </p:txBody>
      </p:sp>
      <p:cxnSp>
        <p:nvCxnSpPr>
          <p:cNvPr id="89" name="Прямая со стрелкой 88"/>
          <p:cNvCxnSpPr/>
          <p:nvPr/>
        </p:nvCxnSpPr>
        <p:spPr>
          <a:xfrm>
            <a:off x="1271233" y="5565147"/>
            <a:ext cx="0" cy="251871"/>
          </a:xfrm>
          <a:prstGeom prst="straightConnector1">
            <a:avLst/>
          </a:prstGeom>
          <a:ln w="19050">
            <a:solidFill>
              <a:srgbClr val="0D0F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4510394" y="3538467"/>
            <a:ext cx="1001370" cy="519351"/>
          </a:xfrm>
          <a:prstGeom prst="flowChartConnector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92934"/>
                </a:solidFill>
              </a:rPr>
              <a:t>Нет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3003461" y="4113139"/>
            <a:ext cx="1001370" cy="519351"/>
          </a:xfrm>
          <a:prstGeom prst="flowChartConnector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92934"/>
                </a:solidFill>
              </a:rPr>
              <a:t>Нет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66295" y="1359302"/>
            <a:ext cx="4320480" cy="408623"/>
          </a:xfrm>
          <a:prstGeom prst="roundRect">
            <a:avLst>
              <a:gd name="adj" fmla="val 4547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92934"/>
                </a:solidFill>
              </a:rPr>
              <a:t>Повышение АСТ, АЛТ в 2-3 раза</a:t>
            </a:r>
          </a:p>
        </p:txBody>
      </p:sp>
    </p:spTree>
    <p:extLst>
      <p:ext uri="{BB962C8B-B14F-4D97-AF65-F5344CB8AC3E}">
        <p14:creationId xmlns:p14="http://schemas.microsoft.com/office/powerpoint/2010/main" val="427807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4"/>
            <a:ext cx="4320480" cy="576064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4788024" y="1556792"/>
            <a:ext cx="3816424" cy="187220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</a:rPr>
              <a:t>АД – норма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</a:rPr>
              <a:t>Протеинурия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</a:rPr>
              <a:t>Увеличены АСТ, АЛТ, ЛДГ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</a:rPr>
              <a:t>Тромбоциты 55*10</a:t>
            </a:r>
            <a:r>
              <a:rPr lang="ru-RU" b="1" baseline="30000" dirty="0" smtClean="0">
                <a:solidFill>
                  <a:schemeClr val="tx1"/>
                </a:solidFill>
              </a:rPr>
              <a:t>9</a:t>
            </a:r>
            <a:endParaRPr lang="ru-RU" b="1" baseline="300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1502786"/>
            <a:ext cx="2376264" cy="1080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4293096"/>
            <a:ext cx="1872208" cy="1080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411760" y="4145058"/>
            <a:ext cx="1188132" cy="1080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39552" y="5733256"/>
            <a:ext cx="936104" cy="4540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2843808" y="4941168"/>
            <a:ext cx="1080120" cy="13681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67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178704" y="3726381"/>
            <a:ext cx="277294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</a:rPr>
              <a:t>Национальное руководство «Интенсивная терапия», 2008</a:t>
            </a:r>
          </a:p>
        </p:txBody>
      </p:sp>
      <p:pic>
        <p:nvPicPr>
          <p:cNvPr id="16388" name="Picture 6" descr="http://img-fotki.yandex.ru/get/3811/statuspraesens.3/0_27fa6_41cbb2e_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663" y="1699706"/>
            <a:ext cx="1726385" cy="2174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8" descr="Intensivnaya_terapiya_Nacionalnoe_rukovodstvo_tom_1_(booksmed.ru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74" y="4485831"/>
            <a:ext cx="1676584" cy="217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850983" y="941022"/>
            <a:ext cx="21550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</a:rPr>
              <a:t>Журнал «</a:t>
            </a:r>
            <a:r>
              <a:rPr lang="en-US" sz="1400" b="1" dirty="0">
                <a:solidFill>
                  <a:srgbClr val="000000"/>
                </a:solidFill>
              </a:rPr>
              <a:t>Status </a:t>
            </a:r>
            <a:r>
              <a:rPr lang="en-US" sz="1400" b="1" dirty="0" err="1">
                <a:solidFill>
                  <a:srgbClr val="000000"/>
                </a:solidFill>
              </a:rPr>
              <a:t>Praesens</a:t>
            </a:r>
            <a:r>
              <a:rPr lang="ru-RU" sz="1400" b="1" dirty="0">
                <a:solidFill>
                  <a:srgbClr val="000000"/>
                </a:solidFill>
              </a:rPr>
              <a:t>» №</a:t>
            </a:r>
            <a:r>
              <a:rPr lang="en-US" sz="1400" b="1" dirty="0">
                <a:solidFill>
                  <a:srgbClr val="000000"/>
                </a:solidFill>
              </a:rPr>
              <a:t> 2</a:t>
            </a:r>
            <a:r>
              <a:rPr lang="ru-RU" sz="1400" b="1" dirty="0">
                <a:solidFill>
                  <a:srgbClr val="000000"/>
                </a:solidFill>
              </a:rPr>
              <a:t>, 20</a:t>
            </a:r>
            <a:r>
              <a:rPr lang="en-US" sz="1400" b="1" dirty="0">
                <a:solidFill>
                  <a:srgbClr val="000000"/>
                </a:solidFill>
              </a:rPr>
              <a:t>10</a:t>
            </a:r>
            <a:endParaRPr lang="ru-RU" sz="1400" b="1" dirty="0">
              <a:solidFill>
                <a:srgbClr val="000000"/>
              </a:solidFill>
            </a:endParaRPr>
          </a:p>
        </p:txBody>
      </p:sp>
      <p:sp>
        <p:nvSpPr>
          <p:cNvPr id="16391" name="TextBox 8"/>
          <p:cNvSpPr txBox="1">
            <a:spLocks noChangeArrowheads="1"/>
          </p:cNvSpPr>
          <p:nvPr/>
        </p:nvSpPr>
        <p:spPr bwMode="auto">
          <a:xfrm>
            <a:off x="612775" y="183862"/>
            <a:ext cx="77755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FF0000"/>
                </a:solidFill>
              </a:rPr>
              <a:t>Тяжелая преэклампсия и эклампсия</a:t>
            </a:r>
          </a:p>
        </p:txBody>
      </p:sp>
      <p:pic>
        <p:nvPicPr>
          <p:cNvPr id="1026" name="Picture 2" descr="http://www.char.ru/books/6067775_Intensivnaya_terapiya_Kratkoe_izdanie_Nacionalnoe_rukovodstv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677279"/>
            <a:ext cx="1375697" cy="20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84168" y="833300"/>
            <a:ext cx="28980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</a:rPr>
              <a:t>Национальное руководство. Краткое издание «Интенсивная терапия», 2012</a:t>
            </a:r>
          </a:p>
        </p:txBody>
      </p:sp>
      <p:pic>
        <p:nvPicPr>
          <p:cNvPr id="10" name="Picture 2" descr="http://www.medlit.ru/static/img/books/197/b/2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867" y="4507625"/>
            <a:ext cx="1593054" cy="221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595816" y="3984405"/>
            <a:ext cx="38094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</a:rPr>
              <a:t>Журнал «Анестезиология и реаниматология» №</a:t>
            </a: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ru-RU" sz="1400" b="1" dirty="0">
                <a:solidFill>
                  <a:srgbClr val="000000"/>
                </a:solidFill>
              </a:rPr>
              <a:t>5, 20</a:t>
            </a:r>
            <a:r>
              <a:rPr lang="en-US" sz="1400" b="1" dirty="0">
                <a:solidFill>
                  <a:srgbClr val="000000"/>
                </a:solidFill>
              </a:rPr>
              <a:t>1</a:t>
            </a:r>
            <a:r>
              <a:rPr lang="ru-RU" sz="1400" b="1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652120" y="4653136"/>
            <a:ext cx="30243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00"/>
                </a:solidFill>
              </a:rPr>
              <a:t>Сайт Федерации анестезиологов-реаниматологов России  </a:t>
            </a:r>
            <a:r>
              <a:rPr lang="en-US" b="1" dirty="0">
                <a:solidFill>
                  <a:srgbClr val="FF0000"/>
                </a:solidFill>
              </a:rPr>
              <a:t>www.far.org.ru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http://medkniga.com/xcart/image.php?type=T&amp;id=25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88" y="988671"/>
            <a:ext cx="1896670" cy="261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0944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8785225" cy="1143000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0000FF"/>
                </a:solidFill>
              </a:rPr>
              <a:t>Основные направления лечения тяжелой преэклампсии и эклампсии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395288" y="5445125"/>
            <a:ext cx="8569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b="1">
                <a:solidFill>
                  <a:srgbClr val="000000"/>
                </a:solidFill>
              </a:rPr>
              <a:t>В зависимости от структуры полиорганной недостаточности могут использоваться любые методы интенсивной терапии (гемо- и плазмотрансфузия, заместительная почечная терапия, </a:t>
            </a:r>
            <a:r>
              <a:rPr lang="en-US" b="1">
                <a:solidFill>
                  <a:srgbClr val="000000"/>
                </a:solidFill>
              </a:rPr>
              <a:t>MARS</a:t>
            </a:r>
            <a:r>
              <a:rPr lang="ru-RU" b="1">
                <a:solidFill>
                  <a:srgbClr val="000000"/>
                </a:solidFill>
              </a:rPr>
              <a:t>, пересадка печени и т.д.)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8313" y="1628775"/>
            <a:ext cx="8207375" cy="36163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609600" indent="-609600" fontAlgn="base">
              <a:spcBef>
                <a:spcPts val="18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ru-RU" sz="2200" b="1" kern="0" dirty="0">
                <a:solidFill>
                  <a:srgbClr val="000000"/>
                </a:solidFill>
              </a:rPr>
              <a:t>Решение вопроса о сроках и способе родоразрешения</a:t>
            </a:r>
          </a:p>
          <a:p>
            <a:pPr marL="609600" indent="-609600" fontAlgn="base">
              <a:spcBef>
                <a:spcPts val="18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ru-RU" sz="2200" b="1" kern="0" dirty="0">
                <a:solidFill>
                  <a:srgbClr val="000000"/>
                </a:solidFill>
              </a:rPr>
              <a:t>Профилактика судорожных приступов</a:t>
            </a:r>
          </a:p>
          <a:p>
            <a:pPr marL="609600" indent="-609600" fontAlgn="base">
              <a:spcBef>
                <a:spcPts val="18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ru-RU" sz="2200" b="1" kern="0" dirty="0">
                <a:solidFill>
                  <a:srgbClr val="000000"/>
                </a:solidFill>
              </a:rPr>
              <a:t>Гипотензивная терапия</a:t>
            </a:r>
          </a:p>
          <a:p>
            <a:pPr marL="609600" indent="-609600" fontAlgn="base">
              <a:spcBef>
                <a:spcPts val="18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ru-RU" sz="2200" b="1" kern="0" dirty="0">
                <a:solidFill>
                  <a:srgbClr val="000000"/>
                </a:solidFill>
              </a:rPr>
              <a:t>Анестезиологическое пособие при родоразрешении</a:t>
            </a:r>
          </a:p>
          <a:p>
            <a:pPr marL="609600" indent="-609600" fontAlgn="base">
              <a:spcBef>
                <a:spcPts val="18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ru-RU" sz="2200" b="1" kern="0" dirty="0">
                <a:solidFill>
                  <a:srgbClr val="000000"/>
                </a:solidFill>
              </a:rPr>
              <a:t>Инфузионная терапия</a:t>
            </a:r>
          </a:p>
          <a:p>
            <a:pPr marL="609600" indent="-609600" fontAlgn="base">
              <a:spcBef>
                <a:spcPts val="18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ru-RU" sz="2200" b="1" kern="0" dirty="0">
                <a:solidFill>
                  <a:srgbClr val="000000"/>
                </a:solidFill>
              </a:rPr>
              <a:t>Искусственная вентиляция легких</a:t>
            </a:r>
          </a:p>
        </p:txBody>
      </p:sp>
    </p:spTree>
    <p:extLst>
      <p:ext uri="{BB962C8B-B14F-4D97-AF65-F5344CB8AC3E}">
        <p14:creationId xmlns:p14="http://schemas.microsoft.com/office/powerpoint/2010/main" val="42687195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3" y="332656"/>
            <a:ext cx="8245475" cy="431800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0000FF"/>
                </a:solidFill>
              </a:rPr>
              <a:t>Интенсивная терапия тяжелой </a:t>
            </a:r>
            <a:r>
              <a:rPr lang="ru-RU" sz="2400" b="1" dirty="0" err="1" smtClean="0">
                <a:solidFill>
                  <a:srgbClr val="0000FF"/>
                </a:solidFill>
              </a:rPr>
              <a:t>преэклампсии</a:t>
            </a:r>
            <a:r>
              <a:rPr lang="ru-RU" sz="2400" b="1" dirty="0" smtClean="0">
                <a:solidFill>
                  <a:srgbClr val="0000FF"/>
                </a:solidFill>
              </a:rPr>
              <a:t> и эклампсии</a:t>
            </a:r>
          </a:p>
        </p:txBody>
      </p:sp>
      <p:sp>
        <p:nvSpPr>
          <p:cNvPr id="289797" name="Oval 5"/>
          <p:cNvSpPr>
            <a:spLocks noChangeArrowheads="1"/>
          </p:cNvSpPr>
          <p:nvPr/>
        </p:nvSpPr>
        <p:spPr bwMode="auto">
          <a:xfrm>
            <a:off x="382851" y="2060848"/>
            <a:ext cx="8282662" cy="864095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err="1">
                <a:solidFill>
                  <a:srgbClr val="0000FF"/>
                </a:solidFill>
              </a:rPr>
              <a:t>Пртивосудорожный</a:t>
            </a:r>
            <a:r>
              <a:rPr lang="ru-RU" b="1" dirty="0">
                <a:solidFill>
                  <a:srgbClr val="0000FF"/>
                </a:solidFill>
              </a:rPr>
              <a:t> эффект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00"/>
                </a:solidFill>
              </a:rPr>
              <a:t>Магния сульфат</a:t>
            </a:r>
            <a:r>
              <a:rPr lang="ru-RU" dirty="0">
                <a:solidFill>
                  <a:srgbClr val="000000"/>
                </a:solidFill>
              </a:rPr>
              <a:t>  5 г в/</a:t>
            </a:r>
            <a:r>
              <a:rPr lang="ru-RU" dirty="0" err="1">
                <a:solidFill>
                  <a:srgbClr val="000000"/>
                </a:solidFill>
              </a:rPr>
              <a:t>в</a:t>
            </a:r>
            <a:r>
              <a:rPr lang="ru-RU" dirty="0">
                <a:solidFill>
                  <a:srgbClr val="000000"/>
                </a:solidFill>
              </a:rPr>
              <a:t> за 10-15 мин, затем - 2 г/ч  </a:t>
            </a:r>
            <a:r>
              <a:rPr lang="ru-RU" dirty="0" err="1">
                <a:solidFill>
                  <a:srgbClr val="000000"/>
                </a:solidFill>
              </a:rPr>
              <a:t>микроструйно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89798" name="Oval 6"/>
          <p:cNvSpPr>
            <a:spLocks noChangeArrowheads="1"/>
          </p:cNvSpPr>
          <p:nvPr/>
        </p:nvSpPr>
        <p:spPr bwMode="auto">
          <a:xfrm>
            <a:off x="4507017" y="3091805"/>
            <a:ext cx="4204187" cy="1547787"/>
          </a:xfrm>
          <a:prstGeom prst="roundRect">
            <a:avLst>
              <a:gd name="adj" fmla="val 7566"/>
            </a:avLst>
          </a:prstGeom>
          <a:solidFill>
            <a:schemeClr val="accent3">
              <a:lumMod val="95000"/>
            </a:schemeClr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FF"/>
                </a:solidFill>
              </a:rPr>
              <a:t>Гипотензивная терапия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err="1">
                <a:solidFill>
                  <a:srgbClr val="0000FF"/>
                </a:solidFill>
              </a:rPr>
              <a:t>Метилдопа</a:t>
            </a:r>
            <a:r>
              <a:rPr lang="ru-RU" sz="1600" b="1" dirty="0">
                <a:solidFill>
                  <a:srgbClr val="0000FF"/>
                </a:solidFill>
              </a:rPr>
              <a:t> (</a:t>
            </a:r>
            <a:r>
              <a:rPr lang="ru-RU" sz="1600" b="1" dirty="0" err="1">
                <a:solidFill>
                  <a:srgbClr val="0000FF"/>
                </a:solidFill>
              </a:rPr>
              <a:t>допегит</a:t>
            </a:r>
            <a:r>
              <a:rPr lang="ru-RU" sz="1600" b="1" dirty="0">
                <a:solidFill>
                  <a:srgbClr val="0000FF"/>
                </a:solidFill>
              </a:rPr>
              <a:t>)</a:t>
            </a:r>
            <a:r>
              <a:rPr lang="ru-RU" sz="1600" dirty="0">
                <a:solidFill>
                  <a:srgbClr val="000000"/>
                </a:solidFill>
              </a:rPr>
              <a:t> 500-2000 мг/сутки</a:t>
            </a:r>
            <a:endParaRPr lang="ru-RU" sz="1600" dirty="0">
              <a:solidFill>
                <a:srgbClr val="0A02A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err="1">
                <a:solidFill>
                  <a:srgbClr val="000000"/>
                </a:solidFill>
              </a:rPr>
              <a:t>Нифедипин</a:t>
            </a:r>
            <a:r>
              <a:rPr lang="ru-RU" sz="1600" b="1" dirty="0">
                <a:solidFill>
                  <a:srgbClr val="000000"/>
                </a:solidFill>
              </a:rPr>
              <a:t> (</a:t>
            </a:r>
            <a:r>
              <a:rPr lang="ru-RU" sz="1600" b="1" dirty="0" err="1">
                <a:solidFill>
                  <a:srgbClr val="000000"/>
                </a:solidFill>
              </a:rPr>
              <a:t>коринфар</a:t>
            </a:r>
            <a:r>
              <a:rPr lang="ru-RU" sz="1600" b="1" dirty="0">
                <a:solidFill>
                  <a:srgbClr val="000000"/>
                </a:solidFill>
              </a:rPr>
              <a:t>)</a:t>
            </a:r>
            <a:r>
              <a:rPr lang="ru-RU" sz="1600" dirty="0">
                <a:solidFill>
                  <a:srgbClr val="000000"/>
                </a:solidFill>
              </a:rPr>
              <a:t> 30-60 мг/</a:t>
            </a:r>
            <a:r>
              <a:rPr lang="ru-RU" sz="1600" dirty="0" err="1">
                <a:solidFill>
                  <a:srgbClr val="000000"/>
                </a:solidFill>
              </a:rPr>
              <a:t>сут</a:t>
            </a:r>
            <a:endParaRPr lang="ru-RU" sz="160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0000"/>
                </a:solidFill>
              </a:rPr>
              <a:t>Клофелин</a:t>
            </a:r>
            <a:r>
              <a:rPr lang="ru-RU" sz="1600" dirty="0">
                <a:solidFill>
                  <a:srgbClr val="000000"/>
                </a:solidFill>
              </a:rPr>
              <a:t> до 300 мкг/сутки в/м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>
                <a:solidFill>
                  <a:srgbClr val="000000"/>
                </a:solidFill>
              </a:rPr>
              <a:t>или </a:t>
            </a:r>
            <a:r>
              <a:rPr lang="en-US" dirty="0">
                <a:solidFill>
                  <a:srgbClr val="000000"/>
                </a:solidFill>
              </a:rPr>
              <a:t>per </a:t>
            </a:r>
            <a:r>
              <a:rPr lang="en-US" dirty="0" err="1">
                <a:solidFill>
                  <a:srgbClr val="000000"/>
                </a:solidFill>
              </a:rPr>
              <a:t>os</a:t>
            </a:r>
            <a:r>
              <a:rPr lang="ru-RU" dirty="0">
                <a:solidFill>
                  <a:srgbClr val="000000"/>
                </a:solidFill>
              </a:rPr>
              <a:t> </a:t>
            </a:r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289799" name="Oval 7"/>
          <p:cNvSpPr>
            <a:spLocks noChangeArrowheads="1"/>
          </p:cNvSpPr>
          <p:nvPr/>
        </p:nvSpPr>
        <p:spPr bwMode="auto">
          <a:xfrm>
            <a:off x="251520" y="4509120"/>
            <a:ext cx="3389308" cy="648841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0000"/>
                </a:solidFill>
              </a:rPr>
              <a:t>Эпизодически </a:t>
            </a:r>
            <a:r>
              <a:rPr lang="ru-RU" sz="1600" b="1" dirty="0" err="1">
                <a:solidFill>
                  <a:srgbClr val="000000"/>
                </a:solidFill>
              </a:rPr>
              <a:t>безодиазепины</a:t>
            </a:r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289800" name="Oval 8"/>
          <p:cNvSpPr>
            <a:spLocks noChangeArrowheads="1"/>
          </p:cNvSpPr>
          <p:nvPr/>
        </p:nvSpPr>
        <p:spPr bwMode="auto">
          <a:xfrm>
            <a:off x="4524182" y="5445224"/>
            <a:ext cx="4305416" cy="724156"/>
          </a:xfrm>
          <a:prstGeom prst="roundRect">
            <a:avLst>
              <a:gd name="adj" fmla="val 12858"/>
            </a:avLst>
          </a:prstGeom>
          <a:solidFill>
            <a:schemeClr val="accent3">
              <a:lumMod val="95000"/>
            </a:schemeClr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sz="1600" b="1" dirty="0">
                <a:solidFill>
                  <a:srgbClr val="0A02A0"/>
                </a:solidFill>
              </a:rPr>
              <a:t>Гипотензивная терапия после родов: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err="1">
                <a:solidFill>
                  <a:srgbClr val="000000"/>
                </a:solidFill>
              </a:rPr>
              <a:t>Урапидил</a:t>
            </a:r>
            <a:r>
              <a:rPr lang="ru-RU" sz="1600" b="1" dirty="0">
                <a:solidFill>
                  <a:srgbClr val="000000"/>
                </a:solidFill>
              </a:rPr>
              <a:t> </a:t>
            </a:r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289801" name="Oval 9"/>
          <p:cNvSpPr>
            <a:spLocks noChangeArrowheads="1"/>
          </p:cNvSpPr>
          <p:nvPr/>
        </p:nvSpPr>
        <p:spPr bwMode="auto">
          <a:xfrm>
            <a:off x="144485" y="3068960"/>
            <a:ext cx="4035423" cy="1211274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FF"/>
                </a:solidFill>
              </a:rPr>
              <a:t>Инфузия до родов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0000"/>
                </a:solidFill>
              </a:rPr>
              <a:t>Кристаллоиды не более 80 мл/ч,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0000"/>
                </a:solidFill>
              </a:rPr>
              <a:t> а оптимально – 40 мл/ч (до 1000 мл)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0000"/>
                </a:solidFill>
              </a:rPr>
              <a:t>при диурезе </a:t>
            </a:r>
            <a:r>
              <a:rPr lang="en-US" sz="1600" b="1" dirty="0">
                <a:solidFill>
                  <a:srgbClr val="000000"/>
                </a:solidFill>
              </a:rPr>
              <a:t>&gt; </a:t>
            </a:r>
            <a:r>
              <a:rPr lang="ru-RU" sz="1600" b="1" dirty="0">
                <a:solidFill>
                  <a:srgbClr val="000000"/>
                </a:solidFill>
              </a:rPr>
              <a:t>0,5 мл/кг/ч</a:t>
            </a:r>
          </a:p>
        </p:txBody>
      </p:sp>
      <p:sp>
        <p:nvSpPr>
          <p:cNvPr id="289803" name="AutoShape 11"/>
          <p:cNvSpPr>
            <a:spLocks noChangeArrowheads="1"/>
          </p:cNvSpPr>
          <p:nvPr/>
        </p:nvSpPr>
        <p:spPr bwMode="auto">
          <a:xfrm>
            <a:off x="1187623" y="1196752"/>
            <a:ext cx="6840759" cy="558760"/>
          </a:xfrm>
          <a:prstGeom prst="roundRect">
            <a:avLst>
              <a:gd name="adj" fmla="val 49079"/>
            </a:avLst>
          </a:prstGeom>
          <a:solidFill>
            <a:srgbClr val="CCFF99"/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FF"/>
                </a:solidFill>
              </a:rPr>
              <a:t>Срок и способ родоразрешения</a:t>
            </a:r>
          </a:p>
        </p:txBody>
      </p:sp>
    </p:spTree>
    <p:extLst>
      <p:ext uri="{BB962C8B-B14F-4D97-AF65-F5344CB8AC3E}">
        <p14:creationId xmlns:p14="http://schemas.microsoft.com/office/powerpoint/2010/main" val="2798896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173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AutoShape 2"/>
          <p:cNvSpPr>
            <a:spLocks noGrp="1" noChangeArrowheads="1"/>
          </p:cNvSpPr>
          <p:nvPr>
            <p:ph type="body" idx="1"/>
          </p:nvPr>
        </p:nvSpPr>
        <p:spPr>
          <a:xfrm>
            <a:off x="323850" y="2133600"/>
            <a:ext cx="8640763" cy="2951163"/>
          </a:xfrm>
          <a:prstGeom prst="roundRect">
            <a:avLst>
              <a:gd name="adj" fmla="val 7509"/>
            </a:avLst>
          </a:prstGeom>
          <a:noFill/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2000" b="1" smtClean="0"/>
              <a:t>Магния сульфат превосходит бензодиазепины,  фенитоин </a:t>
            </a:r>
            <a:r>
              <a:rPr lang="ru-RU" sz="1200" smtClean="0"/>
              <a:t>(Duley L., Gulmezoglu A.M., 2003)</a:t>
            </a:r>
            <a:r>
              <a:rPr lang="ru-RU" sz="2000" smtClean="0"/>
              <a:t> </a:t>
            </a:r>
            <a:r>
              <a:rPr lang="ru-RU" sz="2000" b="1" smtClean="0"/>
              <a:t> и нимодипин </a:t>
            </a:r>
            <a:r>
              <a:rPr lang="ru-RU" sz="1200" smtClean="0"/>
              <a:t>(Belfort M.A., Anthony J.,2003)</a:t>
            </a:r>
            <a:r>
              <a:rPr lang="ru-RU" sz="1800" smtClean="0"/>
              <a:t> </a:t>
            </a:r>
            <a:r>
              <a:rPr lang="ru-RU" sz="2000" b="1" smtClean="0"/>
              <a:t>по эффективности профилактики эклампсии</a:t>
            </a:r>
            <a:endParaRPr lang="ru-RU" sz="120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ru-RU" sz="1600" b="1" smtClean="0">
              <a:solidFill>
                <a:srgbClr val="0000FF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2000" b="1" smtClean="0"/>
              <a:t>Магния сульфат не увеличивает частоту операций кесарева сечения, кровотечений, инфекционных заболеваний и депрессии новорожденных </a:t>
            </a:r>
            <a:r>
              <a:rPr lang="ru-RU" sz="1200" smtClean="0"/>
              <a:t>(Livingston J.C.,2003)</a:t>
            </a:r>
            <a:endParaRPr lang="ru-RU" sz="1600" b="1" i="1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ru-RU" sz="2800" b="1" smtClean="0">
              <a:solidFill>
                <a:srgbClr val="0000FF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2800" b="1" smtClean="0">
                <a:solidFill>
                  <a:srgbClr val="0000FF"/>
                </a:solidFill>
              </a:rPr>
              <a:t>Снижает риск эклампсии на 58%</a:t>
            </a:r>
          </a:p>
        </p:txBody>
      </p:sp>
      <p:sp>
        <p:nvSpPr>
          <p:cNvPr id="53252" name="Text Box 3"/>
          <p:cNvSpPr txBox="1">
            <a:spLocks noChangeArrowheads="1"/>
          </p:cNvSpPr>
          <p:nvPr/>
        </p:nvSpPr>
        <p:spPr bwMode="auto">
          <a:xfrm>
            <a:off x="395288" y="333375"/>
            <a:ext cx="84248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00"/>
                </a:solidFill>
              </a:rPr>
              <a:t>Препарат выбора при преэклампсии и эклампсии – </a:t>
            </a:r>
            <a:r>
              <a:rPr lang="ru-RU" sz="2800" b="1" dirty="0">
                <a:solidFill>
                  <a:srgbClr val="0000FF"/>
                </a:solidFill>
              </a:rPr>
              <a:t>магния сульфат</a:t>
            </a:r>
            <a:r>
              <a:rPr lang="ru-RU" sz="2800" dirty="0">
                <a:solidFill>
                  <a:srgbClr val="0000FF"/>
                </a:solidFill>
              </a:rPr>
              <a:t> </a:t>
            </a:r>
            <a:r>
              <a:rPr lang="ru-RU" sz="2000" dirty="0">
                <a:solidFill>
                  <a:srgbClr val="0000FF"/>
                </a:solidFill>
              </a:rPr>
              <a:t>(уровень А) – </a:t>
            </a:r>
            <a:r>
              <a:rPr lang="ru-RU" sz="2800" b="1" dirty="0">
                <a:solidFill>
                  <a:srgbClr val="0000FF"/>
                </a:solidFill>
              </a:rPr>
              <a:t>противосудорожный препарат</a:t>
            </a:r>
            <a:endParaRPr lang="ru-RU" sz="3200" b="1" dirty="0">
              <a:solidFill>
                <a:srgbClr val="0000FF"/>
              </a:solidFill>
            </a:endParaRPr>
          </a:p>
        </p:txBody>
      </p:sp>
      <p:sp>
        <p:nvSpPr>
          <p:cNvPr id="53253" name="Text Box 4"/>
          <p:cNvSpPr txBox="1">
            <a:spLocks noChangeArrowheads="1"/>
          </p:cNvSpPr>
          <p:nvPr/>
        </p:nvSpPr>
        <p:spPr bwMode="auto">
          <a:xfrm>
            <a:off x="755650" y="5084763"/>
            <a:ext cx="80645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000">
                <a:solidFill>
                  <a:srgbClr val="000000"/>
                </a:solidFill>
              </a:rPr>
              <a:t>Meta-Analysis Azria E, Tsatsaris V, Goffinet F, Kayem G, Mignon A, Cabrol D.  Magnesium sulfate in obstetrics: current data. J Gynecol Obstet Biol Reprod (Paris). 2004 Oct;33(6 Pt 1):510-7. Review</a:t>
            </a:r>
          </a:p>
          <a:p>
            <a:pPr algn="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000">
                <a:solidFill>
                  <a:srgbClr val="000000"/>
                </a:solidFill>
              </a:rPr>
              <a:t>Chien PF, Khan KS, Arnott N.  Magnesium sulphate in the treatment of eclampsia and pre-eclampsia: an overview of the evidence from randomised trials. Br J Obstet Gynaecol. 1996 Nov;103(11):1085-91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000">
                <a:solidFill>
                  <a:srgbClr val="000000"/>
                </a:solidFill>
              </a:rPr>
              <a:t>Belfort MA, Anthony J, Saade GR, Allen JC Jr; Nimodipine Study Group.  A comparison of magnesium sulfate and nimodipine for the prevention of eclampsia. N Engl J Med. 2003 Jan 23;348(4):304-11. 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rgbClr val="000000"/>
                </a:solidFill>
              </a:rPr>
              <a:t> </a:t>
            </a:r>
            <a:r>
              <a:rPr lang="ru-RU" sz="1000">
                <a:solidFill>
                  <a:srgbClr val="000000"/>
                </a:solidFill>
              </a:rPr>
              <a:t>Tuffnell DJ, Shennan AH, Waugh JJ, Walker JJ. The management of severe pre-eclampsia/eclampsia. London (UK): Royal College of Obstetricians and Gynaecologists; 2006 Mar. 11 p. (Guideline; no. 10(A))..</a:t>
            </a:r>
          </a:p>
          <a:p>
            <a:pPr algn="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ru-RU" sz="1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89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Штриховая стрелка вправо 3"/>
          <p:cNvSpPr/>
          <p:nvPr/>
        </p:nvSpPr>
        <p:spPr>
          <a:xfrm>
            <a:off x="144617" y="3446188"/>
            <a:ext cx="5164959" cy="1445866"/>
          </a:xfrm>
          <a:custGeom>
            <a:avLst/>
            <a:gdLst>
              <a:gd name="connsiteX0" fmla="*/ 0 w 4198518"/>
              <a:gd name="connsiteY0" fmla="*/ 108012 h 432048"/>
              <a:gd name="connsiteX1" fmla="*/ 13502 w 4198518"/>
              <a:gd name="connsiteY1" fmla="*/ 108012 h 432048"/>
              <a:gd name="connsiteX2" fmla="*/ 13502 w 4198518"/>
              <a:gd name="connsiteY2" fmla="*/ 324036 h 432048"/>
              <a:gd name="connsiteX3" fmla="*/ 0 w 4198518"/>
              <a:gd name="connsiteY3" fmla="*/ 324036 h 432048"/>
              <a:gd name="connsiteX4" fmla="*/ 0 w 4198518"/>
              <a:gd name="connsiteY4" fmla="*/ 108012 h 432048"/>
              <a:gd name="connsiteX5" fmla="*/ 27003 w 4198518"/>
              <a:gd name="connsiteY5" fmla="*/ 108012 h 432048"/>
              <a:gd name="connsiteX6" fmla="*/ 54006 w 4198518"/>
              <a:gd name="connsiteY6" fmla="*/ 108012 h 432048"/>
              <a:gd name="connsiteX7" fmla="*/ 54006 w 4198518"/>
              <a:gd name="connsiteY7" fmla="*/ 324036 h 432048"/>
              <a:gd name="connsiteX8" fmla="*/ 27003 w 4198518"/>
              <a:gd name="connsiteY8" fmla="*/ 324036 h 432048"/>
              <a:gd name="connsiteX9" fmla="*/ 27003 w 4198518"/>
              <a:gd name="connsiteY9" fmla="*/ 108012 h 432048"/>
              <a:gd name="connsiteX10" fmla="*/ 67508 w 4198518"/>
              <a:gd name="connsiteY10" fmla="*/ 108012 h 432048"/>
              <a:gd name="connsiteX11" fmla="*/ 3982494 w 4198518"/>
              <a:gd name="connsiteY11" fmla="*/ 108012 h 432048"/>
              <a:gd name="connsiteX12" fmla="*/ 3982494 w 4198518"/>
              <a:gd name="connsiteY12" fmla="*/ 0 h 432048"/>
              <a:gd name="connsiteX13" fmla="*/ 4198518 w 4198518"/>
              <a:gd name="connsiteY13" fmla="*/ 216024 h 432048"/>
              <a:gd name="connsiteX14" fmla="*/ 3982494 w 4198518"/>
              <a:gd name="connsiteY14" fmla="*/ 432048 h 432048"/>
              <a:gd name="connsiteX15" fmla="*/ 3982494 w 4198518"/>
              <a:gd name="connsiteY15" fmla="*/ 324036 h 432048"/>
              <a:gd name="connsiteX16" fmla="*/ 67508 w 4198518"/>
              <a:gd name="connsiteY16" fmla="*/ 324036 h 432048"/>
              <a:gd name="connsiteX17" fmla="*/ 67508 w 4198518"/>
              <a:gd name="connsiteY17" fmla="*/ 108012 h 432048"/>
              <a:gd name="connsiteX0" fmla="*/ 0 w 4198518"/>
              <a:gd name="connsiteY0" fmla="*/ 391023 h 715059"/>
              <a:gd name="connsiteX1" fmla="*/ 13502 w 4198518"/>
              <a:gd name="connsiteY1" fmla="*/ 391023 h 715059"/>
              <a:gd name="connsiteX2" fmla="*/ 13502 w 4198518"/>
              <a:gd name="connsiteY2" fmla="*/ 607047 h 715059"/>
              <a:gd name="connsiteX3" fmla="*/ 0 w 4198518"/>
              <a:gd name="connsiteY3" fmla="*/ 607047 h 715059"/>
              <a:gd name="connsiteX4" fmla="*/ 0 w 4198518"/>
              <a:gd name="connsiteY4" fmla="*/ 391023 h 715059"/>
              <a:gd name="connsiteX5" fmla="*/ 27003 w 4198518"/>
              <a:gd name="connsiteY5" fmla="*/ 391023 h 715059"/>
              <a:gd name="connsiteX6" fmla="*/ 54006 w 4198518"/>
              <a:gd name="connsiteY6" fmla="*/ 391023 h 715059"/>
              <a:gd name="connsiteX7" fmla="*/ 54006 w 4198518"/>
              <a:gd name="connsiteY7" fmla="*/ 607047 h 715059"/>
              <a:gd name="connsiteX8" fmla="*/ 27003 w 4198518"/>
              <a:gd name="connsiteY8" fmla="*/ 607047 h 715059"/>
              <a:gd name="connsiteX9" fmla="*/ 27003 w 4198518"/>
              <a:gd name="connsiteY9" fmla="*/ 391023 h 715059"/>
              <a:gd name="connsiteX10" fmla="*/ 67508 w 4198518"/>
              <a:gd name="connsiteY10" fmla="*/ 391023 h 715059"/>
              <a:gd name="connsiteX11" fmla="*/ 3849280 w 4198518"/>
              <a:gd name="connsiteY11" fmla="*/ 0 h 715059"/>
              <a:gd name="connsiteX12" fmla="*/ 3982494 w 4198518"/>
              <a:gd name="connsiteY12" fmla="*/ 391023 h 715059"/>
              <a:gd name="connsiteX13" fmla="*/ 3982494 w 4198518"/>
              <a:gd name="connsiteY13" fmla="*/ 283011 h 715059"/>
              <a:gd name="connsiteX14" fmla="*/ 4198518 w 4198518"/>
              <a:gd name="connsiteY14" fmla="*/ 499035 h 715059"/>
              <a:gd name="connsiteX15" fmla="*/ 3982494 w 4198518"/>
              <a:gd name="connsiteY15" fmla="*/ 715059 h 715059"/>
              <a:gd name="connsiteX16" fmla="*/ 3982494 w 4198518"/>
              <a:gd name="connsiteY16" fmla="*/ 607047 h 715059"/>
              <a:gd name="connsiteX17" fmla="*/ 67508 w 4198518"/>
              <a:gd name="connsiteY17" fmla="*/ 607047 h 715059"/>
              <a:gd name="connsiteX18" fmla="*/ 67508 w 4198518"/>
              <a:gd name="connsiteY18" fmla="*/ 391023 h 715059"/>
              <a:gd name="connsiteX0" fmla="*/ 0 w 4198518"/>
              <a:gd name="connsiteY0" fmla="*/ 391023 h 715059"/>
              <a:gd name="connsiteX1" fmla="*/ 13502 w 4198518"/>
              <a:gd name="connsiteY1" fmla="*/ 391023 h 715059"/>
              <a:gd name="connsiteX2" fmla="*/ 13502 w 4198518"/>
              <a:gd name="connsiteY2" fmla="*/ 607047 h 715059"/>
              <a:gd name="connsiteX3" fmla="*/ 0 w 4198518"/>
              <a:gd name="connsiteY3" fmla="*/ 607047 h 715059"/>
              <a:gd name="connsiteX4" fmla="*/ 0 w 4198518"/>
              <a:gd name="connsiteY4" fmla="*/ 391023 h 715059"/>
              <a:gd name="connsiteX5" fmla="*/ 27003 w 4198518"/>
              <a:gd name="connsiteY5" fmla="*/ 391023 h 715059"/>
              <a:gd name="connsiteX6" fmla="*/ 54006 w 4198518"/>
              <a:gd name="connsiteY6" fmla="*/ 391023 h 715059"/>
              <a:gd name="connsiteX7" fmla="*/ 54006 w 4198518"/>
              <a:gd name="connsiteY7" fmla="*/ 607047 h 715059"/>
              <a:gd name="connsiteX8" fmla="*/ 27003 w 4198518"/>
              <a:gd name="connsiteY8" fmla="*/ 607047 h 715059"/>
              <a:gd name="connsiteX9" fmla="*/ 27003 w 4198518"/>
              <a:gd name="connsiteY9" fmla="*/ 391023 h 715059"/>
              <a:gd name="connsiteX10" fmla="*/ 67508 w 4198518"/>
              <a:gd name="connsiteY10" fmla="*/ 391023 h 715059"/>
              <a:gd name="connsiteX11" fmla="*/ 3849280 w 4198518"/>
              <a:gd name="connsiteY11" fmla="*/ 0 h 715059"/>
              <a:gd name="connsiteX12" fmla="*/ 3982494 w 4198518"/>
              <a:gd name="connsiteY12" fmla="*/ 391023 h 715059"/>
              <a:gd name="connsiteX13" fmla="*/ 3982494 w 4198518"/>
              <a:gd name="connsiteY13" fmla="*/ 283011 h 715059"/>
              <a:gd name="connsiteX14" fmla="*/ 4198518 w 4198518"/>
              <a:gd name="connsiteY14" fmla="*/ 499035 h 715059"/>
              <a:gd name="connsiteX15" fmla="*/ 3982494 w 4198518"/>
              <a:gd name="connsiteY15" fmla="*/ 715059 h 715059"/>
              <a:gd name="connsiteX16" fmla="*/ 3982494 w 4198518"/>
              <a:gd name="connsiteY16" fmla="*/ 607047 h 715059"/>
              <a:gd name="connsiteX17" fmla="*/ 67508 w 4198518"/>
              <a:gd name="connsiteY17" fmla="*/ 607047 h 715059"/>
              <a:gd name="connsiteX18" fmla="*/ 67508 w 4198518"/>
              <a:gd name="connsiteY18" fmla="*/ 391023 h 715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98518" h="715059">
                <a:moveTo>
                  <a:pt x="0" y="391023"/>
                </a:moveTo>
                <a:lnTo>
                  <a:pt x="13502" y="391023"/>
                </a:lnTo>
                <a:lnTo>
                  <a:pt x="13502" y="607047"/>
                </a:lnTo>
                <a:lnTo>
                  <a:pt x="0" y="607047"/>
                </a:lnTo>
                <a:lnTo>
                  <a:pt x="0" y="391023"/>
                </a:lnTo>
                <a:close/>
                <a:moveTo>
                  <a:pt x="27003" y="391023"/>
                </a:moveTo>
                <a:lnTo>
                  <a:pt x="54006" y="391023"/>
                </a:lnTo>
                <a:lnTo>
                  <a:pt x="54006" y="607047"/>
                </a:lnTo>
                <a:lnTo>
                  <a:pt x="27003" y="607047"/>
                </a:lnTo>
                <a:lnTo>
                  <a:pt x="27003" y="391023"/>
                </a:lnTo>
                <a:close/>
                <a:moveTo>
                  <a:pt x="67508" y="391023"/>
                </a:moveTo>
                <a:cubicBezTo>
                  <a:pt x="1201350" y="390448"/>
                  <a:pt x="3294860" y="362714"/>
                  <a:pt x="3849280" y="0"/>
                </a:cubicBezTo>
                <a:lnTo>
                  <a:pt x="3982494" y="391023"/>
                </a:lnTo>
                <a:lnTo>
                  <a:pt x="3982494" y="283011"/>
                </a:lnTo>
                <a:lnTo>
                  <a:pt x="4198518" y="499035"/>
                </a:lnTo>
                <a:lnTo>
                  <a:pt x="3982494" y="715059"/>
                </a:lnTo>
                <a:lnTo>
                  <a:pt x="3982494" y="607047"/>
                </a:lnTo>
                <a:lnTo>
                  <a:pt x="67508" y="607047"/>
                </a:lnTo>
                <a:lnTo>
                  <a:pt x="67508" y="391023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prstClr val="white"/>
              </a:solidFill>
            </a:endParaRPr>
          </a:p>
          <a:p>
            <a:pPr algn="ctr"/>
            <a:endParaRPr lang="ru-RU" b="1" dirty="0" smtClean="0">
              <a:solidFill>
                <a:prstClr val="white"/>
              </a:solidFill>
            </a:endParaRPr>
          </a:p>
          <a:p>
            <a:pPr algn="ctr"/>
            <a:r>
              <a:rPr lang="ru-RU" b="1" dirty="0" smtClean="0">
                <a:solidFill>
                  <a:prstClr val="white"/>
                </a:solidFill>
              </a:rPr>
              <a:t>Беременность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5" name="Штриховая стрелка вправо 4"/>
          <p:cNvSpPr/>
          <p:nvPr/>
        </p:nvSpPr>
        <p:spPr>
          <a:xfrm>
            <a:off x="5343134" y="3999124"/>
            <a:ext cx="1143744" cy="869802"/>
          </a:xfrm>
          <a:prstGeom prst="striped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</a:rPr>
              <a:t>Роды</a:t>
            </a:r>
            <a:r>
              <a:rPr lang="ru-RU" dirty="0" smtClean="0">
                <a:solidFill>
                  <a:prstClr val="white"/>
                </a:solidFill>
              </a:rPr>
              <a:t> 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Штриховая стрелка вправо 5"/>
          <p:cNvSpPr/>
          <p:nvPr/>
        </p:nvSpPr>
        <p:spPr>
          <a:xfrm>
            <a:off x="6486097" y="3999124"/>
            <a:ext cx="2304256" cy="869802"/>
          </a:xfrm>
          <a:prstGeom prst="striped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</a:rPr>
              <a:t>После родов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7" name="Правая фигурная скобка 6"/>
          <p:cNvSpPr/>
          <p:nvPr/>
        </p:nvSpPr>
        <p:spPr>
          <a:xfrm rot="5400000">
            <a:off x="4273655" y="836712"/>
            <a:ext cx="288032" cy="8496944"/>
          </a:xfrm>
          <a:prstGeom prst="rightBrace">
            <a:avLst>
              <a:gd name="adj1" fmla="val 3033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3230" y="537321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prstClr val="black"/>
                </a:solidFill>
              </a:rPr>
              <a:t>Допегит</a:t>
            </a:r>
            <a:r>
              <a:rPr lang="ru-RU" b="1" dirty="0" smtClean="0">
                <a:solidFill>
                  <a:prstClr val="black"/>
                </a:solidFill>
              </a:rPr>
              <a:t> до 2000 мг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9" name="Правая фигурная скобка 8"/>
          <p:cNvSpPr/>
          <p:nvPr/>
        </p:nvSpPr>
        <p:spPr>
          <a:xfrm rot="16200000">
            <a:off x="4294281" y="2640531"/>
            <a:ext cx="288032" cy="1143744"/>
          </a:xfrm>
          <a:prstGeom prst="rightBrace">
            <a:avLst>
              <a:gd name="adj1" fmla="val 3033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01547" y="2639515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prstClr val="black"/>
                </a:solidFill>
              </a:rPr>
              <a:t>Нифедипин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99856" y="3123022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Нейроаксиальная  аналгезия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12" name="Правая фигурная скобка 11"/>
          <p:cNvSpPr/>
          <p:nvPr/>
        </p:nvSpPr>
        <p:spPr>
          <a:xfrm rot="16200000">
            <a:off x="5683220" y="3337449"/>
            <a:ext cx="288032" cy="1035318"/>
          </a:xfrm>
          <a:prstGeom prst="rightBrace">
            <a:avLst>
              <a:gd name="adj1" fmla="val 3033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Правая фигурная скобка 12"/>
          <p:cNvSpPr/>
          <p:nvPr/>
        </p:nvSpPr>
        <p:spPr>
          <a:xfrm rot="16200000">
            <a:off x="7470004" y="2817749"/>
            <a:ext cx="288032" cy="2104246"/>
          </a:xfrm>
          <a:prstGeom prst="rightBrace">
            <a:avLst>
              <a:gd name="adj1" fmla="val 3033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24233" y="3372909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prstClr val="black"/>
                </a:solidFill>
              </a:rPr>
              <a:t>Урапидил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0608" y="1772816"/>
            <a:ext cx="22322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Отменить ингибиторы АПФ и антагонисты рецепторов к </a:t>
            </a:r>
            <a:r>
              <a:rPr lang="ru-RU" b="1" dirty="0" err="1" smtClean="0">
                <a:solidFill>
                  <a:srgbClr val="FF0000"/>
                </a:solidFill>
              </a:rPr>
              <a:t>ангиотензину</a:t>
            </a:r>
            <a:r>
              <a:rPr lang="ru-RU" b="1" dirty="0" smtClean="0">
                <a:solidFill>
                  <a:srgbClr val="FF0000"/>
                </a:solidFill>
              </a:rPr>
              <a:t>!!!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26174" y="1913642"/>
            <a:ext cx="3617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Осторожно бета-блокаторы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5616" y="260648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66FF"/>
                </a:solidFill>
              </a:rPr>
              <a:t>Гипотензивная терапия</a:t>
            </a:r>
            <a:endParaRPr lang="ru-RU" sz="3200" b="1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57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60648"/>
            <a:ext cx="8784976" cy="546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 err="1" smtClean="0">
                <a:solidFill>
                  <a:prstClr val="black"/>
                </a:solidFill>
              </a:rPr>
              <a:t>Goodlin</a:t>
            </a:r>
            <a:r>
              <a:rPr lang="en-US" sz="1600" b="1" dirty="0" smtClean="0">
                <a:solidFill>
                  <a:prstClr val="black"/>
                </a:solidFill>
              </a:rPr>
              <a:t> R, </a:t>
            </a:r>
            <a:r>
              <a:rPr lang="en-US" sz="1600" b="1" dirty="0" err="1" smtClean="0">
                <a:solidFill>
                  <a:prstClr val="black"/>
                </a:solidFill>
              </a:rPr>
              <a:t>Kurpershoek</a:t>
            </a:r>
            <a:r>
              <a:rPr lang="en-US" sz="1600" b="1" dirty="0" smtClean="0">
                <a:solidFill>
                  <a:prstClr val="black"/>
                </a:solidFill>
              </a:rPr>
              <a:t> C, </a:t>
            </a:r>
            <a:r>
              <a:rPr lang="en-US" sz="1600" b="1" dirty="0" err="1" smtClean="0">
                <a:solidFill>
                  <a:prstClr val="black"/>
                </a:solidFill>
              </a:rPr>
              <a:t>Haesslein</a:t>
            </a:r>
            <a:r>
              <a:rPr lang="en-US" sz="1600" b="1" dirty="0" smtClean="0">
                <a:solidFill>
                  <a:prstClr val="black"/>
                </a:solidFill>
              </a:rPr>
              <a:t> H. Colloid osmotic pressure changes</a:t>
            </a:r>
            <a:r>
              <a:rPr lang="ru-RU" sz="1600" b="1" dirty="0" smtClean="0">
                <a:solidFill>
                  <a:prstClr val="black"/>
                </a:solidFill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</a:rPr>
              <a:t>during hypertensive pregnancy. Clin </a:t>
            </a:r>
            <a:r>
              <a:rPr lang="en-US" sz="1600" b="1" dirty="0" err="1" smtClean="0">
                <a:solidFill>
                  <a:prstClr val="black"/>
                </a:solidFill>
              </a:rPr>
              <a:t>Exp</a:t>
            </a:r>
            <a:r>
              <a:rPr lang="en-US" sz="1600" b="1" dirty="0" smtClean="0">
                <a:solidFill>
                  <a:prstClr val="black"/>
                </a:solidFill>
              </a:rPr>
              <a:t> </a:t>
            </a:r>
            <a:r>
              <a:rPr lang="en-US" sz="1600" b="1" dirty="0" err="1" smtClean="0">
                <a:solidFill>
                  <a:prstClr val="black"/>
                </a:solidFill>
              </a:rPr>
              <a:t>Hypertens</a:t>
            </a:r>
            <a:r>
              <a:rPr lang="en-US" sz="1600" b="1" dirty="0" smtClean="0">
                <a:solidFill>
                  <a:prstClr val="black"/>
                </a:solidFill>
              </a:rPr>
              <a:t> B. 1982;1(1):49-56.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 err="1" smtClean="0">
                <a:solidFill>
                  <a:prstClr val="black"/>
                </a:solidFill>
              </a:rPr>
              <a:t>Goodlin</a:t>
            </a:r>
            <a:r>
              <a:rPr lang="en-US" sz="1600" b="1" dirty="0" smtClean="0">
                <a:solidFill>
                  <a:prstClr val="black"/>
                </a:solidFill>
              </a:rPr>
              <a:t> RC, </a:t>
            </a:r>
            <a:r>
              <a:rPr lang="en-US" sz="1600" b="1" dirty="0" err="1" smtClean="0">
                <a:solidFill>
                  <a:prstClr val="black"/>
                </a:solidFill>
              </a:rPr>
              <a:t>Quaife</a:t>
            </a:r>
            <a:r>
              <a:rPr lang="en-US" sz="1600" b="1" dirty="0" smtClean="0">
                <a:solidFill>
                  <a:prstClr val="black"/>
                </a:solidFill>
              </a:rPr>
              <a:t> MA, Dirksen JW. The significance, diagnosis, and treatment</a:t>
            </a:r>
            <a:r>
              <a:rPr lang="ru-RU" sz="1600" b="1" dirty="0" smtClean="0">
                <a:solidFill>
                  <a:prstClr val="black"/>
                </a:solidFill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</a:rPr>
              <a:t>of maternal hypovolemia as associated with fetal/maternal illness. </a:t>
            </a:r>
            <a:r>
              <a:rPr lang="en-US" sz="1600" b="1" dirty="0" err="1" smtClean="0">
                <a:solidFill>
                  <a:prstClr val="black"/>
                </a:solidFill>
              </a:rPr>
              <a:t>Semin</a:t>
            </a:r>
            <a:r>
              <a:rPr lang="ru-RU" sz="1600" b="1" dirty="0" smtClean="0">
                <a:solidFill>
                  <a:prstClr val="black"/>
                </a:solidFill>
              </a:rPr>
              <a:t> </a:t>
            </a:r>
            <a:r>
              <a:rPr lang="en-US" sz="1600" b="1" dirty="0" err="1" smtClean="0">
                <a:solidFill>
                  <a:prstClr val="black"/>
                </a:solidFill>
              </a:rPr>
              <a:t>Perinatol</a:t>
            </a:r>
            <a:r>
              <a:rPr lang="en-US" sz="1600" b="1" dirty="0" smtClean="0">
                <a:solidFill>
                  <a:prstClr val="black"/>
                </a:solidFill>
              </a:rPr>
              <a:t>. 1981 Apr;5(2):163-74.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prstClr val="black"/>
                </a:solidFill>
              </a:rPr>
              <a:t>Cotton DB, Benedetti TJ. Use of the Swan-</a:t>
            </a:r>
            <a:r>
              <a:rPr lang="en-US" sz="1600" b="1" dirty="0" err="1" smtClean="0">
                <a:solidFill>
                  <a:prstClr val="black"/>
                </a:solidFill>
              </a:rPr>
              <a:t>Ganz</a:t>
            </a:r>
            <a:r>
              <a:rPr lang="en-US" sz="1600" b="1" dirty="0" smtClean="0">
                <a:solidFill>
                  <a:prstClr val="black"/>
                </a:solidFill>
              </a:rPr>
              <a:t> catheter in obstetrics and</a:t>
            </a:r>
            <a:r>
              <a:rPr lang="ru-RU" sz="1600" b="1" dirty="0" smtClean="0">
                <a:solidFill>
                  <a:prstClr val="black"/>
                </a:solidFill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</a:rPr>
              <a:t>gynecology. Obstet Gynecol. 1980 Nov;56(5):641-5.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prstClr val="black"/>
                </a:solidFill>
              </a:rPr>
              <a:t>Larsen R, Turner E, </a:t>
            </a:r>
            <a:r>
              <a:rPr lang="en-US" sz="1600" b="1" dirty="0" err="1" smtClean="0">
                <a:solidFill>
                  <a:prstClr val="black"/>
                </a:solidFill>
              </a:rPr>
              <a:t>Radke</a:t>
            </a:r>
            <a:r>
              <a:rPr lang="en-US" sz="1600" b="1" dirty="0" smtClean="0">
                <a:solidFill>
                  <a:prstClr val="black"/>
                </a:solidFill>
              </a:rPr>
              <a:t> J. Intensive care of severe</a:t>
            </a:r>
            <a:r>
              <a:rPr lang="ru-RU" sz="1600" b="1" dirty="0" smtClean="0">
                <a:solidFill>
                  <a:prstClr val="black"/>
                </a:solidFill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</a:rPr>
              <a:t>preeclampsia-eclampsia. A report on 22 cases (author's </a:t>
            </a:r>
            <a:r>
              <a:rPr lang="en-US" sz="1600" b="1" dirty="0" err="1" smtClean="0">
                <a:solidFill>
                  <a:prstClr val="black"/>
                </a:solidFill>
              </a:rPr>
              <a:t>transl</a:t>
            </a:r>
            <a:r>
              <a:rPr lang="en-US" sz="1600" b="1" dirty="0" smtClean="0">
                <a:solidFill>
                  <a:prstClr val="black"/>
                </a:solidFill>
              </a:rPr>
              <a:t>)]. </a:t>
            </a:r>
            <a:r>
              <a:rPr lang="en-US" sz="1600" b="1" dirty="0" err="1" smtClean="0">
                <a:solidFill>
                  <a:prstClr val="black"/>
                </a:solidFill>
              </a:rPr>
              <a:t>Anaesthesist</a:t>
            </a:r>
            <a:r>
              <a:rPr lang="en-US" sz="1600" b="1" dirty="0" smtClean="0">
                <a:solidFill>
                  <a:prstClr val="black"/>
                </a:solidFill>
              </a:rPr>
              <a:t>.</a:t>
            </a:r>
            <a:r>
              <a:rPr lang="ru-RU" sz="1600" b="1" dirty="0" smtClean="0">
                <a:solidFill>
                  <a:prstClr val="black"/>
                </a:solidFill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</a:rPr>
              <a:t>1980 May;29(5):282-8.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prstClr val="black"/>
                </a:solidFill>
              </a:rPr>
              <a:t>Maclean AB, </a:t>
            </a:r>
            <a:r>
              <a:rPr lang="en-US" sz="1600" b="1" dirty="0" err="1" smtClean="0">
                <a:solidFill>
                  <a:prstClr val="black"/>
                </a:solidFill>
              </a:rPr>
              <a:t>Doig</a:t>
            </a:r>
            <a:r>
              <a:rPr lang="en-US" sz="1600" b="1" dirty="0" smtClean="0">
                <a:solidFill>
                  <a:prstClr val="black"/>
                </a:solidFill>
              </a:rPr>
              <a:t> JR, </a:t>
            </a:r>
            <a:r>
              <a:rPr lang="en-US" sz="1600" b="1" dirty="0" err="1" smtClean="0">
                <a:solidFill>
                  <a:prstClr val="black"/>
                </a:solidFill>
              </a:rPr>
              <a:t>Aickin</a:t>
            </a:r>
            <a:r>
              <a:rPr lang="en-US" sz="1600" b="1" dirty="0" smtClean="0">
                <a:solidFill>
                  <a:prstClr val="black"/>
                </a:solidFill>
              </a:rPr>
              <a:t> DR. </a:t>
            </a:r>
            <a:r>
              <a:rPr lang="en-US" sz="1600" b="1" dirty="0" err="1" smtClean="0">
                <a:solidFill>
                  <a:prstClr val="black"/>
                </a:solidFill>
              </a:rPr>
              <a:t>Hypovolaemia</a:t>
            </a:r>
            <a:r>
              <a:rPr lang="en-US" sz="1600" b="1" dirty="0" smtClean="0">
                <a:solidFill>
                  <a:prstClr val="black"/>
                </a:solidFill>
              </a:rPr>
              <a:t>, pre-eclampsia and diuretics. Br</a:t>
            </a:r>
            <a:r>
              <a:rPr lang="ru-RU" sz="1600" b="1" dirty="0" smtClean="0">
                <a:solidFill>
                  <a:prstClr val="black"/>
                </a:solidFill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</a:rPr>
              <a:t>J Obstet Gynaecol. 1978 Aug;85(8):597-601.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 err="1" smtClean="0">
                <a:solidFill>
                  <a:prstClr val="black"/>
                </a:solidFill>
              </a:rPr>
              <a:t>Assali</a:t>
            </a:r>
            <a:r>
              <a:rPr lang="en-US" sz="1600" b="1" dirty="0" smtClean="0">
                <a:solidFill>
                  <a:prstClr val="black"/>
                </a:solidFill>
              </a:rPr>
              <a:t> NS, Vaughn DL. Blood volume in pre-eclampsia: fantasy and reality. Am</a:t>
            </a:r>
            <a:r>
              <a:rPr lang="ru-RU" sz="1600" b="1" dirty="0" smtClean="0">
                <a:solidFill>
                  <a:prstClr val="black"/>
                </a:solidFill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</a:rPr>
              <a:t>J Obstet Gynecol. 1977 Oct 15;129(4):355-9.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 err="1" smtClean="0">
                <a:solidFill>
                  <a:prstClr val="black"/>
                </a:solidFill>
              </a:rPr>
              <a:t>Soffronoff</a:t>
            </a:r>
            <a:r>
              <a:rPr lang="en-US" sz="1600" b="1" dirty="0" smtClean="0">
                <a:solidFill>
                  <a:prstClr val="black"/>
                </a:solidFill>
              </a:rPr>
              <a:t> EC, Kaufmann BM, </a:t>
            </a:r>
            <a:r>
              <a:rPr lang="en-US" sz="1600" b="1" dirty="0" err="1" smtClean="0">
                <a:solidFill>
                  <a:prstClr val="black"/>
                </a:solidFill>
              </a:rPr>
              <a:t>Connaughton</a:t>
            </a:r>
            <a:r>
              <a:rPr lang="en-US" sz="1600" b="1" dirty="0" smtClean="0">
                <a:solidFill>
                  <a:prstClr val="black"/>
                </a:solidFill>
              </a:rPr>
              <a:t> JF. Intravascular volume</a:t>
            </a:r>
            <a:r>
              <a:rPr lang="ru-RU" sz="1600" b="1" dirty="0" smtClean="0">
                <a:solidFill>
                  <a:prstClr val="black"/>
                </a:solidFill>
              </a:rPr>
              <a:t>  </a:t>
            </a:r>
            <a:r>
              <a:rPr lang="en-US" sz="1600" b="1" dirty="0" smtClean="0">
                <a:solidFill>
                  <a:prstClr val="black"/>
                </a:solidFill>
              </a:rPr>
              <a:t>determinations and fetal outcome in hypertensive diseases of pregnancy. Am J</a:t>
            </a:r>
            <a:r>
              <a:rPr lang="ru-RU" sz="1600" b="1" dirty="0" smtClean="0">
                <a:solidFill>
                  <a:prstClr val="black"/>
                </a:solidFill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</a:rPr>
              <a:t>Obstet Gynecol. 1977 Jan 1;127(1):4-9.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 err="1" smtClean="0">
                <a:solidFill>
                  <a:prstClr val="black"/>
                </a:solidFill>
              </a:rPr>
              <a:t>Foidart</a:t>
            </a:r>
            <a:r>
              <a:rPr lang="en-US" sz="1600" b="1" dirty="0" smtClean="0">
                <a:solidFill>
                  <a:prstClr val="black"/>
                </a:solidFill>
              </a:rPr>
              <a:t> JM, </a:t>
            </a:r>
            <a:r>
              <a:rPr lang="en-US" sz="1600" b="1" dirty="0" err="1" smtClean="0">
                <a:solidFill>
                  <a:prstClr val="black"/>
                </a:solidFill>
              </a:rPr>
              <a:t>Rorive</a:t>
            </a:r>
            <a:r>
              <a:rPr lang="en-US" sz="1600" b="1" dirty="0" smtClean="0">
                <a:solidFill>
                  <a:prstClr val="black"/>
                </a:solidFill>
              </a:rPr>
              <a:t> G. [Hypertension and pregnancy]. </a:t>
            </a:r>
            <a:r>
              <a:rPr lang="en-US" sz="1600" b="1" dirty="0" err="1" smtClean="0">
                <a:solidFill>
                  <a:prstClr val="black"/>
                </a:solidFill>
              </a:rPr>
              <a:t>Acta</a:t>
            </a:r>
            <a:r>
              <a:rPr lang="en-US" sz="1600" b="1" dirty="0" smtClean="0">
                <a:solidFill>
                  <a:prstClr val="black"/>
                </a:solidFill>
              </a:rPr>
              <a:t> </a:t>
            </a:r>
            <a:r>
              <a:rPr lang="en-US" sz="1600" b="1" dirty="0" err="1" smtClean="0">
                <a:solidFill>
                  <a:prstClr val="black"/>
                </a:solidFill>
              </a:rPr>
              <a:t>Cardiol</a:t>
            </a:r>
            <a:r>
              <a:rPr lang="en-US" sz="1600" b="1" dirty="0" smtClean="0">
                <a:solidFill>
                  <a:prstClr val="black"/>
                </a:solidFill>
              </a:rPr>
              <a:t>.</a:t>
            </a:r>
            <a:r>
              <a:rPr lang="ru-RU" sz="1600" b="1" dirty="0" smtClean="0">
                <a:solidFill>
                  <a:prstClr val="black"/>
                </a:solidFill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</a:rPr>
              <a:t>1977;32(3):187-202.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 err="1" smtClean="0">
                <a:solidFill>
                  <a:prstClr val="black"/>
                </a:solidFill>
              </a:rPr>
              <a:t>Cloeren</a:t>
            </a:r>
            <a:r>
              <a:rPr lang="en-US" sz="1600" b="1" dirty="0" smtClean="0">
                <a:solidFill>
                  <a:prstClr val="black"/>
                </a:solidFill>
              </a:rPr>
              <a:t> SE, </a:t>
            </a:r>
            <a:r>
              <a:rPr lang="en-US" sz="1600" b="1" dirty="0" err="1" smtClean="0">
                <a:solidFill>
                  <a:prstClr val="black"/>
                </a:solidFill>
              </a:rPr>
              <a:t>Lippert</a:t>
            </a:r>
            <a:r>
              <a:rPr lang="en-US" sz="1600" b="1" dirty="0" smtClean="0">
                <a:solidFill>
                  <a:prstClr val="black"/>
                </a:solidFill>
              </a:rPr>
              <a:t> TH, </a:t>
            </a:r>
            <a:r>
              <a:rPr lang="en-US" sz="1600" b="1" dirty="0" err="1" smtClean="0">
                <a:solidFill>
                  <a:prstClr val="black"/>
                </a:solidFill>
              </a:rPr>
              <a:t>Hinselmann</a:t>
            </a:r>
            <a:r>
              <a:rPr lang="en-US" sz="1600" b="1" dirty="0" smtClean="0">
                <a:solidFill>
                  <a:prstClr val="black"/>
                </a:solidFill>
              </a:rPr>
              <a:t> M. Hypovolemia in toxemia of pregnancy:</a:t>
            </a:r>
            <a:r>
              <a:rPr lang="ru-RU" sz="1600" b="1" dirty="0" smtClean="0">
                <a:solidFill>
                  <a:prstClr val="black"/>
                </a:solidFill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</a:rPr>
              <a:t>plasma expander therapy with surveillance of central venous pressure. Arch</a:t>
            </a:r>
            <a:r>
              <a:rPr lang="ru-RU" sz="1600" b="1" dirty="0" smtClean="0">
                <a:solidFill>
                  <a:prstClr val="black"/>
                </a:solidFill>
              </a:rPr>
              <a:t> </a:t>
            </a:r>
            <a:r>
              <a:rPr lang="en-US" sz="1600" b="1" dirty="0" err="1" smtClean="0">
                <a:solidFill>
                  <a:prstClr val="black"/>
                </a:solidFill>
              </a:rPr>
              <a:t>Gynakol</a:t>
            </a:r>
            <a:r>
              <a:rPr lang="en-US" sz="1600" b="1" dirty="0" smtClean="0">
                <a:solidFill>
                  <a:prstClr val="black"/>
                </a:solidFill>
              </a:rPr>
              <a:t>. 1973 Jun 25;215(2):123-32.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 err="1" smtClean="0">
                <a:solidFill>
                  <a:prstClr val="black"/>
                </a:solidFill>
              </a:rPr>
              <a:t>Lippert</a:t>
            </a:r>
            <a:r>
              <a:rPr lang="en-US" sz="1600" b="1" dirty="0" smtClean="0">
                <a:solidFill>
                  <a:prstClr val="black"/>
                </a:solidFill>
              </a:rPr>
              <a:t> TH, </a:t>
            </a:r>
            <a:r>
              <a:rPr lang="en-US" sz="1600" b="1" dirty="0" err="1" smtClean="0">
                <a:solidFill>
                  <a:prstClr val="black"/>
                </a:solidFill>
              </a:rPr>
              <a:t>Cloeren</a:t>
            </a:r>
            <a:r>
              <a:rPr lang="en-US" sz="1600" b="1" dirty="0" smtClean="0">
                <a:solidFill>
                  <a:prstClr val="black"/>
                </a:solidFill>
              </a:rPr>
              <a:t> SE, </a:t>
            </a:r>
            <a:r>
              <a:rPr lang="en-US" sz="1600" b="1" dirty="0" err="1" smtClean="0">
                <a:solidFill>
                  <a:prstClr val="black"/>
                </a:solidFill>
              </a:rPr>
              <a:t>Hinselmann</a:t>
            </a:r>
            <a:r>
              <a:rPr lang="en-US" sz="1600" b="1" dirty="0" smtClean="0">
                <a:solidFill>
                  <a:prstClr val="black"/>
                </a:solidFill>
              </a:rPr>
              <a:t> M. [Therapy of hypovolemia in EPH-</a:t>
            </a:r>
            <a:r>
              <a:rPr lang="en-US" sz="1600" b="1" dirty="0" err="1" smtClean="0">
                <a:solidFill>
                  <a:prstClr val="black"/>
                </a:solidFill>
              </a:rPr>
              <a:t>gestoses</a:t>
            </a:r>
            <a:r>
              <a:rPr lang="ru-RU" sz="1600" b="1" dirty="0" smtClean="0">
                <a:solidFill>
                  <a:prstClr val="black"/>
                </a:solidFill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</a:rPr>
              <a:t>using plasma expanders with central venous pressure control]. </a:t>
            </a:r>
            <a:r>
              <a:rPr lang="en-US" sz="1600" b="1" dirty="0" err="1" smtClean="0">
                <a:solidFill>
                  <a:prstClr val="black"/>
                </a:solidFill>
              </a:rPr>
              <a:t>Gynakol</a:t>
            </a:r>
            <a:r>
              <a:rPr lang="en-US" sz="1600" b="1" dirty="0" smtClean="0">
                <a:solidFill>
                  <a:prstClr val="black"/>
                </a:solidFill>
              </a:rPr>
              <a:t> </a:t>
            </a:r>
            <a:r>
              <a:rPr lang="en-US" sz="1600" b="1" dirty="0" err="1" smtClean="0">
                <a:solidFill>
                  <a:prstClr val="black"/>
                </a:solidFill>
              </a:rPr>
              <a:t>Rundsch</a:t>
            </a:r>
            <a:r>
              <a:rPr lang="en-US" sz="1600" b="1" dirty="0" smtClean="0">
                <a:solidFill>
                  <a:prstClr val="black"/>
                </a:solidFill>
              </a:rPr>
              <a:t>.</a:t>
            </a:r>
            <a:r>
              <a:rPr lang="ru-RU" sz="1600" b="1" dirty="0" smtClean="0">
                <a:solidFill>
                  <a:prstClr val="black"/>
                </a:solidFill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</a:rPr>
              <a:t>1973;13:Suppl 1:107-8. 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5949280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Еще 30 лет назад вывод -  </a:t>
            </a:r>
            <a:r>
              <a:rPr lang="ru-RU" sz="2000" b="1" dirty="0" err="1" smtClean="0">
                <a:solidFill>
                  <a:srgbClr val="FF0000"/>
                </a:solidFill>
              </a:rPr>
              <a:t>гиповолемия</a:t>
            </a:r>
            <a:r>
              <a:rPr lang="ru-RU" sz="2000" b="1" dirty="0" smtClean="0">
                <a:solidFill>
                  <a:srgbClr val="FF0000"/>
                </a:solidFill>
              </a:rPr>
              <a:t> при преэклампсии не нуждается в коррекции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5222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0" y="277738"/>
            <a:ext cx="3996532" cy="1361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20688"/>
            <a:ext cx="5000861" cy="203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5854874" y="896611"/>
            <a:ext cx="576064" cy="93610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83" y="2852936"/>
            <a:ext cx="800100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83568" y="4653136"/>
            <a:ext cx="77768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96583" y="5157192"/>
            <a:ext cx="786384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640075" y="5589240"/>
            <a:ext cx="77768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86133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2" descr="podvitski93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727" y="1700808"/>
            <a:ext cx="475999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TextBox 1"/>
          <p:cNvSpPr txBox="1"/>
          <p:nvPr/>
        </p:nvSpPr>
        <p:spPr>
          <a:xfrm>
            <a:off x="107504" y="247452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0000"/>
                </a:solidFill>
              </a:rPr>
              <a:t>Ограничительная стратегия инфузионной терапии!!!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83385" y="875309"/>
            <a:ext cx="3887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0000"/>
                </a:solidFill>
              </a:rPr>
              <a:t>Только кристаллоиды!!!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2853" y="5445224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0000"/>
                </a:solidFill>
              </a:rPr>
              <a:t>Исключение – </a:t>
            </a:r>
            <a:r>
              <a:rPr lang="en-US" sz="2400" b="1" dirty="0">
                <a:solidFill>
                  <a:srgbClr val="FF0000"/>
                </a:solidFill>
              </a:rPr>
              <a:t>HELLP</a:t>
            </a:r>
            <a:r>
              <a:rPr lang="ru-RU" sz="2400" b="1" dirty="0">
                <a:solidFill>
                  <a:srgbClr val="FF0000"/>
                </a:solidFill>
              </a:rPr>
              <a:t>-синдром после </a:t>
            </a:r>
            <a:r>
              <a:rPr lang="ru-RU" sz="2400" b="1" dirty="0" smtClean="0">
                <a:solidFill>
                  <a:srgbClr val="FF0000"/>
                </a:solidFill>
              </a:rPr>
              <a:t>родоразрешения без ОПН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9110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53523" y="332656"/>
            <a:ext cx="4464496" cy="644664"/>
          </a:xfrm>
          <a:prstGeom prst="roundRect">
            <a:avLst>
              <a:gd name="adj" fmla="val 3319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HELLP- ELLP</a:t>
            </a:r>
            <a:r>
              <a:rPr lang="ru-RU" sz="2800" b="1" dirty="0" smtClean="0">
                <a:solidFill>
                  <a:srgbClr val="FF0000"/>
                </a:solidFill>
              </a:rPr>
              <a:t> синдром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3563" y="1196752"/>
            <a:ext cx="3744416" cy="644664"/>
          </a:xfrm>
          <a:prstGeom prst="roundRect">
            <a:avLst>
              <a:gd name="adj" fmla="val 3319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FF0000"/>
                </a:solidFill>
              </a:rPr>
              <a:t>Родоразрешение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37835" y="2136264"/>
            <a:ext cx="2295872" cy="644664"/>
          </a:xfrm>
          <a:prstGeom prst="roundRect">
            <a:avLst>
              <a:gd name="adj" fmla="val 3319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Диурез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1455" y="2534439"/>
            <a:ext cx="2592288" cy="492978"/>
          </a:xfrm>
          <a:prstGeom prst="roundRect">
            <a:avLst>
              <a:gd name="adj" fmla="val 3319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Более 0,5 мл/кг/ч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1417" y="2534439"/>
            <a:ext cx="2592288" cy="492978"/>
          </a:xfrm>
          <a:prstGeom prst="roundRect">
            <a:avLst>
              <a:gd name="adj" fmla="val 3319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66FF"/>
                </a:solidFill>
              </a:rPr>
              <a:t>Менее 0,5 мл/кг/ч</a:t>
            </a:r>
            <a:endParaRPr lang="ru-RU" sz="2000" b="1" dirty="0">
              <a:solidFill>
                <a:srgbClr val="0066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5505" y="3206550"/>
            <a:ext cx="3165685" cy="492978"/>
          </a:xfrm>
          <a:prstGeom prst="roundRect">
            <a:avLst>
              <a:gd name="adj" fmla="val 3319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</a:rPr>
              <a:t>Базовая терапия ПЭ</a:t>
            </a:r>
            <a:endParaRPr lang="ru-RU" sz="2000" b="1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8361" y="3948720"/>
            <a:ext cx="3519971" cy="492978"/>
          </a:xfrm>
          <a:prstGeom prst="roundRect">
            <a:avLst>
              <a:gd name="adj" fmla="val 3319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</a:rPr>
              <a:t>Кристаллоиды 20 мл/кг</a:t>
            </a:r>
            <a:endParaRPr lang="ru-RU" sz="20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19539" y="3948720"/>
            <a:ext cx="3528392" cy="492978"/>
          </a:xfrm>
          <a:prstGeom prst="roundRect">
            <a:avLst>
              <a:gd name="adj" fmla="val 3319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66FF"/>
                </a:solidFill>
              </a:rPr>
              <a:t>Нельзя магния сульфат</a:t>
            </a:r>
            <a:endParaRPr lang="ru-RU" sz="2000" b="1" dirty="0">
              <a:solidFill>
                <a:srgbClr val="0066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94485" y="3221223"/>
            <a:ext cx="2966152" cy="568821"/>
          </a:xfrm>
          <a:prstGeom prst="roundRect">
            <a:avLst>
              <a:gd name="adj" fmla="val 3319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ОПН </a:t>
            </a:r>
            <a:r>
              <a:rPr lang="ru-RU" sz="1600" b="1" dirty="0" smtClean="0">
                <a:solidFill>
                  <a:srgbClr val="FF0000"/>
                </a:solidFill>
              </a:rPr>
              <a:t>(</a:t>
            </a:r>
            <a:r>
              <a:rPr lang="en-US" sz="1600" b="1" dirty="0" smtClean="0">
                <a:solidFill>
                  <a:srgbClr val="FF0000"/>
                </a:solidFill>
              </a:rPr>
              <a:t>RIFLE, AKIN)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00892" y="4600594"/>
            <a:ext cx="3165685" cy="492978"/>
          </a:xfrm>
          <a:prstGeom prst="roundRect">
            <a:avLst>
              <a:gd name="adj" fmla="val 3319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0066FF"/>
                </a:solidFill>
              </a:rPr>
              <a:t>Инфузия</a:t>
            </a:r>
            <a:r>
              <a:rPr lang="ru-RU" sz="2000" b="1" dirty="0" smtClean="0">
                <a:solidFill>
                  <a:srgbClr val="0066FF"/>
                </a:solidFill>
              </a:rPr>
              <a:t>  - нет</a:t>
            </a:r>
            <a:endParaRPr lang="ru-RU" sz="2000" b="1" dirty="0">
              <a:solidFill>
                <a:srgbClr val="0066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7456" y="5301208"/>
            <a:ext cx="4896544" cy="492978"/>
          </a:xfrm>
          <a:prstGeom prst="roundRect">
            <a:avLst>
              <a:gd name="adj" fmla="val 3319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66FF"/>
                </a:solidFill>
              </a:rPr>
              <a:t>Почечная заместительная терапия</a:t>
            </a:r>
            <a:endParaRPr lang="ru-RU" sz="2000" b="1" dirty="0">
              <a:solidFill>
                <a:srgbClr val="0066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8361" y="4600594"/>
            <a:ext cx="3519971" cy="492978"/>
          </a:xfrm>
          <a:prstGeom prst="roundRect">
            <a:avLst>
              <a:gd name="adj" fmla="val 3319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</a:rPr>
              <a:t>Возможно </a:t>
            </a:r>
            <a:r>
              <a:rPr lang="ru-RU" sz="2000" b="1" dirty="0" err="1" smtClean="0">
                <a:solidFill>
                  <a:srgbClr val="000000"/>
                </a:solidFill>
              </a:rPr>
              <a:t>салуретики</a:t>
            </a:r>
            <a:endParaRPr lang="ru-RU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570323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680655"/>
              </p:ext>
            </p:extLst>
          </p:nvPr>
        </p:nvGraphicFramePr>
        <p:xfrm>
          <a:off x="179512" y="764704"/>
          <a:ext cx="8784976" cy="5834162"/>
        </p:xfrm>
        <a:graphic>
          <a:graphicData uri="http://schemas.openxmlformats.org/drawingml/2006/table">
            <a:tbl>
              <a:tblPr/>
              <a:tblGrid>
                <a:gridCol w="1800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831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6678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4126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0169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0169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8211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74380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Раствор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Содержание в 1000 мл,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ммоль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/л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Осмоля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рность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мОсм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)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683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К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Са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Mg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4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Носители резервной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4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щелочности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86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Плазма крови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136-143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3,5-5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2,38-2,63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0,75-1,1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96-105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4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280-290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86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Интерстиц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жидкость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145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2,5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116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4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298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73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NaCl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0,9%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154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154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308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37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Рингер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147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</a:t>
                      </a:r>
                      <a:endParaRPr lang="ru-RU" sz="2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155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309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886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Рингер-лактат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(Гартмана)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130</a:t>
                      </a:r>
                      <a:endParaRPr lang="ru-RU" sz="2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  <a:endParaRPr lang="ru-RU" sz="2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109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-4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Лактат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28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273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84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Рингер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-ацетат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131</a:t>
                      </a:r>
                      <a:endParaRPr lang="ru-RU" sz="2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</a:t>
                      </a:r>
                      <a:endParaRPr lang="ru-RU" sz="2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</a:t>
                      </a:r>
                      <a:endParaRPr lang="ru-RU" sz="2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111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ацетат 30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280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886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Стерофундин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изотонический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140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2,5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127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малат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5,0,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ацетат 24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304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886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Йоностерил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137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1.65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1,25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110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ацетат 3.674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291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69686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Плазма-Лит 148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140</a:t>
                      </a:r>
                      <a:endParaRPr lang="ru-RU" sz="28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</a:t>
                      </a:r>
                      <a:endParaRPr lang="ru-RU" sz="28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1,5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98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Малат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 ацетат по 27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294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99592" y="249692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Характеристика некоторых кристаллоидов</a:t>
            </a:r>
            <a:endParaRPr lang="ru-RU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82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" y="1916832"/>
            <a:ext cx="1368277" cy="186850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1547664" y="1641926"/>
            <a:ext cx="7318821" cy="33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00"/>
                </a:solidFill>
              </a:rPr>
              <a:t>«</a:t>
            </a:r>
            <a:r>
              <a:rPr lang="ru-RU" sz="2000" b="1" dirty="0">
                <a:solidFill>
                  <a:srgbClr val="000000"/>
                </a:solidFill>
              </a:rPr>
              <a:t>смертельная опасность для матери и плода больше, когда мать не приходит в себя после судорог»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</a:rPr>
              <a:t>«первородящие  -  больше риск судорог чем </a:t>
            </a:r>
            <a:r>
              <a:rPr lang="ru-RU" sz="2000" b="1" dirty="0" err="1">
                <a:solidFill>
                  <a:srgbClr val="000000"/>
                </a:solidFill>
              </a:rPr>
              <a:t>многорожавшие</a:t>
            </a:r>
            <a:r>
              <a:rPr lang="ru-RU" sz="2000" b="1" dirty="0">
                <a:solidFill>
                  <a:srgbClr val="000000"/>
                </a:solidFill>
              </a:rPr>
              <a:t>» 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</a:rPr>
              <a:t>«судороги в течение беременности более опасны чем те, которые начинаются после </a:t>
            </a:r>
            <a:r>
              <a:rPr lang="ru-RU" sz="2000" b="1" dirty="0" err="1">
                <a:solidFill>
                  <a:srgbClr val="000000"/>
                </a:solidFill>
              </a:rPr>
              <a:t>родоразрешения</a:t>
            </a:r>
            <a:r>
              <a:rPr lang="ru-RU" sz="2000" b="1" dirty="0">
                <a:solidFill>
                  <a:srgbClr val="000000"/>
                </a:solidFill>
              </a:rPr>
              <a:t>»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0000"/>
              </a:solidFill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 dirty="0" err="1" smtClean="0">
                <a:solidFill>
                  <a:srgbClr val="000000"/>
                </a:solidFill>
              </a:rPr>
              <a:t>Mauriceau</a:t>
            </a:r>
            <a:r>
              <a:rPr lang="ru-RU" sz="2000" b="1" dirty="0" smtClean="0">
                <a:solidFill>
                  <a:srgbClr val="000000"/>
                </a:solidFill>
              </a:rPr>
              <a:t> </a:t>
            </a:r>
            <a:r>
              <a:rPr lang="ru-RU" sz="2000" b="1" dirty="0">
                <a:solidFill>
                  <a:srgbClr val="000000"/>
                </a:solidFill>
              </a:rPr>
              <a:t>F. 1673.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ru-RU" sz="2000" b="1" dirty="0">
              <a:solidFill>
                <a:srgbClr val="000000"/>
              </a:solidFill>
            </a:endParaRPr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368598" y="4725144"/>
            <a:ext cx="8497887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</a:rPr>
              <a:t>«Нет ничего более трудного или более таинственного, чем этиология эклампсий в послеродовом периоде» </a:t>
            </a:r>
          </a:p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000" b="1" dirty="0" err="1">
                <a:solidFill>
                  <a:srgbClr val="000000"/>
                </a:solidFill>
              </a:rPr>
              <a:t>Burns</a:t>
            </a:r>
            <a:r>
              <a:rPr lang="ru-RU" sz="2000" b="1" dirty="0">
                <a:solidFill>
                  <a:srgbClr val="000000"/>
                </a:solidFill>
              </a:rPr>
              <a:t> J.,  1832</a:t>
            </a:r>
            <a:r>
              <a:rPr lang="ru-RU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38926" y="548680"/>
            <a:ext cx="7049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0033CC"/>
                </a:solidFill>
              </a:rPr>
              <a:t>Далеко ли мы ушли…</a:t>
            </a:r>
          </a:p>
        </p:txBody>
      </p:sp>
    </p:spTree>
    <p:extLst>
      <p:ext uri="{BB962C8B-B14F-4D97-AF65-F5344CB8AC3E}">
        <p14:creationId xmlns:p14="http://schemas.microsoft.com/office/powerpoint/2010/main" val="2777507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512" y="1602580"/>
            <a:ext cx="8640762" cy="2808312"/>
          </a:xfrm>
        </p:spPr>
        <p:txBody>
          <a:bodyPr/>
          <a:lstStyle/>
          <a:p>
            <a:pPr algn="just" eaLnBrk="1" hangingPunct="1">
              <a:spcBef>
                <a:spcPts val="1800"/>
              </a:spcBef>
            </a:pPr>
            <a:r>
              <a:rPr lang="ru-RU" sz="2000" b="1" dirty="0" smtClean="0"/>
              <a:t>ЦВД не коррелирует с ОЦК и ДЗЛА</a:t>
            </a:r>
          </a:p>
          <a:p>
            <a:pPr algn="just" eaLnBrk="1" hangingPunct="1">
              <a:spcBef>
                <a:spcPts val="1800"/>
              </a:spcBef>
            </a:pPr>
            <a:r>
              <a:rPr lang="ru-RU" sz="2000" b="1" dirty="0" smtClean="0"/>
              <a:t>Для измерения ЦВД можно использовать периферический доступ</a:t>
            </a:r>
          </a:p>
          <a:p>
            <a:pPr algn="just" eaLnBrk="1" hangingPunct="1">
              <a:spcBef>
                <a:spcPts val="1800"/>
              </a:spcBef>
            </a:pPr>
            <a:r>
              <a:rPr lang="ru-RU" sz="2000" b="1" dirty="0" smtClean="0"/>
              <a:t>Скорость инфузии в периферический катетер может достигать </a:t>
            </a:r>
            <a:r>
              <a:rPr lang="ru-RU" sz="2400" b="1" dirty="0" smtClean="0">
                <a:solidFill>
                  <a:srgbClr val="FF0000"/>
                </a:solidFill>
              </a:rPr>
              <a:t>18 л/ч</a:t>
            </a:r>
          </a:p>
          <a:p>
            <a:pPr algn="just" eaLnBrk="1" hangingPunct="1">
              <a:spcBef>
                <a:spcPts val="1800"/>
              </a:spcBef>
            </a:pPr>
            <a:r>
              <a:rPr lang="ru-RU" sz="2400" b="1" dirty="0" smtClean="0">
                <a:solidFill>
                  <a:srgbClr val="FF0000"/>
                </a:solidFill>
              </a:rPr>
              <a:t>Катетеризация подключичной вены в неотложном порядке - только при невозможности катетеризировать периферические вены </a:t>
            </a:r>
            <a:r>
              <a:rPr lang="ru-RU" sz="2000" b="1" dirty="0" smtClean="0">
                <a:solidFill>
                  <a:srgbClr val="FF0000"/>
                </a:solidFill>
              </a:rPr>
              <a:t>(декомпенсированный шок, отсутствие ПВ)</a:t>
            </a:r>
            <a:endParaRPr lang="ru-RU" sz="1800" b="1" dirty="0" smtClean="0"/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323851" y="333375"/>
            <a:ext cx="496822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FF"/>
                </a:solidFill>
              </a:rPr>
              <a:t>Нужна ли катетеризация подключичной вены?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2989"/>
            <a:ext cx="1489591" cy="148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3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96007" y="1052736"/>
            <a:ext cx="8669685" cy="3960440"/>
          </a:xfrm>
          <a:noFill/>
        </p:spPr>
        <p:txBody>
          <a:bodyPr/>
          <a:lstStyle/>
          <a:p>
            <a:pPr algn="just" eaLnBrk="1" hangingPunct="1">
              <a:spcBef>
                <a:spcPts val="1200"/>
              </a:spcBef>
            </a:pPr>
            <a:r>
              <a:rPr lang="ru-RU" sz="1800" b="1" dirty="0" smtClean="0"/>
              <a:t>При вагинальных родах обязательно обезболивание  методом эпидуральной  аналгезии</a:t>
            </a:r>
            <a:r>
              <a:rPr lang="ru-RU" sz="1800" dirty="0" smtClean="0"/>
              <a:t> </a:t>
            </a:r>
            <a:r>
              <a:rPr lang="ru-RU" sz="1600" dirty="0" smtClean="0">
                <a:solidFill>
                  <a:srgbClr val="0000FF"/>
                </a:solidFill>
              </a:rPr>
              <a:t>(уровень А)</a:t>
            </a:r>
          </a:p>
          <a:p>
            <a:pPr algn="just" eaLnBrk="1" hangingPunct="1">
              <a:spcBef>
                <a:spcPts val="1200"/>
              </a:spcBef>
            </a:pPr>
            <a:endParaRPr lang="ru-RU" sz="1600" dirty="0" smtClean="0">
              <a:solidFill>
                <a:schemeClr val="accent2"/>
              </a:solidFill>
            </a:endParaRPr>
          </a:p>
          <a:p>
            <a:pPr algn="just" eaLnBrk="1" hangingPunct="1">
              <a:spcBef>
                <a:spcPts val="1200"/>
              </a:spcBef>
            </a:pPr>
            <a:r>
              <a:rPr lang="ru-RU" sz="1800" b="1" dirty="0" smtClean="0"/>
              <a:t>При операции кесарева сечения у женщин с умеренной преэклампсией методом выбора является </a:t>
            </a:r>
            <a:r>
              <a:rPr lang="ru-RU" sz="1800" b="1" dirty="0" err="1" smtClean="0">
                <a:solidFill>
                  <a:srgbClr val="0000FF"/>
                </a:solidFill>
              </a:rPr>
              <a:t>нейроаксиальная</a:t>
            </a:r>
            <a:r>
              <a:rPr lang="ru-RU" sz="1800" b="1" dirty="0" smtClean="0">
                <a:solidFill>
                  <a:srgbClr val="0000FF"/>
                </a:solidFill>
              </a:rPr>
              <a:t> (спинальная, эпидуральная) анестезия.</a:t>
            </a:r>
          </a:p>
          <a:p>
            <a:pPr algn="just" eaLnBrk="1" hangingPunct="1">
              <a:spcBef>
                <a:spcPts val="1200"/>
              </a:spcBef>
            </a:pPr>
            <a:endParaRPr lang="ru-RU" sz="1800" b="1" dirty="0" smtClean="0">
              <a:solidFill>
                <a:srgbClr val="0000FF"/>
              </a:solidFill>
            </a:endParaRPr>
          </a:p>
          <a:p>
            <a:pPr algn="just" eaLnBrk="1" hangingPunct="1">
              <a:spcBef>
                <a:spcPts val="1200"/>
              </a:spcBef>
            </a:pPr>
            <a:r>
              <a:rPr lang="ru-RU" sz="1800" b="1" dirty="0" smtClean="0">
                <a:solidFill>
                  <a:srgbClr val="0000FF"/>
                </a:solidFill>
              </a:rPr>
              <a:t>Общая анестезия: </a:t>
            </a:r>
            <a:r>
              <a:rPr lang="ru-RU" sz="1800" b="1" dirty="0" smtClean="0"/>
              <a:t>препарат выбора при вводном наркозе: </a:t>
            </a:r>
            <a:r>
              <a:rPr lang="ru-RU" sz="1800" b="1" dirty="0" smtClean="0">
                <a:solidFill>
                  <a:srgbClr val="0000FF"/>
                </a:solidFill>
              </a:rPr>
              <a:t>тиопентал натрия 500-600 мг + </a:t>
            </a:r>
            <a:r>
              <a:rPr lang="ru-RU" sz="1800" b="1" dirty="0" err="1" smtClean="0">
                <a:solidFill>
                  <a:srgbClr val="0000FF"/>
                </a:solidFill>
              </a:rPr>
              <a:t>фентанил</a:t>
            </a:r>
            <a:r>
              <a:rPr lang="ru-RU" sz="1800" b="1" dirty="0" smtClean="0">
                <a:solidFill>
                  <a:srgbClr val="0000FF"/>
                </a:solidFill>
              </a:rPr>
              <a:t> 100 мкг</a:t>
            </a:r>
            <a:r>
              <a:rPr lang="ru-RU" sz="1800" b="1" dirty="0" smtClean="0"/>
              <a:t>  и комбинация с ингаляцией </a:t>
            </a:r>
            <a:r>
              <a:rPr lang="ru-RU" sz="1800" b="1" dirty="0" err="1" smtClean="0">
                <a:solidFill>
                  <a:srgbClr val="0000FF"/>
                </a:solidFill>
              </a:rPr>
              <a:t>изофлюрана</a:t>
            </a:r>
            <a:r>
              <a:rPr lang="ru-RU" sz="1800" b="1" dirty="0" smtClean="0">
                <a:solidFill>
                  <a:srgbClr val="0000FF"/>
                </a:solidFill>
              </a:rPr>
              <a:t> (</a:t>
            </a:r>
            <a:r>
              <a:rPr lang="ru-RU" sz="1800" b="1" dirty="0" err="1" smtClean="0">
                <a:solidFill>
                  <a:srgbClr val="0000FF"/>
                </a:solidFill>
              </a:rPr>
              <a:t>форан</a:t>
            </a:r>
            <a:r>
              <a:rPr lang="ru-RU" sz="1800" b="1" dirty="0" smtClean="0">
                <a:solidFill>
                  <a:srgbClr val="0000FF"/>
                </a:solidFill>
              </a:rPr>
              <a:t>)</a:t>
            </a:r>
            <a:r>
              <a:rPr lang="ru-RU" sz="1800" b="1" dirty="0" smtClean="0"/>
              <a:t> или</a:t>
            </a:r>
            <a:r>
              <a:rPr lang="ru-RU" sz="1800" b="1" dirty="0" smtClean="0">
                <a:solidFill>
                  <a:srgbClr val="0000FF"/>
                </a:solidFill>
              </a:rPr>
              <a:t> севофлюрана (</a:t>
            </a:r>
            <a:r>
              <a:rPr lang="ru-RU" sz="1800" b="1" dirty="0" err="1" smtClean="0">
                <a:solidFill>
                  <a:srgbClr val="0000FF"/>
                </a:solidFill>
              </a:rPr>
              <a:t>севоран</a:t>
            </a:r>
            <a:r>
              <a:rPr lang="ru-RU" sz="1800" b="1" dirty="0" smtClean="0">
                <a:solidFill>
                  <a:srgbClr val="0000FF"/>
                </a:solidFill>
              </a:rPr>
              <a:t>)</a:t>
            </a:r>
            <a:r>
              <a:rPr lang="ru-RU" sz="1800" b="1" dirty="0" smtClean="0"/>
              <a:t> </a:t>
            </a:r>
            <a:r>
              <a:rPr lang="ru-RU" sz="1800" b="1" dirty="0" smtClean="0">
                <a:solidFill>
                  <a:srgbClr val="0000FF"/>
                </a:solidFill>
              </a:rPr>
              <a:t>-</a:t>
            </a:r>
            <a:r>
              <a:rPr lang="ru-RU" sz="1800" b="1" dirty="0" smtClean="0"/>
              <a:t> </a:t>
            </a:r>
            <a:r>
              <a:rPr lang="ru-RU" sz="1800" b="1" dirty="0" smtClean="0">
                <a:solidFill>
                  <a:srgbClr val="0000FF"/>
                </a:solidFill>
              </a:rPr>
              <a:t>1,5 об%</a:t>
            </a:r>
            <a:r>
              <a:rPr lang="ru-RU" sz="1800" b="1" dirty="0" smtClean="0"/>
              <a:t> сразу после интубации трахеи еще до извлечения плода</a:t>
            </a:r>
          </a:p>
          <a:p>
            <a:pPr algn="just" eaLnBrk="1" hangingPunct="1">
              <a:lnSpc>
                <a:spcPct val="120000"/>
              </a:lnSpc>
              <a:buFontTx/>
              <a:buNone/>
            </a:pPr>
            <a:endParaRPr lang="ru-RU" sz="2000" b="1" dirty="0" smtClean="0"/>
          </a:p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ru-RU" sz="1800" dirty="0" smtClean="0"/>
              <a:t> </a:t>
            </a:r>
          </a:p>
          <a:p>
            <a:pPr algn="r" eaLnBrk="1" hangingPunct="1">
              <a:lnSpc>
                <a:spcPct val="80000"/>
              </a:lnSpc>
              <a:buFontTx/>
              <a:buNone/>
            </a:pPr>
            <a:endParaRPr lang="ru-RU" sz="700" dirty="0" smtClean="0"/>
          </a:p>
          <a:p>
            <a:pPr algn="r" eaLnBrk="1" hangingPunct="1">
              <a:lnSpc>
                <a:spcPct val="80000"/>
              </a:lnSpc>
              <a:buFontTx/>
              <a:buNone/>
            </a:pPr>
            <a:endParaRPr lang="ru-RU" sz="800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224929" y="332656"/>
            <a:ext cx="8640763" cy="4000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>
                <a:solidFill>
                  <a:srgbClr val="0000FF"/>
                </a:solidFill>
              </a:rPr>
              <a:t>Анестезия у женщин с тяжелой </a:t>
            </a:r>
            <a:r>
              <a:rPr lang="ru-RU" sz="2000" b="1" kern="0" dirty="0" err="1">
                <a:solidFill>
                  <a:srgbClr val="0000FF"/>
                </a:solidFill>
              </a:rPr>
              <a:t>преэклампсией</a:t>
            </a:r>
            <a:r>
              <a:rPr lang="ru-RU" sz="2000" b="1" kern="0" dirty="0">
                <a:solidFill>
                  <a:srgbClr val="0000FF"/>
                </a:solidFill>
              </a:rPr>
              <a:t> и эклампсией</a:t>
            </a:r>
          </a:p>
        </p:txBody>
      </p:sp>
      <p:sp>
        <p:nvSpPr>
          <p:cNvPr id="64518" name="Прямоугольник 7"/>
          <p:cNvSpPr>
            <a:spLocks noChangeArrowheads="1"/>
          </p:cNvSpPr>
          <p:nvPr/>
        </p:nvSpPr>
        <p:spPr bwMode="auto">
          <a:xfrm>
            <a:off x="836910" y="5229200"/>
            <a:ext cx="741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FF3300"/>
                </a:solidFill>
              </a:rPr>
              <a:t>У женщин с эклампсией недопустима поверхностная анестезия до извлечения плода!</a:t>
            </a:r>
          </a:p>
        </p:txBody>
      </p:sp>
    </p:spTree>
    <p:extLst>
      <p:ext uri="{BB962C8B-B14F-4D97-AF65-F5344CB8AC3E}">
        <p14:creationId xmlns:p14="http://schemas.microsoft.com/office/powerpoint/2010/main" val="37540191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435975" cy="850900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0000FF"/>
                </a:solidFill>
              </a:rPr>
              <a:t>После родоразрешения</a:t>
            </a:r>
            <a:endParaRPr lang="ru-RU" sz="1600" b="1" dirty="0" smtClean="0">
              <a:solidFill>
                <a:srgbClr val="0000FF"/>
              </a:solidFill>
            </a:endParaRPr>
          </a:p>
        </p:txBody>
      </p:sp>
      <p:sp>
        <p:nvSpPr>
          <p:cNvPr id="65540" name="AutoShape 3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764704"/>
            <a:ext cx="8642350" cy="5184775"/>
          </a:xfrm>
          <a:prstGeom prst="roundRect">
            <a:avLst>
              <a:gd name="adj" fmla="val 3403"/>
            </a:avLst>
          </a:prstGeom>
          <a:noFill/>
        </p:spPr>
        <p:txBody>
          <a:bodyPr/>
          <a:lstStyle/>
          <a:p>
            <a:pPr eaLnBrk="1" hangingPunct="1">
              <a:spcBef>
                <a:spcPts val="1200"/>
              </a:spcBef>
              <a:buFontTx/>
              <a:buBlip>
                <a:blip r:embed="rId2"/>
              </a:buBlip>
            </a:pPr>
            <a:r>
              <a:rPr lang="ru-RU" sz="2000" b="1" dirty="0" smtClean="0"/>
              <a:t>Обезболивание  (</a:t>
            </a:r>
            <a:r>
              <a:rPr lang="ru-RU" sz="2000" b="1" dirty="0" err="1" smtClean="0"/>
              <a:t>Нефопам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промедол</a:t>
            </a:r>
            <a:r>
              <a:rPr lang="ru-RU" sz="2000" b="1" dirty="0" smtClean="0"/>
              <a:t>)</a:t>
            </a:r>
          </a:p>
          <a:p>
            <a:pPr eaLnBrk="1" hangingPunct="1">
              <a:spcBef>
                <a:spcPts val="1200"/>
              </a:spcBef>
              <a:buFontTx/>
              <a:buBlip>
                <a:blip r:embed="rId2"/>
              </a:buBlip>
            </a:pPr>
            <a:r>
              <a:rPr lang="ru-RU" sz="2000" b="1" dirty="0" err="1" smtClean="0"/>
              <a:t>Утеротоники</a:t>
            </a:r>
            <a:r>
              <a:rPr lang="ru-RU" sz="2000" dirty="0" smtClean="0"/>
              <a:t> (окситоцин) </a:t>
            </a:r>
            <a:r>
              <a:rPr lang="ru-RU" sz="2000" dirty="0" smtClean="0">
                <a:solidFill>
                  <a:srgbClr val="0A02A0"/>
                </a:solidFill>
              </a:rPr>
              <a:t>(уровень А) </a:t>
            </a:r>
            <a:r>
              <a:rPr lang="ru-RU" sz="2000" b="1" dirty="0" smtClean="0">
                <a:solidFill>
                  <a:srgbClr val="FF0000"/>
                </a:solidFill>
              </a:rPr>
              <a:t>Метилэргометрин противопоказан!!!</a:t>
            </a:r>
          </a:p>
          <a:p>
            <a:pPr eaLnBrk="1" hangingPunct="1">
              <a:spcBef>
                <a:spcPts val="1200"/>
              </a:spcBef>
              <a:buFontTx/>
              <a:buBlip>
                <a:blip r:embed="rId2"/>
              </a:buBlip>
            </a:pPr>
            <a:r>
              <a:rPr lang="ru-RU" sz="2000" b="1" dirty="0" smtClean="0"/>
              <a:t>Антибактериальная терапия</a:t>
            </a:r>
            <a:endParaRPr lang="ru-RU" sz="2000" dirty="0" smtClean="0"/>
          </a:p>
          <a:p>
            <a:pPr eaLnBrk="1" hangingPunct="1">
              <a:spcBef>
                <a:spcPts val="1200"/>
              </a:spcBef>
              <a:buFontTx/>
              <a:buBlip>
                <a:blip r:embed="rId2"/>
              </a:buBlip>
            </a:pPr>
            <a:r>
              <a:rPr lang="ru-RU" sz="2000" b="1" dirty="0" smtClean="0"/>
              <a:t>Ранняя </a:t>
            </a:r>
            <a:r>
              <a:rPr lang="ru-RU" sz="2000" b="1" dirty="0" err="1" smtClean="0"/>
              <a:t>нутритивная</a:t>
            </a:r>
            <a:r>
              <a:rPr lang="ru-RU" sz="2000" b="1" dirty="0" smtClean="0"/>
              <a:t> поддержка</a:t>
            </a:r>
            <a:r>
              <a:rPr lang="ru-RU" sz="2000" dirty="0" smtClean="0"/>
              <a:t> – с первых часов после операции с отменой </a:t>
            </a:r>
            <a:r>
              <a:rPr lang="ru-RU" sz="2000" dirty="0" err="1" smtClean="0"/>
              <a:t>инфузионной</a:t>
            </a:r>
            <a:r>
              <a:rPr lang="ru-RU" sz="2000" dirty="0" smtClean="0"/>
              <a:t> терапии (</a:t>
            </a:r>
            <a:r>
              <a:rPr lang="ru-RU" sz="2000" dirty="0" err="1" smtClean="0"/>
              <a:t>Нутрикомп</a:t>
            </a:r>
            <a:r>
              <a:rPr lang="ru-RU" sz="2000" dirty="0" smtClean="0"/>
              <a:t>)</a:t>
            </a:r>
          </a:p>
          <a:p>
            <a:pPr eaLnBrk="1" hangingPunct="1">
              <a:spcBef>
                <a:spcPts val="1200"/>
              </a:spcBef>
              <a:buFontTx/>
              <a:buBlip>
                <a:blip r:embed="rId2"/>
              </a:buBlip>
            </a:pPr>
            <a:r>
              <a:rPr lang="ru-RU" sz="2000" b="1" dirty="0" smtClean="0"/>
              <a:t>Магния сульфат 1-2 г/ч в/в не менее 48 ч</a:t>
            </a:r>
            <a:r>
              <a:rPr lang="ru-RU" sz="2000" dirty="0" smtClean="0"/>
              <a:t> </a:t>
            </a:r>
            <a:r>
              <a:rPr lang="ru-RU" sz="2000" dirty="0" smtClean="0">
                <a:solidFill>
                  <a:srgbClr val="0A02A0"/>
                </a:solidFill>
              </a:rPr>
              <a:t>(уровень А)</a:t>
            </a:r>
          </a:p>
          <a:p>
            <a:pPr eaLnBrk="1" hangingPunct="1">
              <a:spcBef>
                <a:spcPts val="1200"/>
              </a:spcBef>
              <a:buFontTx/>
              <a:buBlip>
                <a:blip r:embed="rId2"/>
              </a:buBlip>
            </a:pPr>
            <a:r>
              <a:rPr lang="ru-RU" sz="2000" b="1" dirty="0" smtClean="0"/>
              <a:t>Гипотензивная терапия</a:t>
            </a:r>
            <a:r>
              <a:rPr lang="ru-RU" sz="2000" dirty="0" smtClean="0"/>
              <a:t> при АДдиаст </a:t>
            </a:r>
            <a:r>
              <a:rPr lang="en-US" sz="2000" dirty="0" smtClean="0"/>
              <a:t>&gt;</a:t>
            </a:r>
            <a:r>
              <a:rPr lang="ru-RU" sz="2000" dirty="0" smtClean="0"/>
              <a:t>90 мм рт.ст.</a:t>
            </a:r>
          </a:p>
          <a:p>
            <a:pPr eaLnBrk="1" hangingPunct="1">
              <a:spcBef>
                <a:spcPts val="1200"/>
              </a:spcBef>
              <a:buFontTx/>
              <a:buBlip>
                <a:blip r:embed="rId2"/>
              </a:buBlip>
            </a:pPr>
            <a:r>
              <a:rPr lang="ru-RU" sz="2000" b="1" dirty="0" smtClean="0"/>
              <a:t>Тромбопрофилактика НМГ </a:t>
            </a:r>
            <a:r>
              <a:rPr lang="ru-RU" sz="2000" dirty="0" smtClean="0"/>
              <a:t>(</a:t>
            </a:r>
            <a:r>
              <a:rPr lang="ru-RU" sz="2000" dirty="0" err="1" smtClean="0"/>
              <a:t>Клексан</a:t>
            </a:r>
            <a:r>
              <a:rPr lang="ru-RU" sz="2000" dirty="0" smtClean="0"/>
              <a:t> 40 мг) </a:t>
            </a:r>
            <a:r>
              <a:rPr lang="ru-RU" sz="2000" dirty="0" smtClean="0">
                <a:solidFill>
                  <a:schemeClr val="accent2"/>
                </a:solidFill>
              </a:rPr>
              <a:t>(уровень В)</a:t>
            </a:r>
          </a:p>
          <a:p>
            <a:pPr eaLnBrk="1" hangingPunct="1">
              <a:spcBef>
                <a:spcPts val="1200"/>
              </a:spcBef>
              <a:buFontTx/>
              <a:buBlip>
                <a:blip r:embed="rId2"/>
              </a:buBlip>
            </a:pPr>
            <a:r>
              <a:rPr lang="ru-RU" sz="2000" b="1" dirty="0" smtClean="0"/>
              <a:t>Инфузионная терапия</a:t>
            </a:r>
            <a:r>
              <a:rPr lang="ru-RU" sz="2000" dirty="0" smtClean="0"/>
              <a:t> проводится в зависимости от кровопотери в родах</a:t>
            </a:r>
          </a:p>
          <a:p>
            <a:pPr eaLnBrk="1" hangingPunct="1">
              <a:spcBef>
                <a:spcPts val="1200"/>
              </a:spcBef>
              <a:buFontTx/>
              <a:buBlip>
                <a:blip r:embed="rId2"/>
              </a:buBlip>
            </a:pPr>
            <a:r>
              <a:rPr lang="ru-RU" sz="2000" b="1" dirty="0" smtClean="0"/>
              <a:t>Коррекция анемии</a:t>
            </a:r>
            <a:r>
              <a:rPr lang="ru-RU" sz="2000" dirty="0" smtClean="0"/>
              <a:t> (препараты железа - </a:t>
            </a:r>
            <a:r>
              <a:rPr lang="ru-RU" sz="2000" dirty="0" err="1" smtClean="0"/>
              <a:t>феринжект</a:t>
            </a:r>
            <a:r>
              <a:rPr lang="ru-RU" sz="20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1217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96752"/>
            <a:ext cx="6896055" cy="4486981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0" y="2852936"/>
            <a:ext cx="1512168" cy="3600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err="1" smtClean="0">
                <a:solidFill>
                  <a:schemeClr val="tx1"/>
                </a:solidFill>
              </a:rPr>
              <a:t>Урапидил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0704" y="2204864"/>
            <a:ext cx="1224136" cy="5760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tx1"/>
                </a:solidFill>
              </a:rPr>
              <a:t>Магния сульфат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183579" y="1917809"/>
            <a:ext cx="2088232" cy="424897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1"/>
                </a:solidFill>
              </a:rPr>
              <a:t>Инфузии нет!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07704" y="1628800"/>
            <a:ext cx="2376264" cy="1080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950" y="4221088"/>
            <a:ext cx="1512168" cy="5760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err="1" smtClean="0">
                <a:solidFill>
                  <a:schemeClr val="tx1"/>
                </a:solidFill>
              </a:rPr>
              <a:t>Допегит</a:t>
            </a:r>
            <a:r>
              <a:rPr lang="ru-RU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</a:rPr>
              <a:t>Нифедипин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2662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96752"/>
            <a:ext cx="6541790" cy="4309150"/>
          </a:xfrm>
        </p:spPr>
      </p:pic>
      <p:sp>
        <p:nvSpPr>
          <p:cNvPr id="7" name="Скругленный прямоугольник 6"/>
          <p:cNvSpPr/>
          <p:nvPr/>
        </p:nvSpPr>
        <p:spPr>
          <a:xfrm>
            <a:off x="539552" y="2226164"/>
            <a:ext cx="1224136" cy="5760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tx1"/>
                </a:solidFill>
              </a:rPr>
              <a:t>Магния сульфат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67744" y="1664431"/>
            <a:ext cx="2376264" cy="1080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948264" y="2713635"/>
            <a:ext cx="2088232" cy="424897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1"/>
                </a:solidFill>
              </a:rPr>
              <a:t>Инфузии нет!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15239" y="4038143"/>
            <a:ext cx="1512168" cy="5760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err="1" smtClean="0">
                <a:solidFill>
                  <a:schemeClr val="tx1"/>
                </a:solidFill>
              </a:rPr>
              <a:t>Допегит</a:t>
            </a:r>
            <a:r>
              <a:rPr lang="ru-RU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</a:rPr>
              <a:t>Нифедипин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799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08720"/>
            <a:ext cx="6079191" cy="4062487"/>
          </a:xfrm>
        </p:spPr>
      </p:pic>
      <p:sp>
        <p:nvSpPr>
          <p:cNvPr id="9" name="Прямоугольник 8"/>
          <p:cNvSpPr/>
          <p:nvPr/>
        </p:nvSpPr>
        <p:spPr>
          <a:xfrm>
            <a:off x="2267744" y="1421562"/>
            <a:ext cx="2376264" cy="1080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4663" y="1529574"/>
            <a:ext cx="1224136" cy="5760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tx1"/>
                </a:solidFill>
              </a:rPr>
              <a:t>Магния сульфат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7504" y="2279226"/>
            <a:ext cx="1512168" cy="3600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err="1" smtClean="0">
                <a:solidFill>
                  <a:schemeClr val="tx1"/>
                </a:solidFill>
              </a:rPr>
              <a:t>Урапидил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066559" y="1475568"/>
            <a:ext cx="2088232" cy="424897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1"/>
                </a:solidFill>
              </a:rPr>
              <a:t>Инфузии нет!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6778" y="3933056"/>
            <a:ext cx="1512168" cy="3600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err="1" smtClean="0">
                <a:solidFill>
                  <a:schemeClr val="tx1"/>
                </a:solidFill>
              </a:rPr>
              <a:t>Нифедипин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3106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3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301032"/>
            <a:ext cx="6765181" cy="4465712"/>
          </a:xfrm>
        </p:spPr>
      </p:pic>
      <p:sp>
        <p:nvSpPr>
          <p:cNvPr id="6" name="Прямоугольник 5"/>
          <p:cNvSpPr/>
          <p:nvPr/>
        </p:nvSpPr>
        <p:spPr>
          <a:xfrm>
            <a:off x="1979712" y="1637900"/>
            <a:ext cx="2376264" cy="1080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3528" y="2132856"/>
            <a:ext cx="1224136" cy="5760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tx1"/>
                </a:solidFill>
              </a:rPr>
              <a:t>Магния сульфат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236296" y="2852936"/>
            <a:ext cx="1800200" cy="424897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1"/>
                </a:solidFill>
              </a:rPr>
              <a:t>Инфузии нет!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7504" y="4365104"/>
            <a:ext cx="1512168" cy="5760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err="1" smtClean="0">
                <a:solidFill>
                  <a:schemeClr val="tx1"/>
                </a:solidFill>
              </a:rPr>
              <a:t>Допегит</a:t>
            </a:r>
            <a:r>
              <a:rPr lang="ru-RU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</a:rPr>
              <a:t>Нифедипин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7554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52736"/>
            <a:ext cx="7596336" cy="4537241"/>
          </a:xfrm>
        </p:spPr>
      </p:pic>
      <p:sp>
        <p:nvSpPr>
          <p:cNvPr id="8" name="Прямоугольник 7"/>
          <p:cNvSpPr/>
          <p:nvPr/>
        </p:nvSpPr>
        <p:spPr>
          <a:xfrm>
            <a:off x="1331640" y="1340768"/>
            <a:ext cx="2664296" cy="1080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0176" y="1495938"/>
            <a:ext cx="1224136" cy="5760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tx1"/>
                </a:solidFill>
              </a:rPr>
              <a:t>Магния сульфат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164288" y="1340768"/>
            <a:ext cx="2088232" cy="424897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1"/>
                </a:solidFill>
              </a:rPr>
              <a:t>Инфузии нет!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0176" y="4869160"/>
            <a:ext cx="1512168" cy="5760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err="1" smtClean="0">
                <a:solidFill>
                  <a:schemeClr val="tx1"/>
                </a:solidFill>
              </a:rPr>
              <a:t>Допегит</a:t>
            </a:r>
            <a:r>
              <a:rPr lang="ru-RU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</a:rPr>
              <a:t>Нифедипин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48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Прямоугольник 7"/>
          <p:cNvSpPr>
            <a:spLocks noChangeArrowheads="1"/>
          </p:cNvSpPr>
          <p:nvPr/>
        </p:nvSpPr>
        <p:spPr bwMode="auto">
          <a:xfrm>
            <a:off x="359090" y="3573016"/>
            <a:ext cx="8424862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Без эффективного устранения нарушений кровообращения ИВЛ не приведет к улучшению!!! </a:t>
            </a:r>
          </a:p>
          <a:p>
            <a:pPr algn="just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16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55576" y="764704"/>
            <a:ext cx="7775909" cy="2290763"/>
          </a:xfrm>
          <a:prstGeom prst="roundRect">
            <a:avLst>
              <a:gd name="adj" fmla="val 15399"/>
            </a:avLst>
          </a:prstGeom>
          <a:solidFill>
            <a:schemeClr val="accent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Показания к ИВЛ при преэклампсии и эклампсии: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Кома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Кровоизлияние в мозг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Сочетание с </a:t>
            </a:r>
            <a:r>
              <a:rPr lang="ru-RU" sz="20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коагулопатическим</a:t>
            </a:r>
            <a:r>
              <a:rPr lang="ru-RU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кровотечением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Сочетание с шоком </a:t>
            </a:r>
            <a:r>
              <a:rPr lang="ru-RU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(геморрагическим, септическим)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Альвеолярный отёк легких.</a:t>
            </a:r>
          </a:p>
        </p:txBody>
      </p:sp>
      <p:pic>
        <p:nvPicPr>
          <p:cNvPr id="1026" name="Picture 2" descr="В больнице зафиксирована смерть находившегося на ИВЛ пациента Новости Саратова и области - Информационное агентство &quot;Взгляд-инф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739" y="4581128"/>
            <a:ext cx="3101563" cy="193072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8917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60648"/>
            <a:ext cx="8642350" cy="850900"/>
          </a:xfrm>
        </p:spPr>
        <p:txBody>
          <a:bodyPr/>
          <a:lstStyle/>
          <a:p>
            <a:pPr eaLnBrk="1" hangingPunct="1"/>
            <a:r>
              <a:rPr lang="ru-RU" sz="2000" b="1" dirty="0" smtClean="0">
                <a:solidFill>
                  <a:srgbClr val="0000FF"/>
                </a:solidFill>
              </a:rPr>
              <a:t>Интенсивная терапия тяжелой </a:t>
            </a:r>
            <a:br>
              <a:rPr lang="ru-RU" sz="2000" b="1" dirty="0" smtClean="0">
                <a:solidFill>
                  <a:srgbClr val="0000FF"/>
                </a:solidFill>
              </a:rPr>
            </a:br>
            <a:r>
              <a:rPr lang="ru-RU" sz="2000" b="1" dirty="0" err="1" smtClean="0">
                <a:solidFill>
                  <a:srgbClr val="0000FF"/>
                </a:solidFill>
              </a:rPr>
              <a:t>преэклампсии</a:t>
            </a:r>
            <a:r>
              <a:rPr lang="ru-RU" sz="2000" b="1" dirty="0" smtClean="0">
                <a:solidFill>
                  <a:srgbClr val="0000FF"/>
                </a:solidFill>
              </a:rPr>
              <a:t> и эклампсии после операции на продленной ИВЛ:</a:t>
            </a:r>
            <a:endParaRPr lang="ru-RU" sz="1600" dirty="0" smtClean="0">
              <a:solidFill>
                <a:srgbClr val="0000FF"/>
              </a:solidFill>
            </a:endParaRPr>
          </a:p>
        </p:txBody>
      </p:sp>
      <p:sp>
        <p:nvSpPr>
          <p:cNvPr id="66564" name="AutoShap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412776"/>
            <a:ext cx="8640763" cy="4679974"/>
          </a:xfrm>
          <a:prstGeom prst="roundRect">
            <a:avLst>
              <a:gd name="adj" fmla="val 3403"/>
            </a:avLst>
          </a:prstGeom>
          <a:noFill/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1200"/>
              </a:spcBef>
              <a:buFontTx/>
              <a:buBlip>
                <a:blip r:embed="rId2"/>
              </a:buBlip>
            </a:pPr>
            <a:r>
              <a:rPr lang="ru-RU" sz="1800" b="1" dirty="0" smtClean="0"/>
              <a:t>Режим вентиляции – </a:t>
            </a:r>
            <a:r>
              <a:rPr lang="en-US" sz="1800" b="1" dirty="0" smtClean="0"/>
              <a:t>CMV, SIMV</a:t>
            </a:r>
            <a:r>
              <a:rPr lang="ru-RU" sz="1800" b="1" dirty="0" smtClean="0"/>
              <a:t>, </a:t>
            </a:r>
            <a:r>
              <a:rPr lang="ru-RU" sz="1800" b="1" dirty="0" err="1" smtClean="0"/>
              <a:t>нормовентиляция</a:t>
            </a:r>
            <a:endParaRPr lang="ru-RU" sz="1800" b="1" dirty="0" smtClean="0"/>
          </a:p>
          <a:p>
            <a:pPr algn="just" eaLnBrk="1" hangingPunct="1">
              <a:spcBef>
                <a:spcPts val="1200"/>
              </a:spcBef>
              <a:buFontTx/>
              <a:buBlip>
                <a:blip r:embed="rId2"/>
              </a:buBlip>
            </a:pPr>
            <a:r>
              <a:rPr lang="ru-RU" sz="1800" b="1" dirty="0" smtClean="0"/>
              <a:t>Уже в первые 6 ч – </a:t>
            </a:r>
            <a:r>
              <a:rPr lang="ru-RU" sz="2000" b="1" i="1" dirty="0" smtClean="0">
                <a:solidFill>
                  <a:srgbClr val="0000FF"/>
                </a:solidFill>
              </a:rPr>
              <a:t>полная отмена</a:t>
            </a:r>
            <a:r>
              <a:rPr lang="ru-RU" sz="2000" b="1" dirty="0" smtClean="0"/>
              <a:t> </a:t>
            </a:r>
            <a:r>
              <a:rPr lang="ru-RU" sz="1800" b="1" dirty="0" smtClean="0"/>
              <a:t>всех седативных препаратов </a:t>
            </a:r>
            <a:r>
              <a:rPr lang="ru-RU" sz="1600" b="1" dirty="0" smtClean="0"/>
              <a:t>(</a:t>
            </a:r>
            <a:r>
              <a:rPr lang="ru-RU" sz="1600" b="1" dirty="0" err="1" smtClean="0"/>
              <a:t>бензодиазепины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барабитураты</a:t>
            </a:r>
            <a:r>
              <a:rPr lang="ru-RU" sz="1600" b="1" dirty="0" smtClean="0"/>
              <a:t>, опиаты и др.)</a:t>
            </a:r>
            <a:r>
              <a:rPr lang="ru-RU" sz="1800" b="1" dirty="0" smtClean="0"/>
              <a:t> и </a:t>
            </a:r>
            <a:r>
              <a:rPr lang="ru-RU" sz="1800" b="1" dirty="0" err="1" smtClean="0"/>
              <a:t>миорелаксантов</a:t>
            </a:r>
            <a:r>
              <a:rPr lang="ru-RU" sz="1800" b="1" dirty="0" smtClean="0"/>
              <a:t> и оценка неврологического статуса.  </a:t>
            </a:r>
            <a:r>
              <a:rPr lang="ru-RU" sz="1800" b="1" dirty="0" smtClean="0">
                <a:solidFill>
                  <a:srgbClr val="0066FF"/>
                </a:solidFill>
              </a:rPr>
              <a:t>Препарат выбора для </a:t>
            </a:r>
            <a:r>
              <a:rPr lang="ru-RU" sz="1800" b="1" dirty="0" err="1" smtClean="0">
                <a:solidFill>
                  <a:srgbClr val="0066FF"/>
                </a:solidFill>
              </a:rPr>
              <a:t>седации</a:t>
            </a:r>
            <a:r>
              <a:rPr lang="ru-RU" sz="1800" b="1" dirty="0" smtClean="0">
                <a:solidFill>
                  <a:srgbClr val="0066FF"/>
                </a:solidFill>
              </a:rPr>
              <a:t> – </a:t>
            </a:r>
            <a:r>
              <a:rPr lang="ru-RU" sz="1800" b="1" dirty="0" err="1" smtClean="0">
                <a:solidFill>
                  <a:srgbClr val="0066FF"/>
                </a:solidFill>
              </a:rPr>
              <a:t>дексмедетомидин</a:t>
            </a:r>
            <a:r>
              <a:rPr lang="ru-RU" sz="1800" b="1" dirty="0" smtClean="0">
                <a:solidFill>
                  <a:srgbClr val="0066FF"/>
                </a:solidFill>
              </a:rPr>
              <a:t>!</a:t>
            </a:r>
          </a:p>
          <a:p>
            <a:pPr algn="just" eaLnBrk="1" hangingPunct="1">
              <a:lnSpc>
                <a:spcPct val="90000"/>
              </a:lnSpc>
              <a:spcBef>
                <a:spcPts val="1200"/>
              </a:spcBef>
              <a:buFontTx/>
              <a:buBlip>
                <a:blip r:embed="rId2"/>
              </a:buBlip>
            </a:pPr>
            <a:r>
              <a:rPr lang="ru-RU" sz="1800" b="1" dirty="0" smtClean="0"/>
              <a:t>Противосудорожный эффект достигается насыщением </a:t>
            </a:r>
            <a:r>
              <a:rPr lang="ru-RU" sz="1800" b="1" dirty="0" smtClean="0">
                <a:solidFill>
                  <a:srgbClr val="0066FF"/>
                </a:solidFill>
              </a:rPr>
              <a:t>магния сульфатом 1-2 г/ч в/в не менее 48 ч</a:t>
            </a:r>
            <a:r>
              <a:rPr lang="en-US" sz="1800" b="1" dirty="0" smtClean="0">
                <a:solidFill>
                  <a:srgbClr val="0066FF"/>
                </a:solidFill>
              </a:rPr>
              <a:t> </a:t>
            </a:r>
            <a:r>
              <a:rPr lang="ru-RU" sz="1800" b="1" dirty="0" smtClean="0">
                <a:solidFill>
                  <a:srgbClr val="0066FF"/>
                </a:solidFill>
              </a:rPr>
              <a:t>после родов </a:t>
            </a:r>
            <a:r>
              <a:rPr lang="ru-RU" sz="1800" dirty="0" smtClean="0">
                <a:solidFill>
                  <a:srgbClr val="0066FF"/>
                </a:solidFill>
              </a:rPr>
              <a:t>(уровень А)</a:t>
            </a:r>
          </a:p>
          <a:p>
            <a:pPr algn="just" eaLnBrk="1" hangingPunct="1">
              <a:spcBef>
                <a:spcPts val="1200"/>
              </a:spcBef>
              <a:buFontTx/>
              <a:buBlip>
                <a:blip r:embed="rId2"/>
              </a:buBlip>
            </a:pPr>
            <a:r>
              <a:rPr lang="ru-RU" sz="1800" b="1" dirty="0" smtClean="0"/>
              <a:t>Ограничение инфузионной терапии вплоть до отмены на сутки (только </a:t>
            </a:r>
            <a:r>
              <a:rPr lang="ru-RU" sz="1800" b="1" dirty="0" err="1" smtClean="0"/>
              <a:t>нутритивная</a:t>
            </a:r>
            <a:r>
              <a:rPr lang="ru-RU" sz="1800" b="1" dirty="0" smtClean="0"/>
              <a:t> поддержка)</a:t>
            </a:r>
          </a:p>
          <a:p>
            <a:pPr algn="just" eaLnBrk="1" hangingPunct="1">
              <a:spcBef>
                <a:spcPts val="1200"/>
              </a:spcBef>
              <a:buFontTx/>
              <a:buBlip>
                <a:blip r:embed="rId2"/>
              </a:buBlip>
            </a:pPr>
            <a:r>
              <a:rPr lang="ru-RU" sz="1800" b="1" dirty="0" smtClean="0"/>
              <a:t>Если сознание не восстанавливается в течение суток после отмены всех седативных препаратов или появляется грубая очаговая неврологическая симптоматика – МРТ, КТ головного мозга</a:t>
            </a:r>
            <a:endParaRPr lang="ru-RU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2826583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8639"/>
            <a:ext cx="1584176" cy="228265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51520" y="2439947"/>
            <a:ext cx="280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Wilhelm Karl </a:t>
            </a:r>
            <a:r>
              <a:rPr lang="en-US" b="1" dirty="0" err="1">
                <a:solidFill>
                  <a:srgbClr val="000000"/>
                </a:solidFill>
              </a:rPr>
              <a:t>Zangemeister</a:t>
            </a:r>
            <a:r>
              <a:rPr lang="en-US" dirty="0">
                <a:solidFill>
                  <a:srgbClr val="000000"/>
                </a:solidFill>
              </a:rPr>
              <a:t> </a:t>
            </a:r>
            <a:endParaRPr lang="ru-RU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(1871 </a:t>
            </a:r>
            <a:r>
              <a:rPr lang="ru-RU" dirty="0">
                <a:solidFill>
                  <a:srgbClr val="000000"/>
                </a:solidFill>
              </a:rPr>
              <a:t>-</a:t>
            </a:r>
            <a:r>
              <a:rPr lang="en-US" dirty="0">
                <a:solidFill>
                  <a:srgbClr val="000000"/>
                </a:solidFill>
              </a:rPr>
              <a:t>1930 )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908720"/>
            <a:ext cx="6336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3333FF"/>
                </a:solidFill>
              </a:rPr>
              <a:t>W. </a:t>
            </a:r>
            <a:r>
              <a:rPr lang="en-US" sz="2000" b="1" dirty="0" err="1">
                <a:solidFill>
                  <a:srgbClr val="3333FF"/>
                </a:solidFill>
              </a:rPr>
              <a:t>Zangemeister</a:t>
            </a:r>
            <a:r>
              <a:rPr lang="en-US" sz="2000" b="1" dirty="0">
                <a:solidFill>
                  <a:srgbClr val="3333FF"/>
                </a:solidFill>
              </a:rPr>
              <a:t>: </a:t>
            </a:r>
            <a:r>
              <a:rPr lang="en-US" sz="2000" b="1" i="1" dirty="0">
                <a:solidFill>
                  <a:srgbClr val="3333FF"/>
                </a:solidFill>
              </a:rPr>
              <a:t>Die </a:t>
            </a:r>
            <a:r>
              <a:rPr lang="en-US" sz="2000" b="1" i="1" dirty="0" err="1">
                <a:solidFill>
                  <a:srgbClr val="3333FF"/>
                </a:solidFill>
              </a:rPr>
              <a:t>Lehre</a:t>
            </a:r>
            <a:r>
              <a:rPr lang="en-US" sz="2000" b="1" i="1" dirty="0">
                <a:solidFill>
                  <a:srgbClr val="3333FF"/>
                </a:solidFill>
              </a:rPr>
              <a:t> von der </a:t>
            </a:r>
            <a:r>
              <a:rPr lang="en-US" sz="2000" b="1" i="1" dirty="0" err="1">
                <a:solidFill>
                  <a:srgbClr val="3333FF"/>
                </a:solidFill>
              </a:rPr>
              <a:t>Eklampsie</a:t>
            </a:r>
            <a:r>
              <a:rPr lang="en-US" sz="2000" b="1" i="1" dirty="0">
                <a:solidFill>
                  <a:srgbClr val="3333FF"/>
                </a:solidFill>
              </a:rPr>
              <a:t>.</a:t>
            </a:r>
            <a:r>
              <a:rPr lang="en-US" sz="2000" b="1" dirty="0">
                <a:solidFill>
                  <a:srgbClr val="3333FF"/>
                </a:solidFill>
              </a:rPr>
              <a:t> </a:t>
            </a:r>
            <a:r>
              <a:rPr lang="ru-RU" sz="2000" b="1" dirty="0">
                <a:solidFill>
                  <a:srgbClr val="3333FF"/>
                </a:solidFill>
              </a:rPr>
              <a:t>S. </a:t>
            </a:r>
            <a:r>
              <a:rPr lang="ru-RU" sz="2000" b="1" dirty="0" err="1">
                <a:solidFill>
                  <a:srgbClr val="3333FF"/>
                </a:solidFill>
              </a:rPr>
              <a:t>Hirzel</a:t>
            </a:r>
            <a:r>
              <a:rPr lang="ru-RU" sz="2000" b="1" dirty="0">
                <a:solidFill>
                  <a:srgbClr val="3333FF"/>
                </a:solidFill>
              </a:rPr>
              <a:t> </a:t>
            </a:r>
            <a:r>
              <a:rPr lang="ru-RU" sz="2000" b="1" dirty="0" err="1">
                <a:solidFill>
                  <a:srgbClr val="3333FF"/>
                </a:solidFill>
              </a:rPr>
              <a:t>Verlag</a:t>
            </a:r>
            <a:r>
              <a:rPr lang="ru-RU" sz="2000" b="1" dirty="0">
                <a:solidFill>
                  <a:srgbClr val="3333FF"/>
                </a:solidFill>
              </a:rPr>
              <a:t>, 1926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20828" y="3063809"/>
            <a:ext cx="6271651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ru-RU" sz="2800" b="1" dirty="0">
                <a:solidFill>
                  <a:srgbClr val="000000"/>
                </a:solidFill>
              </a:rPr>
              <a:t>Триада </a:t>
            </a:r>
            <a:r>
              <a:rPr lang="ru-RU" sz="2800" b="1" dirty="0" err="1">
                <a:solidFill>
                  <a:srgbClr val="000000"/>
                </a:solidFill>
              </a:rPr>
              <a:t>Цангемейстера</a:t>
            </a:r>
            <a:r>
              <a:rPr lang="ru-RU" sz="2800" b="1" dirty="0">
                <a:solidFill>
                  <a:srgbClr val="000000"/>
                </a:solidFill>
              </a:rPr>
              <a:t>:</a:t>
            </a:r>
          </a:p>
          <a:p>
            <a:pPr marL="971550" lvl="1" indent="-514350" fontAlgn="base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2800" b="1" dirty="0">
                <a:solidFill>
                  <a:srgbClr val="000000"/>
                </a:solidFill>
              </a:rPr>
              <a:t>Артериальная гипертензия</a:t>
            </a:r>
          </a:p>
          <a:p>
            <a:pPr marL="971550" lvl="1" indent="-514350" fontAlgn="base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2800" b="1" dirty="0">
                <a:solidFill>
                  <a:srgbClr val="000000"/>
                </a:solidFill>
              </a:rPr>
              <a:t>Отеки</a:t>
            </a:r>
          </a:p>
          <a:p>
            <a:pPr marL="971550" lvl="1" indent="-514350" fontAlgn="base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2800" b="1" dirty="0">
                <a:solidFill>
                  <a:srgbClr val="000000"/>
                </a:solidFill>
              </a:rPr>
              <a:t>Протеинурия </a:t>
            </a:r>
          </a:p>
        </p:txBody>
      </p:sp>
    </p:spTree>
    <p:extLst>
      <p:ext uri="{BB962C8B-B14F-4D97-AF65-F5344CB8AC3E}">
        <p14:creationId xmlns:p14="http://schemas.microsoft.com/office/powerpoint/2010/main" val="29402684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476250"/>
            <a:ext cx="8642350" cy="633413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0000FF"/>
                </a:solidFill>
              </a:rPr>
              <a:t>Даже </a:t>
            </a:r>
            <a:r>
              <a:rPr lang="ru-RU" sz="2800" b="1" i="1" u="sng" smtClean="0">
                <a:solidFill>
                  <a:srgbClr val="0000FF"/>
                </a:solidFill>
              </a:rPr>
              <a:t>не упоминаются</a:t>
            </a:r>
            <a:r>
              <a:rPr lang="ru-RU" sz="2800" b="1" smtClean="0">
                <a:solidFill>
                  <a:srgbClr val="0000FF"/>
                </a:solidFill>
              </a:rPr>
              <a:t> ни в одном из протоколов лечения тяжелой преэклампсии и эклампсии до родов:</a:t>
            </a:r>
          </a:p>
        </p:txBody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11760" y="1844824"/>
            <a:ext cx="6264696" cy="4248497"/>
          </a:xfrm>
        </p:spPr>
        <p:txBody>
          <a:bodyPr/>
          <a:lstStyle/>
          <a:p>
            <a:pPr lvl="1" eaLnBrk="1" hangingPunct="1"/>
            <a:r>
              <a:rPr lang="ru-RU" sz="2000" b="1" dirty="0" smtClean="0"/>
              <a:t>Нейролептики (</a:t>
            </a:r>
            <a:r>
              <a:rPr lang="ru-RU" sz="2000" b="1" dirty="0" err="1" smtClean="0"/>
              <a:t>дроперидол</a:t>
            </a:r>
            <a:r>
              <a:rPr lang="ru-RU" sz="2000" b="1" dirty="0" smtClean="0"/>
              <a:t>)</a:t>
            </a:r>
          </a:p>
          <a:p>
            <a:pPr lvl="1" eaLnBrk="1" hangingPunct="1"/>
            <a:r>
              <a:rPr lang="ru-RU" sz="2000" b="1" dirty="0" smtClean="0"/>
              <a:t>ГОМК</a:t>
            </a:r>
          </a:p>
          <a:p>
            <a:pPr lvl="1" eaLnBrk="1" hangingPunct="1"/>
            <a:r>
              <a:rPr lang="ru-RU" sz="2000" b="1" dirty="0" smtClean="0"/>
              <a:t>Свежезамороженная плазма, альбумин</a:t>
            </a:r>
          </a:p>
          <a:p>
            <a:pPr lvl="1" eaLnBrk="1" hangingPunct="1"/>
            <a:r>
              <a:rPr lang="ru-RU" sz="2000" b="1" dirty="0" smtClean="0"/>
              <a:t>Дезагреганты</a:t>
            </a:r>
          </a:p>
          <a:p>
            <a:pPr lvl="1" eaLnBrk="1" hangingPunct="1"/>
            <a:r>
              <a:rPr lang="ru-RU" sz="2000" b="1" dirty="0" smtClean="0"/>
              <a:t>«Спазмолитики» </a:t>
            </a:r>
          </a:p>
          <a:p>
            <a:pPr lvl="1" eaLnBrk="1" hangingPunct="1"/>
            <a:r>
              <a:rPr lang="ru-RU" sz="2000" b="1" dirty="0" err="1" smtClean="0"/>
              <a:t>Ксантины</a:t>
            </a:r>
            <a:r>
              <a:rPr lang="ru-RU" sz="2000" b="1" dirty="0" smtClean="0"/>
              <a:t> (эуфиллин)</a:t>
            </a:r>
          </a:p>
          <a:p>
            <a:pPr lvl="1" eaLnBrk="1" hangingPunct="1"/>
            <a:r>
              <a:rPr lang="ru-RU" sz="2000" b="1" dirty="0" err="1" smtClean="0"/>
              <a:t>Глюкозо</a:t>
            </a:r>
            <a:r>
              <a:rPr lang="ru-RU" sz="2000" b="1" dirty="0" smtClean="0"/>
              <a:t>-новокаиновая смесь</a:t>
            </a:r>
          </a:p>
          <a:p>
            <a:pPr lvl="1" eaLnBrk="1" hangingPunct="1"/>
            <a:r>
              <a:rPr lang="ru-RU" sz="2000" b="1" dirty="0" smtClean="0"/>
              <a:t>Синтетические коллоиды</a:t>
            </a:r>
          </a:p>
          <a:p>
            <a:pPr lvl="1" eaLnBrk="1" hangingPunct="1"/>
            <a:r>
              <a:rPr lang="ru-RU" sz="2000" b="1" dirty="0" smtClean="0"/>
              <a:t>Диуретики</a:t>
            </a:r>
          </a:p>
          <a:p>
            <a:pPr lvl="1" eaLnBrk="1" hangingPunct="1"/>
            <a:r>
              <a:rPr lang="ru-RU" sz="2000" b="1" dirty="0" smtClean="0"/>
              <a:t>Наркотические аналгетики</a:t>
            </a:r>
          </a:p>
          <a:p>
            <a:pPr lvl="1" eaLnBrk="1" hangingPunct="1"/>
            <a:r>
              <a:rPr lang="ru-RU" sz="2000" b="1" dirty="0" err="1" smtClean="0"/>
              <a:t>Плазмаферез</a:t>
            </a:r>
            <a:r>
              <a:rPr lang="ru-RU" sz="2000" b="1" dirty="0"/>
              <a:t>, ультрафильтрация</a:t>
            </a:r>
          </a:p>
          <a:p>
            <a:pPr lvl="1" eaLnBrk="1" hangingPunct="1"/>
            <a:endParaRPr lang="ru-RU" sz="2000" b="1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268760"/>
            <a:ext cx="2368861" cy="158417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656954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dirty="0" smtClean="0">
                <a:solidFill>
                  <a:srgbClr val="0000FF"/>
                </a:solidFill>
              </a:rPr>
              <a:t>Благодарю за внимание!</a:t>
            </a:r>
          </a:p>
        </p:txBody>
      </p:sp>
      <p:sp>
        <p:nvSpPr>
          <p:cNvPr id="70660" name="Text Box 3"/>
          <p:cNvSpPr txBox="1">
            <a:spLocks noChangeArrowheads="1"/>
          </p:cNvSpPr>
          <p:nvPr/>
        </p:nvSpPr>
        <p:spPr bwMode="auto">
          <a:xfrm>
            <a:off x="395288" y="1484313"/>
            <a:ext cx="8496300" cy="124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endParaRPr lang="en-US" sz="2400" b="1" dirty="0">
              <a:solidFill>
                <a:srgbClr val="0A02A0"/>
              </a:solidFill>
            </a:endParaRPr>
          </a:p>
          <a:p>
            <a:pPr algn="ctr" eaLnBrk="1" fontAlgn="base" hangingPunct="1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A02A0"/>
                </a:solidFill>
              </a:rPr>
              <a:t>E-mail</a:t>
            </a:r>
            <a:r>
              <a:rPr lang="ru-RU" sz="2400" b="1" dirty="0">
                <a:solidFill>
                  <a:srgbClr val="0A02A0"/>
                </a:solidFill>
              </a:rPr>
              <a:t>:</a:t>
            </a:r>
            <a:r>
              <a:rPr lang="en-US" sz="2400" b="1" dirty="0">
                <a:solidFill>
                  <a:srgbClr val="0A02A0"/>
                </a:solidFill>
              </a:rPr>
              <a:t> </a:t>
            </a:r>
            <a:r>
              <a:rPr lang="en-US" sz="2400" b="1" dirty="0" err="1">
                <a:solidFill>
                  <a:srgbClr val="0A02A0"/>
                </a:solidFill>
                <a:hlinkClick r:id="rId2"/>
              </a:rPr>
              <a:t>kulikov</a:t>
            </a:r>
            <a:r>
              <a:rPr lang="ru-RU" sz="2400" b="1" dirty="0">
                <a:solidFill>
                  <a:srgbClr val="0A02A0"/>
                </a:solidFill>
                <a:hlinkClick r:id="rId2"/>
              </a:rPr>
              <a:t>1905</a:t>
            </a:r>
            <a:r>
              <a:rPr lang="en-US" sz="2400" b="1" dirty="0">
                <a:solidFill>
                  <a:srgbClr val="0A02A0"/>
                </a:solidFill>
                <a:hlinkClick r:id="rId2"/>
              </a:rPr>
              <a:t>@yandex.ru</a:t>
            </a:r>
            <a:endParaRPr lang="ru-RU" sz="2400" b="1" dirty="0">
              <a:solidFill>
                <a:srgbClr val="0A02A0"/>
              </a:solidFill>
            </a:endParaRPr>
          </a:p>
          <a:p>
            <a:pPr algn="ctr" eaLnBrk="1" fontAlgn="base" hangingPunct="1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A02A0"/>
                </a:solidFill>
              </a:rPr>
              <a:t>Телефон: 89122471023</a:t>
            </a:r>
          </a:p>
        </p:txBody>
      </p:sp>
      <p:pic>
        <p:nvPicPr>
          <p:cNvPr id="70661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213100"/>
            <a:ext cx="2270125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5299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 вправо 3"/>
          <p:cNvSpPr/>
          <p:nvPr/>
        </p:nvSpPr>
        <p:spPr>
          <a:xfrm>
            <a:off x="1475656" y="1916833"/>
            <a:ext cx="6336704" cy="72008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444244" y="1880829"/>
            <a:ext cx="0" cy="792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авая фигурная скобка 8"/>
          <p:cNvSpPr/>
          <p:nvPr/>
        </p:nvSpPr>
        <p:spPr>
          <a:xfrm rot="16200000">
            <a:off x="2157101" y="-596172"/>
            <a:ext cx="288032" cy="4243210"/>
          </a:xfrm>
          <a:prstGeom prst="rightBrace">
            <a:avLst>
              <a:gd name="adj1" fmla="val 6435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5556" y="2092207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FF0000"/>
                </a:solidFill>
              </a:rPr>
              <a:t>До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23928" y="2669886"/>
            <a:ext cx="1044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FF0000"/>
                </a:solidFill>
              </a:rPr>
              <a:t>20 нед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0633" y="538867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FF"/>
                </a:solidFill>
              </a:rPr>
              <a:t>Хроническая гипертензия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42660" y="361677"/>
            <a:ext cx="35195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FF"/>
                </a:solidFill>
              </a:rPr>
              <a:t>Гестационная  гипертензия </a:t>
            </a:r>
            <a:r>
              <a:rPr lang="ru-RU" sz="1200" b="1" dirty="0">
                <a:solidFill>
                  <a:srgbClr val="0000FF"/>
                </a:solidFill>
              </a:rPr>
              <a:t>(Артериальная гипертензия впервые без других симптомов)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0000FF"/>
              </a:solidFill>
            </a:endParaRPr>
          </a:p>
        </p:txBody>
      </p:sp>
      <p:sp>
        <p:nvSpPr>
          <p:cNvPr id="14" name="Правая фигурная скобка 13"/>
          <p:cNvSpPr/>
          <p:nvPr/>
        </p:nvSpPr>
        <p:spPr>
          <a:xfrm rot="16200000">
            <a:off x="5899176" y="-62916"/>
            <a:ext cx="288032" cy="3176700"/>
          </a:xfrm>
          <a:prstGeom prst="rightBrace">
            <a:avLst>
              <a:gd name="adj1" fmla="val 6435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5" name="Правая фигурная скобка 14"/>
          <p:cNvSpPr/>
          <p:nvPr/>
        </p:nvSpPr>
        <p:spPr>
          <a:xfrm rot="5400000">
            <a:off x="5883116" y="1578824"/>
            <a:ext cx="288032" cy="3208820"/>
          </a:xfrm>
          <a:prstGeom prst="rightBrace">
            <a:avLst>
              <a:gd name="adj1" fmla="val 6435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3686" y="3359101"/>
            <a:ext cx="36668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</a:rPr>
              <a:t>Преэклампсия                      </a:t>
            </a:r>
            <a:r>
              <a:rPr lang="ru-RU" sz="1200" b="1" dirty="0">
                <a:solidFill>
                  <a:srgbClr val="000000"/>
                </a:solidFill>
              </a:rPr>
              <a:t>(Артериальная гипертензия + протеинурия)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95936" y="4283223"/>
            <a:ext cx="1836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00B050"/>
                </a:solidFill>
              </a:rPr>
              <a:t>Средней тяжести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79712" y="4283222"/>
            <a:ext cx="1307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</a:rPr>
              <a:t>Тяжелая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43192" y="4761345"/>
            <a:ext cx="1225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FF0000"/>
                </a:solidFill>
              </a:rPr>
              <a:t>Эклампсия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25671" y="4759021"/>
            <a:ext cx="1495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0000"/>
                </a:solidFill>
              </a:rPr>
              <a:t>HELLP</a:t>
            </a:r>
            <a:r>
              <a:rPr lang="ru-RU" sz="1400" b="1" dirty="0">
                <a:solidFill>
                  <a:srgbClr val="FF0000"/>
                </a:solidFill>
              </a:rPr>
              <a:t>-синдром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93461" y="5255622"/>
            <a:ext cx="1421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FF0000"/>
                </a:solidFill>
              </a:rPr>
              <a:t>Другие осложнения</a:t>
            </a: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4902649" y="3913099"/>
            <a:ext cx="0" cy="37012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7268924" y="3880437"/>
            <a:ext cx="0" cy="37012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7020272" y="4591000"/>
            <a:ext cx="0" cy="2251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7762178" y="4590999"/>
            <a:ext cx="0" cy="2251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7333293" y="4570199"/>
            <a:ext cx="9872" cy="68542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Овал 29"/>
          <p:cNvSpPr/>
          <p:nvPr/>
        </p:nvSpPr>
        <p:spPr>
          <a:xfrm>
            <a:off x="5919927" y="4283222"/>
            <a:ext cx="2826731" cy="16987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43" y="4570200"/>
            <a:ext cx="975614" cy="124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63682" y="5843120"/>
            <a:ext cx="12241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</a:rPr>
              <a:t>ACOG,</a:t>
            </a:r>
            <a:r>
              <a:rPr lang="ru-RU" sz="1100" b="1" dirty="0">
                <a:solidFill>
                  <a:srgbClr val="000000"/>
                </a:solidFill>
              </a:rPr>
              <a:t> 2013</a:t>
            </a:r>
          </a:p>
        </p:txBody>
      </p:sp>
      <p:cxnSp>
        <p:nvCxnSpPr>
          <p:cNvPr id="1025" name="Прямая со стрелкой 1024"/>
          <p:cNvCxnSpPr/>
          <p:nvPr/>
        </p:nvCxnSpPr>
        <p:spPr>
          <a:xfrm>
            <a:off x="2886021" y="1268760"/>
            <a:ext cx="2910115" cy="2090341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5796136" y="1340768"/>
            <a:ext cx="72008" cy="2018333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773" y="6237312"/>
            <a:ext cx="1608248" cy="48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123" y="5652347"/>
            <a:ext cx="1801049" cy="45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43" y="3064345"/>
            <a:ext cx="975614" cy="137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033873"/>
            <a:ext cx="1368152" cy="483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9325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96197">
            <a:off x="577094" y="703518"/>
            <a:ext cx="6111937" cy="422742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251520" y="5345104"/>
            <a:ext cx="2520280" cy="904013"/>
          </a:xfrm>
          <a:prstGeom prst="wedgeRoundRectCallout">
            <a:avLst>
              <a:gd name="adj1" fmla="val 80010"/>
              <a:gd name="adj2" fmla="val -142793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</a:rPr>
              <a:t>Срок беременности более 20 </a:t>
            </a:r>
            <a:r>
              <a:rPr lang="ru-RU" sz="2000" b="1" dirty="0" err="1">
                <a:solidFill>
                  <a:srgbClr val="000000"/>
                </a:solidFill>
              </a:rPr>
              <a:t>нед</a:t>
            </a:r>
            <a:r>
              <a:rPr lang="ru-RU" sz="20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2973075" y="5402754"/>
            <a:ext cx="2681941" cy="843810"/>
          </a:xfrm>
          <a:prstGeom prst="wedgeRoundRectCallout">
            <a:avLst>
              <a:gd name="adj1" fmla="val 12427"/>
              <a:gd name="adj2" fmla="val -145833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0000"/>
                </a:solidFill>
              </a:rPr>
              <a:t>Артериальная гипертензия</a:t>
            </a: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5946038" y="5561129"/>
            <a:ext cx="2393925" cy="687988"/>
          </a:xfrm>
          <a:prstGeom prst="wedgeRoundRectCallout">
            <a:avLst>
              <a:gd name="adj1" fmla="val -59902"/>
              <a:gd name="adj2" fmla="val -198301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66FF"/>
                </a:solidFill>
              </a:rPr>
              <a:t>Протеинурия</a:t>
            </a:r>
          </a:p>
        </p:txBody>
      </p:sp>
      <p:sp>
        <p:nvSpPr>
          <p:cNvPr id="8" name="Овальная выноска 7"/>
          <p:cNvSpPr/>
          <p:nvPr/>
        </p:nvSpPr>
        <p:spPr>
          <a:xfrm>
            <a:off x="7576160" y="4329684"/>
            <a:ext cx="1476164" cy="725351"/>
          </a:xfrm>
          <a:prstGeom prst="wedgeEllipseCallout">
            <a:avLst>
              <a:gd name="adj1" fmla="val -142854"/>
              <a:gd name="adj2" fmla="val -45665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FF0000"/>
                </a:solidFill>
              </a:rPr>
              <a:t>Отеки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303100"/>
            <a:ext cx="769508" cy="52326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0" name="TextBox 9"/>
          <p:cNvSpPr txBox="1"/>
          <p:nvPr/>
        </p:nvSpPr>
        <p:spPr>
          <a:xfrm>
            <a:off x="3275856" y="3823001"/>
            <a:ext cx="2896355" cy="649188"/>
          </a:xfrm>
          <a:prstGeom prst="roundRect">
            <a:avLst>
              <a:gd name="adj" fmla="val 50000"/>
            </a:avLst>
          </a:prstGeom>
          <a:solidFill>
            <a:srgbClr val="FFFFCC">
              <a:alpha val="78824"/>
            </a:srgbClr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00"/>
                </a:solidFill>
              </a:rPr>
              <a:t>Преэклампсия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03848" y="260648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00"/>
                </a:solidFill>
              </a:rPr>
              <a:t>Факторы риска</a:t>
            </a:r>
          </a:p>
        </p:txBody>
      </p:sp>
    </p:spTree>
    <p:extLst>
      <p:ext uri="{BB962C8B-B14F-4D97-AF65-F5344CB8AC3E}">
        <p14:creationId xmlns:p14="http://schemas.microsoft.com/office/powerpoint/2010/main" val="9525048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620688"/>
            <a:ext cx="8497888" cy="720725"/>
          </a:xfrm>
        </p:spPr>
        <p:txBody>
          <a:bodyPr/>
          <a:lstStyle/>
          <a:p>
            <a:pPr eaLnBrk="1" hangingPunct="1"/>
            <a:r>
              <a:rPr lang="ru-RU" sz="2400" i="1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ru-RU" sz="2400" i="1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ru-RU" sz="2400" b="1" dirty="0" smtClean="0">
                <a:solidFill>
                  <a:srgbClr val="0000FF"/>
                </a:solidFill>
              </a:rPr>
              <a:t>Критерии артериальной гипертензии </a:t>
            </a:r>
            <a:br>
              <a:rPr lang="ru-RU" sz="2400" b="1" dirty="0" smtClean="0">
                <a:solidFill>
                  <a:srgbClr val="0000FF"/>
                </a:solidFill>
              </a:rPr>
            </a:br>
            <a:r>
              <a:rPr lang="ru-RU" sz="2400" b="1" dirty="0" smtClean="0">
                <a:solidFill>
                  <a:srgbClr val="0000FF"/>
                </a:solidFill>
              </a:rPr>
              <a:t>во время беременности</a:t>
            </a:r>
            <a:r>
              <a:rPr lang="ru-RU" sz="2400" b="1" dirty="0" smtClean="0">
                <a:solidFill>
                  <a:srgbClr val="0A02A0"/>
                </a:solidFill>
              </a:rPr>
              <a:t/>
            </a:r>
            <a:br>
              <a:rPr lang="ru-RU" sz="2400" b="1" dirty="0" smtClean="0">
                <a:solidFill>
                  <a:srgbClr val="0A02A0"/>
                </a:solidFill>
              </a:rPr>
            </a:br>
            <a:r>
              <a:rPr lang="ru-RU" sz="1100" dirty="0" smtClean="0">
                <a:solidFill>
                  <a:schemeClr val="tx1"/>
                </a:solidFill>
              </a:rPr>
              <a:t>(</a:t>
            </a:r>
            <a:r>
              <a:rPr lang="ru-RU" sz="1100" dirty="0" err="1" smtClean="0">
                <a:solidFill>
                  <a:schemeClr val="tx1"/>
                </a:solidFill>
              </a:rPr>
              <a:t>Joint</a:t>
            </a:r>
            <a:r>
              <a:rPr lang="ru-RU" sz="1100" dirty="0" smtClean="0">
                <a:solidFill>
                  <a:schemeClr val="tx1"/>
                </a:solidFill>
              </a:rPr>
              <a:t> </a:t>
            </a:r>
            <a:r>
              <a:rPr lang="ru-RU" sz="1100" dirty="0" err="1" smtClean="0">
                <a:solidFill>
                  <a:schemeClr val="tx1"/>
                </a:solidFill>
              </a:rPr>
              <a:t>National</a:t>
            </a:r>
            <a:r>
              <a:rPr lang="ru-RU" sz="1100" dirty="0" smtClean="0">
                <a:solidFill>
                  <a:schemeClr val="tx1"/>
                </a:solidFill>
              </a:rPr>
              <a:t> </a:t>
            </a:r>
            <a:r>
              <a:rPr lang="ru-RU" sz="1100" dirty="0" err="1" smtClean="0">
                <a:solidFill>
                  <a:schemeClr val="tx1"/>
                </a:solidFill>
              </a:rPr>
              <a:t>Committee</a:t>
            </a:r>
            <a:r>
              <a:rPr lang="ru-RU" sz="1100" dirty="0" smtClean="0">
                <a:solidFill>
                  <a:schemeClr val="tx1"/>
                </a:solidFill>
              </a:rPr>
              <a:t> </a:t>
            </a:r>
            <a:r>
              <a:rPr lang="ru-RU" sz="1100" dirty="0" err="1" smtClean="0">
                <a:solidFill>
                  <a:schemeClr val="tx1"/>
                </a:solidFill>
              </a:rPr>
              <a:t>on</a:t>
            </a:r>
            <a:r>
              <a:rPr lang="ru-RU" sz="1100" dirty="0" smtClean="0">
                <a:solidFill>
                  <a:schemeClr val="tx1"/>
                </a:solidFill>
              </a:rPr>
              <a:t> </a:t>
            </a:r>
            <a:r>
              <a:rPr lang="ru-RU" sz="1100" dirty="0" err="1" smtClean="0">
                <a:solidFill>
                  <a:schemeClr val="tx1"/>
                </a:solidFill>
              </a:rPr>
              <a:t>Detection</a:t>
            </a:r>
            <a:r>
              <a:rPr lang="ru-RU" sz="1100" dirty="0" smtClean="0">
                <a:solidFill>
                  <a:schemeClr val="tx1"/>
                </a:solidFill>
              </a:rPr>
              <a:t>, </a:t>
            </a:r>
            <a:r>
              <a:rPr lang="ru-RU" sz="1100" dirty="0" err="1" smtClean="0">
                <a:solidFill>
                  <a:schemeClr val="tx1"/>
                </a:solidFill>
              </a:rPr>
              <a:t>Evaluation</a:t>
            </a:r>
            <a:r>
              <a:rPr lang="ru-RU" sz="1100" dirty="0" smtClean="0">
                <a:solidFill>
                  <a:schemeClr val="tx1"/>
                </a:solidFill>
              </a:rPr>
              <a:t> </a:t>
            </a:r>
            <a:r>
              <a:rPr lang="ru-RU" sz="1100" dirty="0" err="1" smtClean="0">
                <a:solidFill>
                  <a:schemeClr val="tx1"/>
                </a:solidFill>
              </a:rPr>
              <a:t>and</a:t>
            </a:r>
            <a:r>
              <a:rPr lang="ru-RU" sz="1100" dirty="0" smtClean="0">
                <a:solidFill>
                  <a:schemeClr val="tx1"/>
                </a:solidFill>
              </a:rPr>
              <a:t> </a:t>
            </a:r>
            <a:r>
              <a:rPr lang="ru-RU" sz="1100" dirty="0" err="1" smtClean="0">
                <a:solidFill>
                  <a:schemeClr val="tx1"/>
                </a:solidFill>
              </a:rPr>
              <a:t>Treatment</a:t>
            </a:r>
            <a:r>
              <a:rPr lang="ru-RU" sz="1100" dirty="0" smtClean="0">
                <a:solidFill>
                  <a:schemeClr val="tx1"/>
                </a:solidFill>
              </a:rPr>
              <a:t> </a:t>
            </a:r>
            <a:r>
              <a:rPr lang="ru-RU" sz="1100" dirty="0" err="1" smtClean="0">
                <a:solidFill>
                  <a:schemeClr val="tx1"/>
                </a:solidFill>
              </a:rPr>
              <a:t>of</a:t>
            </a:r>
            <a:r>
              <a:rPr lang="ru-RU" sz="1100" dirty="0" smtClean="0">
                <a:solidFill>
                  <a:schemeClr val="tx1"/>
                </a:solidFill>
              </a:rPr>
              <a:t> </a:t>
            </a:r>
            <a:r>
              <a:rPr lang="ru-RU" sz="1100" dirty="0" err="1" smtClean="0">
                <a:solidFill>
                  <a:schemeClr val="tx1"/>
                </a:solidFill>
              </a:rPr>
              <a:t>High</a:t>
            </a:r>
            <a:r>
              <a:rPr lang="ru-RU" sz="1100" dirty="0" smtClean="0">
                <a:solidFill>
                  <a:schemeClr val="tx1"/>
                </a:solidFill>
              </a:rPr>
              <a:t> </a:t>
            </a:r>
            <a:r>
              <a:rPr lang="ru-RU" sz="1100" dirty="0" err="1" smtClean="0">
                <a:solidFill>
                  <a:schemeClr val="tx1"/>
                </a:solidFill>
              </a:rPr>
              <a:t>Blood</a:t>
            </a:r>
            <a:r>
              <a:rPr lang="ru-RU" sz="1100" dirty="0" smtClean="0">
                <a:solidFill>
                  <a:schemeClr val="tx1"/>
                </a:solidFill>
              </a:rPr>
              <a:t> </a:t>
            </a:r>
            <a:r>
              <a:rPr lang="ru-RU" sz="1100" dirty="0" err="1" smtClean="0">
                <a:solidFill>
                  <a:schemeClr val="tx1"/>
                </a:solidFill>
              </a:rPr>
              <a:t>Pressure</a:t>
            </a:r>
            <a:r>
              <a:rPr lang="ru-RU" sz="1100" dirty="0" smtClean="0">
                <a:solidFill>
                  <a:schemeClr val="tx1"/>
                </a:solidFill>
              </a:rPr>
              <a:t> ACOG-</a:t>
            </a:r>
            <a:r>
              <a:rPr lang="ru-RU" sz="1100" dirty="0" err="1" smtClean="0">
                <a:solidFill>
                  <a:schemeClr val="tx1"/>
                </a:solidFill>
              </a:rPr>
              <a:t>American</a:t>
            </a:r>
            <a:r>
              <a:rPr lang="ru-RU" sz="1100" dirty="0" smtClean="0">
                <a:solidFill>
                  <a:schemeClr val="tx1"/>
                </a:solidFill>
              </a:rPr>
              <a:t> </a:t>
            </a:r>
            <a:r>
              <a:rPr lang="ru-RU" sz="1100" dirty="0" err="1" smtClean="0">
                <a:solidFill>
                  <a:schemeClr val="tx1"/>
                </a:solidFill>
              </a:rPr>
              <a:t>College</a:t>
            </a:r>
            <a:r>
              <a:rPr lang="ru-RU" sz="1100" dirty="0" smtClean="0">
                <a:solidFill>
                  <a:schemeClr val="tx1"/>
                </a:solidFill>
              </a:rPr>
              <a:t> </a:t>
            </a:r>
            <a:r>
              <a:rPr lang="ru-RU" sz="1100" dirty="0" err="1" smtClean="0">
                <a:solidFill>
                  <a:schemeClr val="tx1"/>
                </a:solidFill>
              </a:rPr>
              <a:t>of</a:t>
            </a:r>
            <a:r>
              <a:rPr lang="ru-RU" sz="1100" dirty="0" smtClean="0">
                <a:solidFill>
                  <a:schemeClr val="tx1"/>
                </a:solidFill>
              </a:rPr>
              <a:t> </a:t>
            </a:r>
            <a:r>
              <a:rPr lang="ru-RU" sz="1100" dirty="0" err="1" smtClean="0">
                <a:solidFill>
                  <a:schemeClr val="tx1"/>
                </a:solidFill>
              </a:rPr>
              <a:t>Obstetricians</a:t>
            </a:r>
            <a:r>
              <a:rPr lang="ru-RU" sz="1100" dirty="0" smtClean="0">
                <a:solidFill>
                  <a:schemeClr val="tx1"/>
                </a:solidFill>
              </a:rPr>
              <a:t> </a:t>
            </a:r>
            <a:r>
              <a:rPr lang="ru-RU" sz="1100" dirty="0" err="1" smtClean="0">
                <a:solidFill>
                  <a:schemeClr val="tx1"/>
                </a:solidFill>
              </a:rPr>
              <a:t>and</a:t>
            </a:r>
            <a:r>
              <a:rPr lang="ru-RU" sz="1100" dirty="0" smtClean="0">
                <a:solidFill>
                  <a:schemeClr val="tx1"/>
                </a:solidFill>
              </a:rPr>
              <a:t> </a:t>
            </a:r>
            <a:r>
              <a:rPr lang="ru-RU" sz="1100" dirty="0" err="1" smtClean="0">
                <a:solidFill>
                  <a:schemeClr val="tx1"/>
                </a:solidFill>
              </a:rPr>
              <a:t>Gynecologists</a:t>
            </a:r>
            <a:r>
              <a:rPr lang="ru-RU" sz="1100" dirty="0" smtClean="0">
                <a:solidFill>
                  <a:schemeClr val="tx1"/>
                </a:solidFill>
              </a:rPr>
              <a:t> </a:t>
            </a:r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388" y="1628800"/>
            <a:ext cx="8640762" cy="3513773"/>
          </a:xfrm>
          <a:prstGeom prst="roundRect">
            <a:avLst>
              <a:gd name="adj" fmla="val 4452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algn="just" fontAlgn="base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ru-RU" b="1" kern="0" dirty="0">
                <a:solidFill>
                  <a:srgbClr val="000000"/>
                </a:solidFill>
              </a:rPr>
              <a:t>Повышение систолического АД на </a:t>
            </a:r>
            <a:r>
              <a:rPr lang="ru-RU" sz="2000" b="1" kern="0" dirty="0">
                <a:solidFill>
                  <a:srgbClr val="3333FF"/>
                </a:solidFill>
              </a:rPr>
              <a:t>30 мм рт. ст.</a:t>
            </a:r>
            <a:r>
              <a:rPr lang="ru-RU" b="1" kern="0" dirty="0">
                <a:solidFill>
                  <a:srgbClr val="000000"/>
                </a:solidFill>
              </a:rPr>
              <a:t> по сравнению  с его средней величиной, зарегистрированной до 20 недели беременности. </a:t>
            </a:r>
          </a:p>
          <a:p>
            <a:pPr marL="342900" indent="-342900" algn="just" fontAlgn="base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ru-RU" b="1" kern="0" dirty="0">
                <a:solidFill>
                  <a:srgbClr val="000000"/>
                </a:solidFill>
              </a:rPr>
              <a:t>Повышение диастолического АД на </a:t>
            </a:r>
            <a:r>
              <a:rPr lang="ru-RU" sz="2000" b="1" kern="0" dirty="0">
                <a:solidFill>
                  <a:srgbClr val="3333FF"/>
                </a:solidFill>
              </a:rPr>
              <a:t>15 мм рт.ст.</a:t>
            </a:r>
            <a:r>
              <a:rPr lang="ru-RU" b="1" kern="0" dirty="0">
                <a:solidFill>
                  <a:srgbClr val="000000"/>
                </a:solidFill>
              </a:rPr>
              <a:t> по сравнению с его средней величиной, зарегистрированной до 20 недели беременности. </a:t>
            </a:r>
          </a:p>
          <a:p>
            <a:pPr marL="342900" indent="-342900" algn="just" fontAlgn="base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ru-RU" b="1" kern="0" dirty="0">
                <a:solidFill>
                  <a:srgbClr val="000000"/>
                </a:solidFill>
              </a:rPr>
              <a:t>Если основные показатели АД до 20 недели беременности не были известны, регистрация величины </a:t>
            </a:r>
            <a:r>
              <a:rPr lang="ru-RU" sz="2000" b="1" kern="0" dirty="0">
                <a:solidFill>
                  <a:srgbClr val="3333FF"/>
                </a:solidFill>
              </a:rPr>
              <a:t>140/90 мм рт.ст.</a:t>
            </a:r>
            <a:r>
              <a:rPr lang="ru-RU" b="1" kern="0" dirty="0">
                <a:solidFill>
                  <a:srgbClr val="000000"/>
                </a:solidFill>
              </a:rPr>
              <a:t> и выше является достаточной для соответствия критерию артериальной гипертензии. </a:t>
            </a:r>
            <a:endParaRPr lang="ru-RU" sz="28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2475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Ясность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Оформление по умолчанию">
  <a:themeElements>
    <a:clrScheme name="Оформление по умолчанию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Оформление по умолчанию">
  <a:themeElements>
    <a:clrScheme name="Оформление по умолчанию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Оформление по умолчанию">
  <a:themeElements>
    <a:clrScheme name="Оформление по умолчанию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Оформление по умолчанию">
  <a:themeElements>
    <a:clrScheme name="Оформление по умолчанию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2832</Words>
  <Application>Microsoft Office PowerPoint</Application>
  <PresentationFormat>Экран (4:3)</PresentationFormat>
  <Paragraphs>507</Paragraphs>
  <Slides>61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слайдов</vt:lpstr>
      </vt:variant>
      <vt:variant>
        <vt:i4>61</vt:i4>
      </vt:variant>
    </vt:vector>
  </HeadingPairs>
  <TitlesOfParts>
    <vt:vector size="70" baseType="lpstr">
      <vt:lpstr>Оформление по умолчанию</vt:lpstr>
      <vt:lpstr>Ясность</vt:lpstr>
      <vt:lpstr>1_Тема Office</vt:lpstr>
      <vt:lpstr>1_Оформление по умолчанию</vt:lpstr>
      <vt:lpstr>2_Оформление по умолчанию</vt:lpstr>
      <vt:lpstr>3_Оформление по умолчанию</vt:lpstr>
      <vt:lpstr>4_Оформление по умолчанию</vt:lpstr>
      <vt:lpstr>5_Оформление по умолчанию</vt:lpstr>
      <vt:lpstr>2_Тема Office</vt:lpstr>
      <vt:lpstr>Презентация PowerPoint</vt:lpstr>
      <vt:lpstr>http://www.arfpoint.ru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Критерии артериальной гипертензии  во время беременности (Joint National Committee on Detection, Evaluation and Treatment of High Blood Pressure ACOG-American College of Obstetricians and Gynecologists  </vt:lpstr>
      <vt:lpstr>Классификация АД у беременных по NHBPEP  </vt:lpstr>
      <vt:lpstr>Классификация преэклампсии</vt:lpstr>
      <vt:lpstr>Преэклампсия и эклампсия в МКБ 10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Моделирование преэклампсии на животных</vt:lpstr>
      <vt:lpstr>Презентация PowerPoint</vt:lpstr>
      <vt:lpstr>Профилактика преэклампсии</vt:lpstr>
      <vt:lpstr>Презентация PowerPoint</vt:lpstr>
      <vt:lpstr>Презентация PowerPoint</vt:lpstr>
      <vt:lpstr>Презентация PowerPoint</vt:lpstr>
      <vt:lpstr>Презентация PowerPoint</vt:lpstr>
      <vt:lpstr>Критерии тяжести преэклампсии</vt:lpstr>
      <vt:lpstr>Критерии тяжести преэклампсии</vt:lpstr>
      <vt:lpstr>Определение эклампсии</vt:lpstr>
      <vt:lpstr>Главные предикторы</vt:lpstr>
      <vt:lpstr>Презентация PowerPoint</vt:lpstr>
      <vt:lpstr>Дифференциальная диагностика судорог</vt:lpstr>
      <vt:lpstr>Презентация PowerPoint</vt:lpstr>
      <vt:lpstr>HELLP-синдром</vt:lpstr>
      <vt:lpstr>  HELLP-синдром - симптомы  </vt:lpstr>
      <vt:lpstr>Классификация HELLP-синдрома</vt:lpstr>
      <vt:lpstr>Дифференциальный диагноз HELLP синдрома. </vt:lpstr>
      <vt:lpstr>Casillas J.,  Amendola  А.,  Gascue А. Imaging of Nontraumatic  Hemorrhagic Hepatic Lesions Radiographics. 2000;20:367-378 </vt:lpstr>
      <vt:lpstr>Презентация PowerPoint</vt:lpstr>
      <vt:lpstr>Варианты поражения печени при преэклампсии</vt:lpstr>
      <vt:lpstr>Презентация PowerPoint</vt:lpstr>
      <vt:lpstr>Основные направления лечения тяжелой преэклампсии и эклампсии</vt:lpstr>
      <vt:lpstr>Интенсивная терапия тяжелой преэклампсии и эклампсии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После родоразрешения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Интенсивная терапия тяжелой  преэклампсии и эклампсии после операции на продленной ИВЛ:</vt:lpstr>
      <vt:lpstr>Даже не упоминаются ни в одном из протоколов лечения тяжелой преэклампсии и эклампсии до родов:</vt:lpstr>
      <vt:lpstr>Благодарю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ветер</dc:creator>
  <cp:lastModifiedBy>ветер</cp:lastModifiedBy>
  <cp:revision>14</cp:revision>
  <dcterms:created xsi:type="dcterms:W3CDTF">2015-02-26T05:30:59Z</dcterms:created>
  <dcterms:modified xsi:type="dcterms:W3CDTF">2015-05-13T06:14:55Z</dcterms:modified>
</cp:coreProperties>
</file>