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2" r:id="rId2"/>
    <p:sldId id="358" r:id="rId3"/>
    <p:sldId id="359" r:id="rId4"/>
    <p:sldId id="360" r:id="rId5"/>
    <p:sldId id="361" r:id="rId6"/>
    <p:sldId id="381" r:id="rId7"/>
    <p:sldId id="343" r:id="rId8"/>
    <p:sldId id="364" r:id="rId9"/>
    <p:sldId id="355" r:id="rId10"/>
    <p:sldId id="354" r:id="rId11"/>
    <p:sldId id="363" r:id="rId12"/>
    <p:sldId id="357" r:id="rId13"/>
    <p:sldId id="350" r:id="rId14"/>
    <p:sldId id="351" r:id="rId15"/>
    <p:sldId id="349" r:id="rId16"/>
    <p:sldId id="346" r:id="rId17"/>
    <p:sldId id="369" r:id="rId18"/>
    <p:sldId id="368" r:id="rId19"/>
    <p:sldId id="367" r:id="rId20"/>
    <p:sldId id="382" r:id="rId21"/>
    <p:sldId id="370" r:id="rId22"/>
    <p:sldId id="372" r:id="rId23"/>
    <p:sldId id="379" r:id="rId24"/>
    <p:sldId id="373" r:id="rId25"/>
    <p:sldId id="375" r:id="rId26"/>
    <p:sldId id="383" r:id="rId27"/>
    <p:sldId id="376" r:id="rId28"/>
    <p:sldId id="377" r:id="rId29"/>
    <p:sldId id="380" r:id="rId30"/>
    <p:sldId id="35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FD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 autoAdjust="0"/>
  </p:normalViewPr>
  <p:slideViewPr>
    <p:cSldViewPr snapToObjects="1" showGuides="1">
      <p:cViewPr>
        <p:scale>
          <a:sx n="139" d="100"/>
          <a:sy n="139" d="100"/>
        </p:scale>
        <p:origin x="-222" y="-48"/>
      </p:cViewPr>
      <p:guideLst>
        <p:guide orient="horz" pos="1026"/>
        <p:guide orient="horz" pos="2160"/>
        <p:guide orient="horz" pos="3022"/>
        <p:guide pos="704"/>
        <p:guide pos="5603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D9CC-F896-D24B-840E-2F7372D7779A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AFF3-7513-0A41-902B-0F684A13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4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5792B-0F33-49DB-A6ED-894FF22263A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3255-88F4-4D39-BD9D-ED864701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9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89DCB-6BCB-4C33-B367-44CC336E321E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17600" y="1628775"/>
            <a:ext cx="7777163" cy="460853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1052686"/>
            <a:ext cx="7777163" cy="57608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6947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816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954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382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581525"/>
            <a:ext cx="7377114" cy="1187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257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617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099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1628775"/>
            <a:ext cx="7777164" cy="43207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661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458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79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8587-0E63-5A48-9AA1-E3B83F48723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526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Снимок-экрана-2016-08-01-в-10.31.18-PM.png"/>
          <p:cNvPicPr>
            <a:picLocks noChangeAspect="1"/>
          </p:cNvPicPr>
          <p:nvPr userDrawn="1"/>
        </p:nvPicPr>
        <p:blipFill>
          <a:blip r:embed="rId1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3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241980"/>
            <a:ext cx="9161322" cy="623859"/>
          </a:xfrm>
          <a:prstGeom prst="rect">
            <a:avLst/>
          </a:prstGeom>
          <a:solidFill>
            <a:schemeClr val="accent2">
              <a:lumMod val="50000"/>
              <a:alpha val="11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8587-0E63-5A48-9AA1-E3B83F487238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0CC9-C7A5-5043-98D5-C44FC1C495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99607" y="6356624"/>
            <a:ext cx="361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DC0CC9-C7A5-5043-98D5-C44FC1C495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28774"/>
            <a:ext cx="9144000" cy="4608537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3608" y="645996"/>
            <a:ext cx="2880619" cy="543739"/>
          </a:xfrm>
          <a:prstGeom prst="rect">
            <a:avLst/>
          </a:prstGeom>
          <a:effectLst>
            <a:outerShdw blurRad="50800" dist="546100" dir="5400000" sx="128000" sy="128000" algn="t" rotWithShape="0">
              <a:schemeClr val="accent6">
                <a:alpha val="6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ТОКОЛИТИКИ: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835695" y="6399854"/>
            <a:ext cx="2593429" cy="327309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Е. М. Ш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ифман</a:t>
            </a:r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660371"/>
            <a:ext cx="5472907" cy="487313"/>
          </a:xfrm>
          <a:prstGeom prst="rect">
            <a:avLst/>
          </a:prstGeom>
          <a:effectLst>
            <a:outerShdw blurRad="50800" dist="546100" dir="5400000" sx="128000" sy="128000" algn="t" rotWithShape="0">
              <a:schemeClr val="accent6">
                <a:alpha val="65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должен знать анестезиолог?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6" descr="Снимок экрана 2016-08-01 в 10.3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774"/>
            <a:ext cx="9144000" cy="4616237"/>
          </a:xfrm>
          <a:prstGeom prst="rect">
            <a:avLst/>
          </a:prstGeom>
        </p:spPr>
      </p:pic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701"/>
            <a:ext cx="145860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180724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Блокаторы кальциевых каналов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Снимок-экрана-2016-08-01-в-10.16.31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24" y="3436018"/>
            <a:ext cx="2489756" cy="28083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11525" y="1628775"/>
            <a:ext cx="7777164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Дигидропиремидины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: 	</a:t>
            </a:r>
            <a:r>
              <a:rPr lang="ru-RU" b="1" kern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нифедипин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			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никардипин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Сосудистый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коэффициент 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соотношение:			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кардиальные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эффекты 10:1</a:t>
            </a:r>
          </a:p>
        </p:txBody>
      </p:sp>
    </p:spTree>
    <p:extLst>
      <p:ext uri="{BB962C8B-B14F-4D97-AF65-F5344CB8AC3E}">
        <p14:creationId xmlns:p14="http://schemas.microsoft.com/office/powerpoint/2010/main" val="4762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Н</a:t>
            </a:r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ифедипин  </a:t>
            </a:r>
            <a:r>
              <a:rPr lang="bg-BG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201624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 России нифедипин не зарегистрирован в качестве токолитического средства, поэтому перед его применением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необходимо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получить письменное информированное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согласие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пациентки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на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его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использование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Применение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препарата возможно с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24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недель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-Shot-2016-08-30-at-15.2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0"/>
            <a:ext cx="1085851" cy="16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31686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Блокаторы кальциевых каналов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1525" y="1628775"/>
            <a:ext cx="396453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Блокирование кальциевых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каналов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628777"/>
            <a:ext cx="108012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b="1" kern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Токолиз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76056" y="1864876"/>
            <a:ext cx="936104" cy="0"/>
          </a:xfrm>
          <a:prstGeom prst="straightConnector1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92080" y="2276872"/>
            <a:ext cx="2594096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Понижение тонуса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гладкой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стенки сосудов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31840" y="2021192"/>
            <a:ext cx="2160240" cy="61572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92080" y="3356992"/>
            <a:ext cx="18002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bg-BG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Вазодилятация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956" y="4078588"/>
            <a:ext cx="18002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Снижение АД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6215" y="4078588"/>
            <a:ext cx="2378547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Увеличение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задержки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жидкости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36096" y="3749407"/>
            <a:ext cx="756084" cy="3276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6192180" y="3749407"/>
            <a:ext cx="828092" cy="3276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17600" y="2276872"/>
            <a:ext cx="3455988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Повышение симпатического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тонуса за счёт барорецепторов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7600" y="3356992"/>
            <a:ext cx="259409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Повышение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ЧСС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7600" y="4078588"/>
            <a:ext cx="2956420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Коррекция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артериальной гипотонии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192180" y="2973986"/>
            <a:ext cx="904" cy="45501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195736" y="2973986"/>
            <a:ext cx="904" cy="455014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194832" y="3717032"/>
            <a:ext cx="904" cy="455014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275856" y="2973986"/>
            <a:ext cx="1944216" cy="110308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Блокаторы кальциевых </a:t>
            </a: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каналов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6"/>
            <a:ext cx="7777163" cy="374410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374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Головная боль 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гиперемия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Головокружение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тошнота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Гипотензия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Легкая тахикардия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Устойчивая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послеродовая атония матки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ru-RU" i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послеродовые кровотечения</a:t>
            </a:r>
            <a: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)</a:t>
            </a:r>
            <a:b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i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Отек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легких </a:t>
            </a:r>
          </a:p>
        </p:txBody>
      </p:sp>
      <p:pic>
        <p:nvPicPr>
          <p:cNvPr id="3" name="Picture 2" descr="Снимок экрана 2016-08-01 в 10.1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28776"/>
            <a:ext cx="2234531" cy="14869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Блокаторы кальциевых каналов </a:t>
            </a: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анестезия  </a:t>
            </a:r>
            <a:r>
              <a:rPr lang="bg-BG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6"/>
            <a:ext cx="7777163" cy="374410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354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Общая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анестезия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sz="800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Ингаляционная анестезия: </a:t>
            </a:r>
            <a:endParaRPr lang="ru-RU" b="1" kern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Уменьшение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МАК </a:t>
            </a:r>
            <a:endParaRPr lang="ru-RU" b="1" kern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Артериальная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гипотония и депрессия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миокарда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sz="800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Мышечные релаксанты:</a:t>
            </a:r>
          </a:p>
          <a:p>
            <a:pPr marL="800100" lvl="1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Потенциирующий эффект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+ Магнезия?</a:t>
            </a:r>
            <a:b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rgbClr val="D99694"/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Регионарная анестезия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sz="800" b="1" kern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Потенцирование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токсичности местных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анестетиков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Скомпрометированная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гемодинамика </a:t>
            </a:r>
          </a:p>
        </p:txBody>
      </p:sp>
      <p:pic>
        <p:nvPicPr>
          <p:cNvPr id="2" name="Picture 1" descr="Снимок экрана 2016-08-01 в 10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79" y="1628776"/>
            <a:ext cx="1022209" cy="9361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Снимок экрана 2016-08-01 в 10.3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79" y="4196124"/>
            <a:ext cx="1037807" cy="9610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6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Пациентка А. </a:t>
            </a:r>
            <a:r>
              <a:rPr lang="bg-BG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287972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283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Беременность </a:t>
            </a:r>
            <a:r>
              <a:rPr lang="ru-RU" b="1" kern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, роды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2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22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нед.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беременности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Преждевременный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разрыв плодных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оболочек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ЧСС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76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уд./мин., АД 87/51 мм рт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. ст.</a:t>
            </a:r>
            <a:b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rgbClr val="D9969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Начато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4×10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мг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стероидов в/м, антибиотики в/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10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:30: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АД 88/43, ЧСС 135 уд./мин.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	  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?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Снимок-экрана-2016-08-01-в-10.40.46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53" y="476672"/>
            <a:ext cx="179641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1525" y="3411969"/>
            <a:ext cx="7777163" cy="52108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Пациентка А. </a:t>
            </a:r>
            <a:r>
              <a:rPr lang="bg-BG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01617"/>
              </p:ext>
            </p:extLst>
          </p:nvPr>
        </p:nvGraphicFramePr>
        <p:xfrm>
          <a:off x="1117598" y="1628777"/>
          <a:ext cx="7771090" cy="180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226"/>
                <a:gridCol w="936104"/>
                <a:gridCol w="1008112"/>
                <a:gridCol w="1008112"/>
                <a:gridCol w="1008112"/>
                <a:gridCol w="1940424"/>
              </a:tblGrid>
              <a:tr h="411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7.00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10.30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12.00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14.00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Общая анестезия для КС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ЧСС, уд./мин.  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76</a:t>
                      </a:r>
                      <a:endParaRPr lang="en-US" b="0" i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135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121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140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АД 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87/51</a:t>
                      </a:r>
                      <a:endParaRPr lang="en-US" sz="1800" b="0" i="1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88/43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83/43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76/42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56/43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6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</a:t>
                      </a:r>
                      <a:r>
                        <a:rPr lang="bg-BG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атурация </a:t>
                      </a:r>
                      <a:endParaRPr lang="ru-RU" sz="1800" b="0" i="0" kern="1200" dirty="0" smtClean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  <a:endParaRPr lang="ru-RU" sz="1800" b="0" i="1" kern="1200" dirty="0" smtClean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  <a:endParaRPr lang="ru-RU" sz="1800" b="0" i="1" kern="1200" dirty="0" smtClean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95%</a:t>
                      </a:r>
                      <a:endParaRPr lang="ru-RU" sz="1800" b="0" i="1" kern="1200" dirty="0" smtClean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100%</a:t>
                      </a: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Снимок-экрана-2016-08-01-в-10.40.46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53" y="476672"/>
            <a:ext cx="179641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Отек легких во время беременности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180022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З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адержка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натрия и воды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во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время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беременности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Увеличение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объема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систолического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выброса и ЧСС </a:t>
            </a:r>
          </a:p>
        </p:txBody>
      </p:sp>
    </p:spTree>
    <p:extLst>
      <p:ext uri="{BB962C8B-B14F-4D97-AF65-F5344CB8AC3E}">
        <p14:creationId xmlns:p14="http://schemas.microsoft.com/office/powerpoint/2010/main" val="24148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Токолитики и отек легких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38164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374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Беременность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двойней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Инфекция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Комбинация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различных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токолитиков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Имеющиеся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, неизвестные ранее и вновь развившиеся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во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время беременности заболевания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сердца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Артериальная гипертония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Анемия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3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432050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Отек легких, индуцированный 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β</a:t>
            </a:r>
            <a:r>
              <a:rPr lang="ru-RU" sz="3200" b="1" baseline="-2500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-адренергетиками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1605" y="1628775"/>
            <a:ext cx="331645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Агонисты  β</a:t>
            </a:r>
            <a:r>
              <a:rPr lang="ru-RU" b="1" kern="1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-адренергетиков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9729" y="2801236"/>
            <a:ext cx="208823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kern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ADH, Аклостерон </a:t>
            </a:r>
            <a:endParaRPr lang="ru-RU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60033" y="2564904"/>
            <a:ext cx="1745622" cy="1165127"/>
          </a:xfrm>
          <a:prstGeom prst="straightConnector1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47864" y="2021767"/>
            <a:ext cx="1080120" cy="32711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07904" y="3036585"/>
            <a:ext cx="18002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bg-BG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Вазодилятация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7843" y="3730031"/>
            <a:ext cx="68407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АД ↓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1680" y="4404737"/>
            <a:ext cx="305875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Внутрисосудистый </a:t>
            </a:r>
            <a:r>
              <a:rPr lang="ru-RU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объем ↑ </a:t>
            </a:r>
            <a:endParaRPr lang="ru-RU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519703" y="3966858"/>
            <a:ext cx="64814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3588" y="3438409"/>
            <a:ext cx="828092" cy="3276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07704" y="2124811"/>
            <a:ext cx="41781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b="1" kern="1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1</a:t>
            </a:r>
            <a:endParaRPr lang="ru-RU" b="1" kern="1000" baseline="-25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1548" y="3284984"/>
            <a:ext cx="133025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uk-UA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Схватки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uk-UA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↑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9608" y="4498666"/>
            <a:ext cx="1942232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Диастолическая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дисфункция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605655" y="4149080"/>
            <a:ext cx="904" cy="37152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82683" y="2661242"/>
            <a:ext cx="904" cy="455014"/>
          </a:xfrm>
          <a:prstGeom prst="straightConnector1">
            <a:avLst/>
          </a:prstGeom>
          <a:ln w="28575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31056" y="4785669"/>
            <a:ext cx="4139" cy="515539"/>
          </a:xfrm>
          <a:prstGeom prst="straightConnector1">
            <a:avLst/>
          </a:prstGeom>
          <a:ln w="28575" cmpd="sng">
            <a:solidFill>
              <a:srgbClr val="D9969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27985" y="2124811"/>
            <a:ext cx="43204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ru-RU" b="1" kern="1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2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339752" y="2021767"/>
            <a:ext cx="1008112" cy="32711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51720" y="2564904"/>
            <a:ext cx="0" cy="838020"/>
          </a:xfrm>
          <a:prstGeom prst="straightConnector1">
            <a:avLst/>
          </a:prstGeom>
          <a:ln w="28575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40644" y="3717032"/>
            <a:ext cx="122215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ЧСС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↑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31840" y="5412849"/>
            <a:ext cx="187220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ОТЕК ЛЕГКИХ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123728" y="5195780"/>
            <a:ext cx="1008112" cy="321452"/>
          </a:xfrm>
          <a:prstGeom prst="straightConnector1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703068" y="3440502"/>
            <a:ext cx="870520" cy="33916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26942" y="3730031"/>
            <a:ext cx="255742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Задержка жидкости ↑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78471" y="4498666"/>
            <a:ext cx="149416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/Жидкости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08104" y="5180158"/>
            <a:ext cx="3058751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Коллоидное осмотическое давление </a:t>
            </a: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↓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b="1" kern="1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419872" y="4149080"/>
            <a:ext cx="904" cy="371523"/>
          </a:xfrm>
          <a:prstGeom prst="straightConnector1">
            <a:avLst/>
          </a:prstGeom>
          <a:ln>
            <a:solidFill>
              <a:srgbClr val="D9969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050816" y="4149080"/>
            <a:ext cx="904" cy="37152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004048" y="5589240"/>
            <a:ext cx="553233" cy="0"/>
          </a:xfrm>
          <a:prstGeom prst="straightConnector1">
            <a:avLst/>
          </a:prstGeom>
          <a:ln w="38100" cmpd="sng">
            <a:solidFill>
              <a:srgbClr val="D9969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764485" y="4653136"/>
            <a:ext cx="551829" cy="132533"/>
          </a:xfrm>
          <a:prstGeom prst="straightConnector1">
            <a:avLst/>
          </a:prstGeom>
          <a:ln w="28575" cmpd="sng">
            <a:solidFill>
              <a:srgbClr val="D9969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2"/>
            <a:endCxn id="34" idx="0"/>
          </p:cNvCxnSpPr>
          <p:nvPr/>
        </p:nvCxnSpPr>
        <p:spPr>
          <a:xfrm flipH="1">
            <a:off x="4067944" y="4797152"/>
            <a:ext cx="2863112" cy="615697"/>
          </a:xfrm>
          <a:prstGeom prst="straightConnector1">
            <a:avLst/>
          </a:prstGeom>
          <a:ln w="38100" cmpd="sng">
            <a:solidFill>
              <a:srgbClr val="D9969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 txBox="1">
            <a:spLocks/>
          </p:cNvSpPr>
          <p:nvPr/>
        </p:nvSpPr>
        <p:spPr>
          <a:xfrm>
            <a:off x="1611517" y="6239464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Anaesthesiological considerations on tocolytic 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uterotonic therapy in obstetrics</a:t>
            </a:r>
            <a:r>
              <a:rPr lang="nl-NL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nl-NL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nl-NL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nl-NL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 </a:t>
            </a:r>
            <a:r>
              <a:rPr lang="nl-NL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Anesth Scand 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Vol. 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53, Issue 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6, 2009 P. 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701–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709. 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Снимок экрана 2016-08-07 в 1.1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28" y="0"/>
            <a:ext cx="1915272" cy="27144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49" y="6079734"/>
            <a:ext cx="585312" cy="7701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Снимок экрана 2016-08-07 в 1.17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61" y="2801236"/>
            <a:ext cx="1296039" cy="16169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1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432050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0" y="1647650"/>
            <a:ext cx="3078360" cy="4274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0"/>
            <a:ext cx="7777163" cy="14127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«Организация медицинской эвакуации </a:t>
            </a:r>
            <a:b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беременных женщин, рожениц и родильниц </a:t>
            </a:r>
          </a:p>
          <a:p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при преждевременных родах»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Text Placeholder 2"/>
          <p:cNvSpPr txBox="1">
            <a:spLocks/>
          </p:cNvSpPr>
          <p:nvPr/>
        </p:nvSpPr>
        <p:spPr>
          <a:xfrm>
            <a:off x="1611517" y="6239464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Клинические рекомендации (протокол лечения)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7299452" y="1647651"/>
            <a:ext cx="144016" cy="4274886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0" y="1658337"/>
            <a:ext cx="2980395" cy="4257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Screen-Shot-2016-08-30-at-15.22.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649" y="4206320"/>
            <a:ext cx="1372910" cy="17175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432050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260648"/>
            <a:ext cx="7777163" cy="105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Агонисты </a:t>
            </a:r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β</a:t>
            </a:r>
            <a:r>
              <a:rPr lang="ru-RU" sz="3000" b="1" baseline="-2500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</a:t>
            </a:r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</a:t>
            </a:r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адренергических </a:t>
            </a:r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рецепторов: метаболическое </a:t>
            </a:r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действие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Text Placeholder 2"/>
          <p:cNvSpPr txBox="1">
            <a:spLocks/>
          </p:cNvSpPr>
          <p:nvPr/>
        </p:nvSpPr>
        <p:spPr>
          <a:xfrm>
            <a:off x="1611517" y="6239464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Vercauteren, Acta Anesth Scand 2009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7299452" y="1647651"/>
            <a:ext cx="144016" cy="4274886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-Shot-2016-08-30-at-15.22.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649" y="4206320"/>
            <a:ext cx="1372910" cy="17175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6309320"/>
            <a:ext cx="379520" cy="4993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6-09-20 at 12.48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1" y="5418729"/>
            <a:ext cx="6165029" cy="50977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115616" y="1727230"/>
            <a:ext cx="6252620" cy="3717994"/>
            <a:chOff x="1115616" y="1727230"/>
            <a:chExt cx="6252620" cy="3717994"/>
          </a:xfrm>
        </p:grpSpPr>
        <p:sp>
          <p:nvSpPr>
            <p:cNvPr id="8" name="Rectangle 7"/>
            <p:cNvSpPr/>
            <p:nvPr/>
          </p:nvSpPr>
          <p:spPr>
            <a:xfrm>
              <a:off x="3184194" y="1727230"/>
              <a:ext cx="27787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Агонист 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β</a:t>
              </a:r>
              <a:r>
                <a:rPr lang="ru-RU" sz="1100" b="1" kern="10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-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адренергических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рецепторов </a:t>
              </a:r>
              <a:endParaRPr lang="en-US" sz="11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24424" y="2119645"/>
              <a:ext cx="11849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Аденилциклаза </a:t>
              </a:r>
              <a:endParaRPr lang="en-US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31640" y="2612812"/>
              <a:ext cx="291618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Синтез глюкагона (поджелудочная железа)</a:t>
              </a:r>
            </a:p>
            <a:p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Гликогенолиз (печень)</a:t>
              </a:r>
            </a:p>
            <a:p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Глюконеогенез (жировая ткань)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4616" y="3167390"/>
              <a:ext cx="10951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Na/K АТФ-аза  </a:t>
              </a:r>
              <a:endParaRPr lang="en-US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63888" y="3618288"/>
              <a:ext cx="850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Инсулин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↑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endParaRPr lang="en-US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1680" y="3653694"/>
              <a:ext cx="8284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Глюкоза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↑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 </a:t>
              </a:r>
              <a:endParaRPr lang="en-US" sz="11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1680" y="4077072"/>
              <a:ext cx="11364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Сводные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ЖК ↑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endParaRPr lang="en-US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39952" y="4221088"/>
              <a:ext cx="322828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[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Калий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]</a:t>
              </a:r>
              <a:r>
                <a:rPr lang="ru-RU" sz="1100" b="1" kern="10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↓ или 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↑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при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остановке резкого (?чего;) </a:t>
              </a:r>
              <a:endParaRPr lang="en-US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3848" y="4510281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[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Калий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]</a:t>
              </a:r>
              <a:r>
                <a:rPr lang="ru-RU" sz="1100" b="1" kern="10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общий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= равенство 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/>
              </a:r>
              <a:b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</a:b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(</a:t>
              </a:r>
              <a:r>
                <a:rPr lang="ru-RU" sz="1100" b="1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дополнительно 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Калий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не нужен</a:t>
              </a:r>
              <a:r>
                <a:rPr lang="en-US" sz="1100" b="1" kern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)</a:t>
              </a:r>
              <a:endParaRPr lang="ru-RU" sz="1100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Title Placeholder 1"/>
            <p:cNvSpPr txBox="1">
              <a:spLocks/>
            </p:cNvSpPr>
            <p:nvPr/>
          </p:nvSpPr>
          <p:spPr>
            <a:xfrm>
              <a:off x="1115616" y="4941342"/>
              <a:ext cx="1664339" cy="50388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2000" b="1" dirty="0" smtClean="0">
                  <a:ln w="1905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Гипогликемия</a:t>
              </a:r>
            </a:p>
            <a:p>
              <a:pPr algn="l"/>
              <a:r>
                <a:rPr lang="ru-RU" sz="2000" b="1" dirty="0" smtClean="0">
                  <a:ln w="1905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новорожденного   </a:t>
              </a:r>
              <a:r>
                <a:rPr lang="bg-BG" sz="2000" b="1" dirty="0" smtClean="0">
                  <a:ln w="1905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2000" b="1" dirty="0" smtClean="0">
                  <a:ln w="1905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  </a:t>
              </a:r>
              <a:endParaRPr lang="en-US" sz="2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283968" y="2119645"/>
              <a:ext cx="0" cy="152537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699792" y="2128315"/>
              <a:ext cx="1584176" cy="48449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46664" y="2128315"/>
              <a:ext cx="0" cy="1948757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283968" y="3919845"/>
              <a:ext cx="0" cy="2864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519478" y="4427528"/>
              <a:ext cx="0" cy="2864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32988" y="3212976"/>
              <a:ext cx="0" cy="57405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519478" y="3919845"/>
              <a:ext cx="1404450" cy="105659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699792" y="3789040"/>
              <a:ext cx="864096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84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Взаимодействие агонистов β</a:t>
            </a:r>
            <a:r>
              <a:rPr lang="ru-RU" sz="3200" b="1" baseline="-25000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адренергетиков и анестезии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6"/>
            <a:ext cx="7777163" cy="404879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40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Регионарная анестезия: </a:t>
            </a: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Тахикардия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Гидратация</a:t>
            </a:r>
            <a:endParaRPr lang="en-US" b="1" kern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Фенилэфрин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Общая анестезия:</a:t>
            </a:r>
          </a:p>
          <a:p>
            <a:pPr marL="514350" indent="-288925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После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индукции</a:t>
            </a:r>
          </a:p>
          <a:p>
            <a:pPr marL="514350" indent="-288925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вводить суксаметоний</a:t>
            </a:r>
          </a:p>
          <a:p>
            <a:pPr marL="514350" indent="-288925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Болюс </a:t>
            </a:r>
            <a:r>
              <a:rPr lang="ru-RU" b="1" kern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фентанила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После родов:</a:t>
            </a:r>
          </a:p>
          <a:p>
            <a:pPr marL="514350" indent="-288925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Гипогликемия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 новорожденного</a:t>
            </a:r>
          </a:p>
          <a:p>
            <a:pPr marL="514350" indent="-288925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Гиперкалиемия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(рикошетная) </a:t>
            </a:r>
          </a:p>
        </p:txBody>
      </p:sp>
    </p:spTree>
    <p:extLst>
      <p:ext uri="{BB962C8B-B14F-4D97-AF65-F5344CB8AC3E}">
        <p14:creationId xmlns:p14="http://schemas.microsoft.com/office/powerpoint/2010/main" val="14633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7600" y="1628776"/>
            <a:ext cx="7777163" cy="40324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Сернокислая магнезия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475656" y="6338432"/>
            <a:ext cx="4254190" cy="449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Magnesium and the obstetric anaesthetist. In reply.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Dean 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 et al. Int J Obstet Anesth. 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7624" y="1340768"/>
            <a:ext cx="4180555" cy="3888431"/>
            <a:chOff x="2483768" y="1556792"/>
            <a:chExt cx="4180555" cy="3888431"/>
          </a:xfrm>
        </p:grpSpPr>
        <p:sp>
          <p:nvSpPr>
            <p:cNvPr id="18" name="Oval 17"/>
            <p:cNvSpPr/>
            <p:nvPr/>
          </p:nvSpPr>
          <p:spPr>
            <a:xfrm>
              <a:off x="3963565" y="3212976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19772" y="2348880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11725" y="4293095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76056" y="4293095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436096" y="2348880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63565" y="1556792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9474" y="1769700"/>
              <a:ext cx="1228227" cy="69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200" b="1" kern="1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Энергия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200" b="1" kern="1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Mg – АТФ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200" b="1" kern="1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АТФ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9474" y="3640668"/>
              <a:ext cx="1228227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en-US" sz="12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Магний </a:t>
              </a:r>
              <a:endParaRPr lang="ru-RU" sz="1200" b="1" kern="1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1725" y="4399032"/>
              <a:ext cx="1228227" cy="1020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Энзимы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Субстрат энзимов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Активация энзимов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76056" y="4394869"/>
              <a:ext cx="1228227" cy="834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Мембрана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Адгезия клеток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Поток электролитов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6096" y="2780928"/>
              <a:ext cx="1228227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uk-UA" sz="12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ДНК/РНК </a:t>
              </a:r>
              <a:endParaRPr lang="ru-RU" sz="1200" b="1" kern="1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768" y="2414676"/>
              <a:ext cx="1296144" cy="1020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Биохимия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Антагонисты </a:t>
              </a: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Са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Метаболизм</a:t>
              </a:r>
            </a:p>
            <a:p>
              <a:pPr algn="ctr">
                <a:lnSpc>
                  <a:spcPct val="110000"/>
                </a:lnSpc>
                <a:buClr>
                  <a:srgbClr val="FF0000"/>
                </a:buClr>
              </a:pP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глюкозы </a:t>
              </a:r>
              <a:r>
                <a:rPr lang="ru-RU" sz="1100" b="1" kern="1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/>
              </a:r>
              <a:br>
                <a:rPr lang="ru-RU" sz="1100" b="1" kern="1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ru-RU" sz="1100" b="1" kern="1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и </a:t>
              </a:r>
              <a:r>
                <a:rPr lang="ru-RU" sz="1100" b="1" kern="1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жиров</a:t>
              </a:r>
            </a:p>
          </p:txBody>
        </p:sp>
      </p:grpSp>
      <p:pic>
        <p:nvPicPr>
          <p:cNvPr id="22" name="Picture 21" descr="Снимок экрана 2016-08-07 в 10.4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5661248"/>
            <a:ext cx="5110585" cy="584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94" y="5365386"/>
            <a:ext cx="657434" cy="8804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6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Нитроглицерин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7600" y="1628778"/>
            <a:ext cx="7777163" cy="2736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5476699" cy="266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Болюс </a:t>
            </a:r>
            <a:r>
              <a:rPr lang="en-US" b="1" kern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100–200 мкг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endParaRPr lang="ru-RU" sz="800" i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начинает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работать через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90 сек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.</a:t>
            </a:r>
            <a:b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rgbClr val="D9969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работает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1–2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мин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.</a:t>
            </a:r>
            <a:b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rgbClr val="D9969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можно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повторить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введение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эффект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легко обратим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всеми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утеротониками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76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6"/>
            <a:ext cx="7777163" cy="229624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69654"/>
              </p:ext>
            </p:extLst>
          </p:nvPr>
        </p:nvGraphicFramePr>
        <p:xfrm>
          <a:off x="1117598" y="1628777"/>
          <a:ext cx="7771090" cy="25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330"/>
                <a:gridCol w="2160240"/>
                <a:gridCol w="2804520"/>
              </a:tblGrid>
              <a:tr h="411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Побочные эффекты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Токолитические эффекты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Индометацин 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Бета-агонисты 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0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Блокаторы кальциевых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каналов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2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Антагонисты окситоцина 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Побочные эффекты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Haas, 2009, 2012, RCOG 2011 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Снимок экрана 2016-08-02 в 1.5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4" y="5402579"/>
            <a:ext cx="553508" cy="8347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4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Антагонисты окситоцина  </a:t>
            </a:r>
            <a:r>
              <a:rPr lang="bg-BG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8"/>
            <a:ext cx="7777163" cy="387952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Атосибан: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трактоцил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ru-RU" b="1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Побочные </a:t>
            </a:r>
            <a:r>
              <a:rPr lang="ru-RU" b="1" i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эффекты</a:t>
            </a:r>
            <a: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:</a:t>
            </a:r>
            <a:b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sz="800" i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Редко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тошнота, рвота и головная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боль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влияет на сердечно-сосудистую,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дыхательную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, нервную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систему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отмечено влияния на диурез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матери 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плода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Ограничена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доступность: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дороговизна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1" descr="Снимок экрана 2016-08-08 в 12.0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24944"/>
            <a:ext cx="2384674" cy="35059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7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11-19 at 13.46.57.pn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2592288" cy="1974581"/>
          </a:xfrm>
          <a:prstGeom prst="rect">
            <a:avLst/>
          </a:prstGeom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33525" y="1543050"/>
            <a:ext cx="822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533525" y="1543050"/>
            <a:ext cx="825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240870" y="549275"/>
            <a:ext cx="5555265" cy="400110"/>
          </a:xfrm>
          <a:prstGeom prst="rect">
            <a:avLst/>
          </a:prstGeom>
          <a:solidFill>
            <a:srgbClr val="A7152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  <a:buFont typeface="Wingdings" pitchFamily="2" charset="2"/>
              <a:buNone/>
            </a:pPr>
            <a:endParaRPr lang="ru-RU" altLang="ru-RU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4533" y="954940"/>
            <a:ext cx="55453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8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346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 eaLnBrk="1" hangingPunct="1">
              <a:buClr>
                <a:srgbClr val="990000"/>
              </a:buClr>
            </a:pPr>
            <a:r>
              <a:rPr lang="en-US" sz="2000" dirty="0"/>
              <a:t>Nifedipine versus atosiban for threatened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preterm </a:t>
            </a:r>
            <a:r>
              <a:rPr lang="en-US" sz="2000" dirty="0"/>
              <a:t>birth (</a:t>
            </a:r>
            <a:r>
              <a:rPr lang="en-US" sz="2000" i="1" dirty="0"/>
              <a:t>APOSTEL III</a:t>
            </a:r>
            <a:r>
              <a:rPr lang="en-US" sz="2000" dirty="0"/>
              <a:t>):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multicentre, randomised controlled trial</a:t>
            </a:r>
            <a:endParaRPr lang="ru-RU" altLang="ru-RU" sz="4000" dirty="0">
              <a:latin typeface="Times New Roman"/>
              <a:cs typeface="Times New Roman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2608" y="6584458"/>
            <a:ext cx="5513528" cy="216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pt-BR" altLang="ru-RU" sz="1100" i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E. van Vliet, The Lancet </a:t>
            </a:r>
            <a:r>
              <a:rPr lang="fr-FR" altLang="ru-RU" sz="1100" i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Lancet. 2016 May 21;387(10033):2117-</a:t>
            </a:r>
            <a:r>
              <a:rPr lang="fr-FR" altLang="ru-RU" sz="1100" i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24</a:t>
            </a:r>
            <a:endParaRPr lang="pt-BR" altLang="ru-RU" sz="1100" i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737197"/>
            <a:ext cx="772405" cy="10367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Screen Shot 2016-11-19 at 13.44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412776"/>
            <a:ext cx="2883251" cy="40324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Утеротоник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880321" cy="673370"/>
          </a:xfrm>
          <a:prstGeom prst="rect">
            <a:avLst/>
          </a:prstGeom>
        </p:spPr>
      </p:pic>
      <p:pic>
        <p:nvPicPr>
          <p:cNvPr id="18" name="Picture 17" descr="Screen Shot 2016-11-19 at 13.54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82" y="547995"/>
            <a:ext cx="3319660" cy="3997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6-11-19 at 13.45.35.png"/>
          <p:cNvPicPr>
            <a:picLocks noChangeAspect="1"/>
          </p:cNvPicPr>
          <p:nvPr/>
        </p:nvPicPr>
        <p:blipFill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37" y="1970603"/>
            <a:ext cx="2614330" cy="1884616"/>
          </a:xfrm>
          <a:prstGeom prst="rect">
            <a:avLst/>
          </a:prstGeom>
        </p:spPr>
      </p:pic>
      <p:pic>
        <p:nvPicPr>
          <p:cNvPr id="9" name="Picture 8" descr="Screen Shot 2016-11-19 at 13.46.30.png"/>
          <p:cNvPicPr>
            <a:picLocks noChangeAspect="1"/>
          </p:cNvPicPr>
          <p:nvPr/>
        </p:nvPicPr>
        <p:blipFill>
          <a:blip r:embed="rId9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2592288" cy="1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0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Антагонисты окситоцина  </a:t>
            </a:r>
            <a:r>
              <a:rPr lang="bg-BG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2204866"/>
            <a:ext cx="7777163" cy="252530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2132856"/>
            <a:ext cx="7777164" cy="252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Атосибан: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трактоцил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Атосибан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Фенотерол		Нифедипин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800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евро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	20 евро			2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евро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endParaRPr lang="ru-RU" b="1" kern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ru-RU" b="1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Препарат </a:t>
            </a:r>
            <a:r>
              <a:rPr lang="ru-RU" b="1" i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выбора: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преждевременные роды с кровотечением, внутриматочной инфекцией у пациенток с компрометированной сердечно-сосудистой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системой. Заболевания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сердца.  </a:t>
            </a:r>
          </a:p>
        </p:txBody>
      </p:sp>
      <p:pic>
        <p:nvPicPr>
          <p:cNvPr id="6" name="Picture 5" descr="Снимок экрана 2016-08-08 в 12.1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4" y="3058"/>
            <a:ext cx="149295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Интенсивная терапия плода 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ожидание КС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343940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628775"/>
            <a:ext cx="8493153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Прекратить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введение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утеротоников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Изменить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положение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матери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Кислород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через лицевую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маску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1175" indent="-285750">
              <a:lnSpc>
                <a:spcPct val="11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Внутривенные растворы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		</a:t>
            </a:r>
            <a:r>
              <a:rPr lang="ru-RU" b="1" kern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ru-RU" b="1" kern="10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ru-RU" b="1" kern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kern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агонисты </a:t>
            </a:r>
            <a:r>
              <a:rPr lang="ru-RU" b="1" kern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???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1175" indent="-285750">
              <a:lnSpc>
                <a:spcPct val="11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Терапия для плода (</a:t>
            </a:r>
            <a:r>
              <a:rPr lang="ru-RU" b="1" kern="1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не балуйтесь!!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b="1" kern="1000" dirty="0" err="1">
                <a:solidFill>
                  <a:srgbClr val="D99694"/>
                </a:solidFill>
                <a:latin typeface="Times New Roman"/>
                <a:cs typeface="Times New Roman"/>
              </a:rPr>
              <a:t>нитроглицерин</a:t>
            </a:r>
            <a:r>
              <a:rPr lang="en-US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 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??</a:t>
            </a:r>
            <a:r>
              <a:rPr lang="en-US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 </a:t>
            </a: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			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517525" indent="-2921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Токолитики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							</a:t>
            </a:r>
            <a:r>
              <a:rPr lang="en-US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атосибан</a:t>
            </a:r>
            <a:r>
              <a:rPr lang="en-US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13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Выводы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8"/>
            <a:ext cx="7777163" cy="316864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547669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Знать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, какие токолитики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использовались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Осторожно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 в/в инфузиями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растворов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После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введения бета-2 агонистов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отложить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начало операции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&gt; 15 мин</a:t>
            </a:r>
            <a: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  <a:t>.</a:t>
            </a:r>
            <a:br>
              <a:rPr lang="ru-RU" b="1" kern="1000" dirty="0" smtClean="0">
                <a:solidFill>
                  <a:srgbClr val="D99694"/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rgbClr val="D9969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Атосибан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Токолиз  </a:t>
            </a:r>
            <a:r>
              <a:rPr lang="bg-BG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266431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252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Токолиз – интервенция, которая может отсрочить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преждевременные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роды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до 48 часов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для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транспортировки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пациентки в стационар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III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уровня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профилактики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РДС.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Токолитическая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терапия любыми токолитиками не может проводиться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более 48 часов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. Поддерживающая терапия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для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профилактики преждевременных родов не обоснована, поскольку неэффективна и дает ряд побочных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эффектов.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-Shot-2016-08-30-at-15.22.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0408" y="5035328"/>
            <a:ext cx="970975" cy="12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7600" y="780866"/>
            <a:ext cx="7777163" cy="543739"/>
          </a:xfrm>
          <a:prstGeom prst="rect">
            <a:avLst/>
          </a:prstGeom>
          <a:effectLst>
            <a:outerShdw blurRad="50800" dist="546100" dir="5400000" sx="128000" sy="128000" algn="t" rotWithShape="0">
              <a:schemeClr val="accent6">
                <a:alpha val="6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9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432050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Picture 4" descr="Снимок экрана 2016-08-09 в 1.4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47" y="4101852"/>
            <a:ext cx="1358112" cy="180350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Механизм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сокращения матки </a:t>
            </a: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 место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 этом </a:t>
            </a: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процессе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окситоцина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Text Placeholder 2"/>
          <p:cNvSpPr txBox="1">
            <a:spLocks/>
          </p:cNvSpPr>
          <p:nvPr/>
        </p:nvSpPr>
        <p:spPr>
          <a:xfrm>
            <a:off x="1611517" y="6239464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Sarah Arrowsmith, Annabelle Kendrick, Susan Wray. Drugs acting on the pregnant uterus.</a:t>
            </a:r>
          </a:p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Obstetrics, Gynaecology &amp; Reproductive Medicine, Vol. 20, Issue 8, 2010, P. 241-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247.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" name="Picture 38" descr="1-s2.0-S1751721410X00124-cov150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082953"/>
            <a:ext cx="599424" cy="7769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Снимок экрана 2016-08-08 в 10.52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47" y="2219615"/>
            <a:ext cx="1358112" cy="182881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Снимок экрана 2016-08-08 в 10.51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" y="1653845"/>
            <a:ext cx="6227202" cy="426869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ound Diagonal Corner Rectangle 11"/>
          <p:cNvSpPr/>
          <p:nvPr/>
        </p:nvSpPr>
        <p:spPr>
          <a:xfrm>
            <a:off x="7299452" y="1647651"/>
            <a:ext cx="144016" cy="4274886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432050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Механизм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сокращения матки </a:t>
            </a: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 место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 </a:t>
            </a:r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процессе </a:t>
            </a:r>
            <a:r>
              <a:rPr lang="ru-RU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окситоцина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Text Placeholder 2"/>
          <p:cNvSpPr txBox="1">
            <a:spLocks/>
          </p:cNvSpPr>
          <p:nvPr/>
        </p:nvSpPr>
        <p:spPr>
          <a:xfrm>
            <a:off x="1611517" y="6239464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Sarah Arrowsmith, Annabelle Kendrick, Susan Wray. Drugs acting on the pregnant uterus.</a:t>
            </a:r>
          </a:p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Obstetrics, Gynaecology &amp; Reproductive Medicine, Vol. 20, Issue 8, 2010, P. 241-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247.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" name="Picture 38" descr="1-s2.0-S1751721410X00124-cov150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52" y="6086815"/>
            <a:ext cx="599424" cy="7769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Снимок экрана 2016-08-08 в 11.0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" y="1647651"/>
            <a:ext cx="3578798" cy="4274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ound Diagonal Corner Rectangle 11"/>
          <p:cNvSpPr/>
          <p:nvPr/>
        </p:nvSpPr>
        <p:spPr>
          <a:xfrm>
            <a:off x="4919650" y="1647651"/>
            <a:ext cx="144016" cy="4274886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Снимок экрана 2016-08-08 в 11.00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85" y="1647651"/>
            <a:ext cx="3583515" cy="4274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1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7"/>
            <a:ext cx="7777163" cy="100181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Picture 1" descr="Снимок экрана 2016-08-01 в 10.5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09" y="8271"/>
            <a:ext cx="2439981" cy="1613247"/>
          </a:xfrm>
          <a:prstGeom prst="rect">
            <a:avLst/>
          </a:prstGeom>
        </p:spPr>
      </p:pic>
      <p:pic>
        <p:nvPicPr>
          <p:cNvPr id="13" name="Picture 12" descr="Снимок-экрана-2016-08-02-в-2.43.49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2420888"/>
            <a:ext cx="1728192" cy="1594326"/>
          </a:xfrm>
          <a:prstGeom prst="rect">
            <a:avLst/>
          </a:prstGeom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Корица </a:t>
            </a:r>
            <a:r>
              <a:rPr lang="en-US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Reproductive Biology 2016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1525" y="1628775"/>
            <a:ext cx="7777164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Действие различных концентраций экстракта корицы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на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среднюю силу амплитуды изолированных сокращений </a:t>
            </a:r>
            <a: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матки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 крыс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034" y="5280620"/>
            <a:ext cx="704313" cy="9566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81" y="2819509"/>
            <a:ext cx="5662447" cy="34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600" y="1628776"/>
            <a:ext cx="7777163" cy="229624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61611"/>
              </p:ext>
            </p:extLst>
          </p:nvPr>
        </p:nvGraphicFramePr>
        <p:xfrm>
          <a:off x="1117598" y="1628777"/>
          <a:ext cx="7771090" cy="25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330"/>
                <a:gridCol w="2160240"/>
                <a:gridCol w="2804520"/>
              </a:tblGrid>
              <a:tr h="411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Побочные эффекты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Токолитические эффекты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Индометацин 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Бета-агонисты 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0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Блокаторы кальциевых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каналов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 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2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Антагонисты окситоцина 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++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Побочные эффекты 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Haas, 2009, 2012, RCOG 2011 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Снимок экрана 2016-08-02 в 1.5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4" y="5402579"/>
            <a:ext cx="553508" cy="8347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8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Индометацин  </a:t>
            </a:r>
            <a:r>
              <a:rPr lang="bg-BG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endParaRPr lang="en-US" sz="30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6"/>
            <a:ext cx="7777163" cy="230427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222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 России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индометацин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не зарегистрирован в качестве токолитического средства, поэтому перед его применением необходимо получить письменное информированное согласие пациентки на его использование.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Применение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препарата возможно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с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24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недель до </a:t>
            </a:r>
            <a:r>
              <a:rPr lang="ru-RU" b="1" kern="1000" dirty="0">
                <a:solidFill>
                  <a:srgbClr val="D99694"/>
                </a:solidFill>
                <a:latin typeface="Times New Roman"/>
                <a:cs typeface="Times New Roman"/>
              </a:rPr>
              <a:t>32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недель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беременности </a:t>
            </a: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Screen-Shot-2016-08-30-at-15.2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0"/>
            <a:ext cx="1085851" cy="16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1117600" y="476672"/>
            <a:ext cx="7777163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2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Подавление простагландинов и анестезия</a:t>
            </a:r>
            <a:endParaRPr lang="en-US" sz="32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611517" y="6237312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1628777"/>
            <a:ext cx="7777163" cy="273632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525" y="1628775"/>
            <a:ext cx="7777164" cy="252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Отсутствуют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побочные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эффекты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Антипиретическое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действие: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возможно маскирование</a:t>
            </a:r>
            <a:r>
              <a:rPr lang="ru-RU" i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инфекционного процесса</a:t>
            </a:r>
            <a:br>
              <a:rPr lang="ru-RU" i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i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Тошнота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изжога</a:t>
            </a:r>
            <a:b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</a:br>
            <a:endParaRPr lang="ru-RU" b="1" kern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ru-RU" b="1" kern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Обратимое </a:t>
            </a:r>
            <a:r>
              <a:rPr lang="ru-RU" b="1" kern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угнетение функции тромбоцитов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637643" y="6239464"/>
            <a:ext cx="7283246" cy="618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1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Horloker T., RAMP 2010</a:t>
            </a:r>
            <a:endParaRPr lang="en-US" sz="11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5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519</Words>
  <Application>Microsoft Office PowerPoint</Application>
  <PresentationFormat>Экран (4:3)</PresentationFormat>
  <Paragraphs>230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ПетрГУ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анестезия для кесарева сечения – что нового? </dc:title>
  <dc:creator>911 911</dc:creator>
  <cp:lastModifiedBy>Efim</cp:lastModifiedBy>
  <cp:revision>201</cp:revision>
  <cp:lastPrinted>2014-11-12T15:26:35Z</cp:lastPrinted>
  <dcterms:created xsi:type="dcterms:W3CDTF">2014-11-12T07:32:47Z</dcterms:created>
  <dcterms:modified xsi:type="dcterms:W3CDTF">2017-03-02T08:22:21Z</dcterms:modified>
</cp:coreProperties>
</file>