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1"/>
  </p:notesMasterIdLst>
  <p:sldIdLst>
    <p:sldId id="256" r:id="rId2"/>
    <p:sldId id="301" r:id="rId3"/>
    <p:sldId id="306" r:id="rId4"/>
    <p:sldId id="285" r:id="rId5"/>
    <p:sldId id="320" r:id="rId6"/>
    <p:sldId id="319" r:id="rId7"/>
    <p:sldId id="305" r:id="rId8"/>
    <p:sldId id="258" r:id="rId9"/>
    <p:sldId id="287" r:id="rId10"/>
    <p:sldId id="315" r:id="rId11"/>
    <p:sldId id="272" r:id="rId12"/>
    <p:sldId id="288" r:id="rId13"/>
    <p:sldId id="293" r:id="rId14"/>
    <p:sldId id="323" r:id="rId15"/>
    <p:sldId id="322" r:id="rId16"/>
    <p:sldId id="302" r:id="rId17"/>
    <p:sldId id="303" r:id="rId18"/>
    <p:sldId id="279" r:id="rId19"/>
    <p:sldId id="307" r:id="rId20"/>
    <p:sldId id="309" r:id="rId21"/>
    <p:sldId id="308" r:id="rId22"/>
    <p:sldId id="311" r:id="rId23"/>
    <p:sldId id="317" r:id="rId24"/>
    <p:sldId id="328" r:id="rId25"/>
    <p:sldId id="327" r:id="rId26"/>
    <p:sldId id="314" r:id="rId27"/>
    <p:sldId id="318" r:id="rId28"/>
    <p:sldId id="313" r:id="rId29"/>
    <p:sldId id="282" r:id="rId30"/>
    <p:sldId id="260" r:id="rId31"/>
    <p:sldId id="292" r:id="rId32"/>
    <p:sldId id="304" r:id="rId33"/>
    <p:sldId id="273" r:id="rId34"/>
    <p:sldId id="289" r:id="rId35"/>
    <p:sldId id="310" r:id="rId36"/>
    <p:sldId id="295" r:id="rId37"/>
    <p:sldId id="271" r:id="rId38"/>
    <p:sldId id="270" r:id="rId39"/>
    <p:sldId id="300" r:id="rId40"/>
    <p:sldId id="330" r:id="rId41"/>
    <p:sldId id="281" r:id="rId42"/>
    <p:sldId id="324" r:id="rId43"/>
    <p:sldId id="331" r:id="rId44"/>
    <p:sldId id="332" r:id="rId45"/>
    <p:sldId id="329" r:id="rId46"/>
    <p:sldId id="291" r:id="rId47"/>
    <p:sldId id="280" r:id="rId48"/>
    <p:sldId id="326" r:id="rId49"/>
    <p:sldId id="297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>
      <p:cViewPr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Строго по показаниям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1015794121554614E-3"/>
                  <c:y val="7.2622649770940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n = 327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решению врача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6.2031588243109123E-3"/>
                  <c:y val="0.10720486394757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n = 327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65.3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5484032"/>
        <c:axId val="165485568"/>
        <c:axId val="0"/>
      </c:bar3DChart>
      <c:catAx>
        <c:axId val="165484032"/>
        <c:scaling>
          <c:orientation val="minMax"/>
        </c:scaling>
        <c:delete val="0"/>
        <c:axPos val="b"/>
        <c:majorTickMark val="none"/>
        <c:minorTickMark val="none"/>
        <c:tickLblPos val="nextTo"/>
        <c:crossAx val="165485568"/>
        <c:crosses val="autoZero"/>
        <c:auto val="1"/>
        <c:lblAlgn val="ctr"/>
        <c:lblOffset val="100"/>
        <c:noMultiLvlLbl val="0"/>
      </c:catAx>
      <c:valAx>
        <c:axId val="1654855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5484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434434076540141"/>
          <c:y val="0.25354780841344426"/>
          <c:w val="0.40774144452519895"/>
          <c:h val="0.492904383173111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39924811012847"/>
          <c:y val="7.2579353927994916E-2"/>
          <c:w val="0.53925466584478898"/>
          <c:h val="0.806723000276657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Брайдана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8.9913756859259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n = 327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Брайдана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8.2997314023931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n = 327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6155008"/>
        <c:axId val="166156544"/>
        <c:axId val="0"/>
      </c:bar3DChart>
      <c:catAx>
        <c:axId val="16615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6156544"/>
        <c:crosses val="autoZero"/>
        <c:auto val="1"/>
        <c:lblAlgn val="ctr"/>
        <c:lblOffset val="100"/>
        <c:noMultiLvlLbl val="0"/>
      </c:catAx>
      <c:valAx>
        <c:axId val="166156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155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51607752644899"/>
          <c:y val="0.23541011783004517"/>
          <c:w val="0.33278164361445489"/>
          <c:h val="0.342435807786062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брайдана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6.9164428353276769E-3"/>
                  <c:y val="0.1088236058877619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91,7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91.7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брайданом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6.9164428353276118E-3"/>
                  <c:y val="0.1088236058877619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62.4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152"/>
        <c:shape val="box"/>
        <c:axId val="166349824"/>
        <c:axId val="166363904"/>
        <c:axId val="0"/>
      </c:bar3DChart>
      <c:catAx>
        <c:axId val="16634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6363904"/>
        <c:crosses val="autoZero"/>
        <c:auto val="1"/>
        <c:lblAlgn val="ctr"/>
        <c:lblOffset val="100"/>
        <c:noMultiLvlLbl val="0"/>
      </c:catAx>
      <c:valAx>
        <c:axId val="166363904"/>
        <c:scaling>
          <c:orientation val="minMax"/>
          <c:min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349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3.4582214176638332E-3"/>
                  <c:y val="0.11257614402182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143.5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3832885670655347E-2"/>
                  <c:y val="0.11257614402182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120.4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6479744"/>
        <c:axId val="166481280"/>
        <c:axId val="0"/>
      </c:bar3DChart>
      <c:catAx>
        <c:axId val="16647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6481280"/>
        <c:crosses val="autoZero"/>
        <c:auto val="1"/>
        <c:lblAlgn val="ctr"/>
        <c:lblOffset val="100"/>
        <c:noMultiLvlLbl val="0"/>
      </c:catAx>
      <c:valAx>
        <c:axId val="166481280"/>
        <c:scaling>
          <c:orientation val="minMax"/>
          <c:min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479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82547325250112"/>
          <c:y val="3.0831228624714851E-2"/>
          <c:w val="0.60252368380914367"/>
          <c:h val="0.9048359432014805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Брайдан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8912998737845156E-3"/>
                  <c:y val="9.259907780951807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891299873784569E-3"/>
                  <c:y val="9.540511047041262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6283136"/>
        <c:axId val="166284672"/>
        <c:axId val="166503744"/>
      </c:bar3DChart>
      <c:catAx>
        <c:axId val="16628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6284672"/>
        <c:crosses val="autoZero"/>
        <c:auto val="1"/>
        <c:lblAlgn val="ctr"/>
        <c:lblOffset val="100"/>
        <c:noMultiLvlLbl val="0"/>
      </c:catAx>
      <c:valAx>
        <c:axId val="1662846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6283136"/>
        <c:crosses val="autoZero"/>
        <c:crossBetween val="between"/>
      </c:valAx>
      <c:serAx>
        <c:axId val="166503744"/>
        <c:scaling>
          <c:orientation val="minMax"/>
        </c:scaling>
        <c:delete val="1"/>
        <c:axPos val="b"/>
        <c:majorTickMark val="out"/>
        <c:minorTickMark val="none"/>
        <c:tickLblPos val="none"/>
        <c:crossAx val="16628467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18706207784821"/>
          <c:y val="9.8176012486182615E-2"/>
          <c:w val="0.61149161392613705"/>
          <c:h val="0.82907306135732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1,5-2 часа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8912998737845156E-3"/>
                  <c:y val="9.259907780951807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2 - 3 часа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1859322598807301E-2"/>
                  <c:y val="9.540511047041262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87.3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свыше 3-х часов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0925170272982848E-2"/>
                  <c:y val="8.698701248772913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98.5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2338048"/>
        <c:axId val="112339584"/>
        <c:axId val="166504640"/>
      </c:bar3DChart>
      <c:catAx>
        <c:axId val="11233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2339584"/>
        <c:crosses val="autoZero"/>
        <c:auto val="1"/>
        <c:lblAlgn val="ctr"/>
        <c:lblOffset val="100"/>
        <c:noMultiLvlLbl val="0"/>
      </c:catAx>
      <c:valAx>
        <c:axId val="1123395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2338048"/>
        <c:crosses val="autoZero"/>
        <c:crossBetween val="between"/>
      </c:valAx>
      <c:serAx>
        <c:axId val="166504640"/>
        <c:scaling>
          <c:orientation val="minMax"/>
        </c:scaling>
        <c:delete val="1"/>
        <c:axPos val="b"/>
        <c:majorTickMark val="out"/>
        <c:minorTickMark val="none"/>
        <c:tickLblPos val="none"/>
        <c:crossAx val="112339584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0.01695</cdr:x>
      <cdr:y>0.07955</cdr:y>
    </cdr:from>
    <cdr:to>
      <cdr:x>0.11429</cdr:x>
      <cdr:y>0.16306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" y="360040"/>
          <a:ext cx="413546" cy="3779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мин</a:t>
          </a:r>
          <a:endParaRPr lang="ru-RU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0.08988</cdr:x>
      <cdr:y>0.06658</cdr:y>
    </cdr:from>
    <cdr:to>
      <cdr:x>0.18722</cdr:x>
      <cdr:y>0.15009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866" y="301332"/>
          <a:ext cx="413547" cy="3779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%</a:t>
          </a:r>
          <a:endParaRPr lang="ru-RU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91C01-8D19-4B1C-B775-6641935D6E54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5F888-FB85-4EB5-840D-116A932F5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507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11/16/09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17A84C-8342-44F4-937E-C823CA2105B7}" type="slidenum">
              <a:rPr lang="en-US"/>
              <a:pPr/>
              <a:t>4</a:t>
            </a:fld>
            <a:endParaRPr lang="en-US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926454" y="686421"/>
            <a:ext cx="5009892" cy="34291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254" y="4344897"/>
            <a:ext cx="5029094" cy="41126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46800" rIns="936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455613" indent="-1714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450"/>
              </a:spcBef>
              <a:buFont typeface="Arial" pitchFamily="34" charset="0"/>
              <a:buChar char="•"/>
            </a:pPr>
            <a:r>
              <a:rPr lang="en-GB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БРАЙДАН является циклодекстрином – его молекула в форме пончика, наружная [гидрофильна], а внутренняя полость отталкивает воду [гидрофобная] и притягивает липиды, напрмиер, стероидные миорелаксанты рокуроний и векуроний</a:t>
            </a:r>
          </a:p>
          <a:p>
            <a:pPr>
              <a:spcBef>
                <a:spcPts val="450"/>
              </a:spcBef>
              <a:buFont typeface="Arial" pitchFamily="34" charset="0"/>
              <a:buChar char="•"/>
            </a:pPr>
            <a:r>
              <a:rPr lang="en-GB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Структура молекулы представляет собой 8 кольцевую </a:t>
            </a:r>
            <a:r>
              <a:rPr lang="ru-RU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углеводную</a:t>
            </a:r>
            <a:r>
              <a:rPr lang="en-GB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молекулу, т.е., это ГАММАдекстрин. В отличие от других циклодекстринов, он модифицирован 8 боковыми длинными цепями, </a:t>
            </a:r>
            <a:r>
              <a:rPr lang="ru-RU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которые удлиняют его липофильную полость, что делает его достаточным для сцепления с молекулой рокурония</a:t>
            </a:r>
          </a:p>
          <a:p>
            <a:pPr>
              <a:spcBef>
                <a:spcPts val="450"/>
              </a:spcBef>
              <a:buFont typeface="Arial" pitchFamily="34" charset="0"/>
              <a:buChar char="•"/>
            </a:pPr>
            <a:r>
              <a:rPr lang="ru-RU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генерическое название «сугаммадекс» происходит из</a:t>
            </a:r>
            <a:r>
              <a:rPr lang="en-GB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lvl="1">
              <a:spcBef>
                <a:spcPts val="450"/>
              </a:spcBef>
              <a:buFont typeface="Arial" pitchFamily="34" charset="0"/>
              <a:buChar char="•"/>
            </a:pPr>
            <a:r>
              <a:rPr lang="en-GB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суг</a:t>
            </a:r>
            <a:r>
              <a:rPr lang="en-GB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молекула углевода</a:t>
            </a:r>
          </a:p>
          <a:p>
            <a:pPr lvl="1">
              <a:spcBef>
                <a:spcPts val="450"/>
              </a:spcBef>
              <a:buFont typeface="Arial" pitchFamily="34" charset="0"/>
              <a:buChar char="•"/>
            </a:pPr>
            <a:r>
              <a:rPr lang="ru-RU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гамма</a:t>
            </a:r>
            <a:r>
              <a:rPr lang="en-GB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тип циклодекстриновой молекулы</a:t>
            </a:r>
            <a:r>
              <a:rPr lang="en-GB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(8 </a:t>
            </a:r>
            <a:r>
              <a:rPr lang="ru-RU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углеводных колец</a:t>
            </a:r>
            <a:r>
              <a:rPr lang="en-GB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1">
              <a:spcBef>
                <a:spcPts val="450"/>
              </a:spcBef>
              <a:buFont typeface="Arial" pitchFamily="34" charset="0"/>
              <a:buChar char="•"/>
            </a:pPr>
            <a:r>
              <a:rPr lang="ru-RU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декс</a:t>
            </a:r>
            <a:r>
              <a:rPr lang="en-GB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из цикло</a:t>
            </a:r>
            <a:r>
              <a:rPr lang="ru-RU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декс</a:t>
            </a:r>
            <a:r>
              <a:rPr lang="ru-RU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трин</a:t>
            </a:r>
            <a:r>
              <a:rPr lang="en-GB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spcBef>
                <a:spcPts val="450"/>
              </a:spcBef>
              <a:buFont typeface="Arial" pitchFamily="34" charset="0"/>
              <a:buChar char="•"/>
            </a:pPr>
            <a:r>
              <a:rPr lang="ru-RU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На следующем слайде показана молекулярная модель БРАЙДАНА с механизмом действия в виде инкапсулирования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11/16/09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54B7A7-8CDC-4204-BB84-CA8849041E41}" type="slidenum">
              <a:rPr lang="en-US"/>
              <a:pPr/>
              <a:t>7</a:t>
            </a:fld>
            <a:endParaRPr lang="en-US"/>
          </a:p>
        </p:txBody>
      </p:sp>
      <p:sp>
        <p:nvSpPr>
          <p:cNvPr id="485378" name="Text Box 2"/>
          <p:cNvSpPr txBox="1">
            <a:spLocks noChangeArrowheads="1"/>
          </p:cNvSpPr>
          <p:nvPr/>
        </p:nvSpPr>
        <p:spPr bwMode="auto">
          <a:xfrm>
            <a:off x="1179270" y="686421"/>
            <a:ext cx="4499462" cy="342918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5379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6441" y="4343436"/>
            <a:ext cx="5485120" cy="4114143"/>
          </a:xfrm>
          <a:ln/>
        </p:spPr>
        <p:txBody>
          <a:bodyPr lIns="96840" tIns="48240" rIns="96840" bIns="482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50"/>
              </a:spcBef>
              <a:buFont typeface="Arial" pitchFamily="34" charset="0"/>
              <a:buNone/>
            </a:pPr>
            <a:r>
              <a:rPr lang="ru-RU">
                <a:latin typeface="Arial" pitchFamily="34" charset="0"/>
              </a:rPr>
              <a:t>У взрослых БРАЙДАН</a:t>
            </a:r>
            <a:r>
              <a:rPr lang="en-GB" baseline="30000">
                <a:latin typeface="Arial" pitchFamily="34" charset="0"/>
              </a:rPr>
              <a:t>®</a:t>
            </a:r>
            <a:r>
              <a:rPr lang="en-GB">
                <a:latin typeface="Arial" pitchFamily="34" charset="0"/>
              </a:rPr>
              <a:t> (</a:t>
            </a:r>
            <a:r>
              <a:rPr lang="ru-RU">
                <a:latin typeface="Arial" pitchFamily="34" charset="0"/>
              </a:rPr>
              <a:t>сугаммадекс</a:t>
            </a:r>
            <a:r>
              <a:rPr lang="en-GB">
                <a:latin typeface="Arial" pitchFamily="34" charset="0"/>
              </a:rPr>
              <a:t>) </a:t>
            </a:r>
            <a:r>
              <a:rPr lang="ru-RU"/>
              <a:t>одобрен к применению для восстановления нейромышечной проводимости после миорелаксации рокуронием или векуронием</a:t>
            </a:r>
            <a:r>
              <a:rPr lang="en-GB">
                <a:latin typeface="Arial" pitchFamily="34" charset="0"/>
              </a:rPr>
              <a:t>.</a:t>
            </a:r>
            <a:r>
              <a:rPr lang="en-GB" baseline="30000">
                <a:latin typeface="Arial" pitchFamily="34" charset="0"/>
              </a:rPr>
              <a:t>1</a:t>
            </a:r>
          </a:p>
          <a:p>
            <a:pPr eaLnBrk="1" hangingPunct="1">
              <a:spcBef>
                <a:spcPts val="450"/>
              </a:spcBef>
              <a:buFont typeface="Arial" pitchFamily="34" charset="0"/>
              <a:buNone/>
            </a:pPr>
            <a:r>
              <a:rPr lang="ru-RU">
                <a:latin typeface="Arial" pitchFamily="34" charset="0"/>
              </a:rPr>
              <a:t>У детей </a:t>
            </a:r>
            <a:r>
              <a:rPr lang="ru-RU"/>
              <a:t>Брайдан одобрен только для рутинного восстановления после миорелаксации рокуронием</a:t>
            </a:r>
            <a:r>
              <a:rPr lang="en-GB">
                <a:latin typeface="Arial" pitchFamily="34" charset="0"/>
              </a:rPr>
              <a:t>.</a:t>
            </a:r>
          </a:p>
          <a:p>
            <a:pPr eaLnBrk="1" hangingPunct="1">
              <a:spcBef>
                <a:spcPts val="450"/>
              </a:spcBef>
              <a:buFont typeface="Arial" pitchFamily="34" charset="0"/>
              <a:buNone/>
            </a:pPr>
            <a:endParaRPr lang="en-GB">
              <a:latin typeface="Arial" pitchFamily="34" charset="0"/>
            </a:endParaRPr>
          </a:p>
          <a:p>
            <a:pPr eaLnBrk="1" hangingPunct="1">
              <a:spcBef>
                <a:spcPts val="450"/>
              </a:spcBef>
              <a:buFont typeface="Arial" pitchFamily="34" charset="0"/>
              <a:buNone/>
            </a:pPr>
            <a:r>
              <a:rPr lang="ru-RU" b="1">
                <a:latin typeface="Arial" pitchFamily="34" charset="0"/>
              </a:rPr>
              <a:t>Ссылки</a:t>
            </a:r>
            <a:endParaRPr lang="en-GB" b="1">
              <a:latin typeface="Arial" pitchFamily="34" charset="0"/>
            </a:endParaRPr>
          </a:p>
          <a:p>
            <a:pPr eaLnBrk="1" hangingPunct="1">
              <a:spcBef>
                <a:spcPts val="450"/>
              </a:spcBef>
              <a:buFont typeface="Arial" pitchFamily="34" charset="0"/>
              <a:buNone/>
            </a:pPr>
            <a:r>
              <a:rPr lang="en-GB">
                <a:latin typeface="Arial" pitchFamily="34" charset="0"/>
              </a:rPr>
              <a:t>1. Bridion</a:t>
            </a:r>
            <a:r>
              <a:rPr lang="en-GB" baseline="30000">
                <a:latin typeface="Arial" pitchFamily="34" charset="0"/>
              </a:rPr>
              <a:t>®</a:t>
            </a:r>
            <a:r>
              <a:rPr lang="en-GB">
                <a:latin typeface="Arial" pitchFamily="34" charset="0"/>
              </a:rPr>
              <a:t> (sugammadex) [Summary of Product Characteristics]. N.V. Organon, Kloosterstraat 6, 5349 AB Oss, The Netherlands; August 2008.</a:t>
            </a:r>
          </a:p>
          <a:p>
            <a:pPr eaLnBrk="1" hangingPunct="1">
              <a:spcBef>
                <a:spcPts val="450"/>
              </a:spcBef>
              <a:buFont typeface="Arial" pitchFamily="34" charset="0"/>
              <a:buNone/>
            </a:pPr>
            <a:endParaRPr lang="en-GB">
              <a:latin typeface="Arial" pitchFamily="34" charset="0"/>
            </a:endParaRPr>
          </a:p>
        </p:txBody>
      </p:sp>
      <p:sp>
        <p:nvSpPr>
          <p:cNvPr id="485380" name="Text Box 4"/>
          <p:cNvSpPr txBox="1">
            <a:spLocks noChangeArrowheads="1"/>
          </p:cNvSpPr>
          <p:nvPr/>
        </p:nvSpPr>
        <p:spPr bwMode="auto">
          <a:xfrm>
            <a:off x="5864343" y="1402051"/>
            <a:ext cx="805589" cy="25131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480" tIns="48240" rIns="96480" bIns="4824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0" hangingPunct="0">
              <a:spcBef>
                <a:spcPct val="0"/>
              </a:spcBef>
              <a:spcAft>
                <a:spcPct val="0"/>
              </a:spcAft>
              <a:buFont typeface="Arial Narrow" pitchFamily="34" charset="0"/>
              <a:buNone/>
            </a:pPr>
            <a:r>
              <a:rPr lang="en-GB" sz="1000" i="0">
                <a:latin typeface="Arial Narrow" pitchFamily="34" charset="0"/>
              </a:rPr>
              <a:t>SMPC, p 2 C</a:t>
            </a:r>
          </a:p>
        </p:txBody>
      </p:sp>
      <p:sp>
        <p:nvSpPr>
          <p:cNvPr id="485381" name="Text Box 5"/>
          <p:cNvSpPr txBox="1">
            <a:spLocks noChangeArrowheads="1"/>
          </p:cNvSpPr>
          <p:nvPr/>
        </p:nvSpPr>
        <p:spPr bwMode="auto">
          <a:xfrm>
            <a:off x="5805139" y="3896533"/>
            <a:ext cx="805589" cy="25131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480" tIns="48240" rIns="96480" bIns="4824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0" hangingPunct="0">
              <a:spcBef>
                <a:spcPct val="0"/>
              </a:spcBef>
              <a:spcAft>
                <a:spcPct val="0"/>
              </a:spcAft>
              <a:buFont typeface="Arial Narrow" pitchFamily="34" charset="0"/>
              <a:buNone/>
            </a:pPr>
            <a:r>
              <a:rPr lang="en-GB" sz="1000" i="0">
                <a:latin typeface="Arial Narrow" pitchFamily="34" charset="0"/>
              </a:rPr>
              <a:t>SMPC, p 2 C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11/16/09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3EC5CA-C212-4D4B-964E-7A28D9E42029}" type="slidenum">
              <a:rPr lang="en-US"/>
              <a:pPr/>
              <a:t>13</a:t>
            </a:fld>
            <a:endParaRPr lang="en-US"/>
          </a:p>
        </p:txBody>
      </p:sp>
      <p:sp>
        <p:nvSpPr>
          <p:cNvPr id="487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487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654" y="4343437"/>
            <a:ext cx="5030693" cy="4115603"/>
          </a:xfrm>
        </p:spPr>
        <p:txBody>
          <a:bodyPr lIns="95747" tIns="47873" rIns="95747" bIns="47873"/>
          <a:lstStyle/>
          <a:p>
            <a:pPr defTabSz="914400"/>
            <a:r>
              <a:rPr lang="en-US" sz="1000"/>
              <a:t>BRIDION</a:t>
            </a:r>
            <a:r>
              <a:rPr lang="en-US" sz="1000" baseline="30000">
                <a:latin typeface="Arial"/>
              </a:rPr>
              <a:t>®</a:t>
            </a:r>
            <a:r>
              <a:rPr lang="en-US" sz="1000" baseline="30000"/>
              <a:t> </a:t>
            </a:r>
            <a:r>
              <a:rPr lang="en-US" sz="1000"/>
              <a:t>(sugammadex) offers increased flexibility in the timing of reversal. A dose of 4 mg/kg Bridion is recommended if recovery has reached at least 1 to 2 posttetanic counts following rocuronium- or vecuronium-induced blockade.</a:t>
            </a:r>
            <a:r>
              <a:rPr lang="en-US" sz="1000" baseline="30000"/>
              <a:t>1</a:t>
            </a:r>
            <a:r>
              <a:rPr lang="en-US" sz="1000"/>
              <a:t> Median time to recovery of the T</a:t>
            </a:r>
            <a:r>
              <a:rPr lang="en-US" sz="1000" baseline="-25000"/>
              <a:t>4</a:t>
            </a:r>
            <a:r>
              <a:rPr lang="en-US" sz="1000"/>
              <a:t>/T</a:t>
            </a:r>
            <a:r>
              <a:rPr lang="en-US" sz="1000" baseline="-25000"/>
              <a:t>1</a:t>
            </a:r>
            <a:r>
              <a:rPr lang="en-US" sz="1000"/>
              <a:t> ratio to 0.9 is about 3 minutes.</a:t>
            </a:r>
          </a:p>
          <a:p>
            <a:pPr defTabSz="914400"/>
            <a:r>
              <a:rPr lang="en-US" sz="1000"/>
              <a:t>A dose of 2 mg/kg Bridion is recommended if spontaneous recovery has occurred up to at least the reappearance of T</a:t>
            </a:r>
            <a:r>
              <a:rPr lang="en-US" sz="1000" baseline="-25000"/>
              <a:t>2</a:t>
            </a:r>
            <a:r>
              <a:rPr lang="en-US" sz="1000"/>
              <a:t> following rocuronium- or vecuronium-induced blockade. Median time to recovery of the T</a:t>
            </a:r>
            <a:r>
              <a:rPr lang="en-US" sz="1000" baseline="-25000"/>
              <a:t>4</a:t>
            </a:r>
            <a:r>
              <a:rPr lang="en-US" sz="1000"/>
              <a:t>/T</a:t>
            </a:r>
            <a:r>
              <a:rPr lang="en-US" sz="1000" baseline="-25000"/>
              <a:t>1</a:t>
            </a:r>
            <a:r>
              <a:rPr lang="en-US" sz="1000"/>
              <a:t> ratio to 0.9 is about 2 minutes.</a:t>
            </a:r>
          </a:p>
          <a:p>
            <a:pPr defTabSz="914400"/>
            <a:r>
              <a:rPr lang="en-US" sz="1000"/>
              <a:t>Using the recommended doses for routine reversal will result in a slightly faster median time to recovery of the T</a:t>
            </a:r>
            <a:r>
              <a:rPr lang="en-US" sz="1000" baseline="-25000"/>
              <a:t>4</a:t>
            </a:r>
            <a:r>
              <a:rPr lang="en-US" sz="1000"/>
              <a:t>/T</a:t>
            </a:r>
            <a:r>
              <a:rPr lang="en-US" sz="1000" baseline="-25000"/>
              <a:t>1</a:t>
            </a:r>
            <a:r>
              <a:rPr lang="en-US" sz="1000"/>
              <a:t> ratio to 0.9 of rocuronium compared with vecuronium-induced neuromuscular blockade.</a:t>
            </a:r>
          </a:p>
          <a:p>
            <a:pPr defTabSz="914400"/>
            <a:r>
              <a:rPr lang="en-US" sz="1000"/>
              <a:t>If there is a clinical need for immediate reversal following administration of rocuronium, a dose of 16 mg/kg Bridion is recommended. When 16 mg/kg Bridion is administered 3 minutes after a bolus dose of 1.2 mg/kg rocuronium, a median time to recovery of the T</a:t>
            </a:r>
            <a:r>
              <a:rPr lang="en-US" sz="1000" baseline="-25000"/>
              <a:t>4</a:t>
            </a:r>
            <a:r>
              <a:rPr lang="en-US" sz="1000"/>
              <a:t>/T</a:t>
            </a:r>
            <a:r>
              <a:rPr lang="en-US" sz="1000" baseline="-25000"/>
              <a:t>1</a:t>
            </a:r>
            <a:r>
              <a:rPr lang="en-US" sz="1000"/>
              <a:t> ratio to 0.9 of approximately 1.5 minutes can be expected. There are no data to recommend the use of Bridion for immediate reversal following vecuronium-induced blockade.</a:t>
            </a:r>
          </a:p>
          <a:p>
            <a:pPr defTabSz="914400"/>
            <a:endParaRPr lang="en-US" sz="1000"/>
          </a:p>
          <a:p>
            <a:pPr defTabSz="914400"/>
            <a:r>
              <a:rPr lang="en-US" sz="1000" b="1"/>
              <a:t>Reference</a:t>
            </a:r>
          </a:p>
          <a:p>
            <a:pPr defTabSz="914400"/>
            <a:r>
              <a:rPr lang="en-US" sz="1000"/>
              <a:t>1. Bridion</a:t>
            </a:r>
            <a:r>
              <a:rPr lang="en-US" sz="1000" baseline="30000">
                <a:latin typeface="Arial"/>
              </a:rPr>
              <a:t>®</a:t>
            </a:r>
            <a:r>
              <a:rPr lang="en-US" sz="1000"/>
              <a:t> (sugammadex) [Summary of Product Characteristics]. N.V. Organon, Kloosterstraat 6, 5349 AB Oss, The Netherlands; August 2008.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5F888-FB85-4EB5-840D-116A932F573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76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11/16/09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54B7A7-8CDC-4204-BB84-CA8849041E41}" type="slidenum">
              <a:rPr lang="en-US"/>
              <a:pPr/>
              <a:t>31</a:t>
            </a:fld>
            <a:endParaRPr lang="en-US"/>
          </a:p>
        </p:txBody>
      </p:sp>
      <p:sp>
        <p:nvSpPr>
          <p:cNvPr id="485378" name="Text Box 2"/>
          <p:cNvSpPr txBox="1">
            <a:spLocks noChangeArrowheads="1"/>
          </p:cNvSpPr>
          <p:nvPr/>
        </p:nvSpPr>
        <p:spPr bwMode="auto">
          <a:xfrm>
            <a:off x="1179270" y="686421"/>
            <a:ext cx="4499462" cy="342918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5379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6441" y="4343436"/>
            <a:ext cx="5485120" cy="4114143"/>
          </a:xfrm>
          <a:ln/>
        </p:spPr>
        <p:txBody>
          <a:bodyPr lIns="96840" tIns="48240" rIns="96840" bIns="482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50"/>
              </a:spcBef>
              <a:buFont typeface="Arial" pitchFamily="34" charset="0"/>
              <a:buNone/>
            </a:pPr>
            <a:r>
              <a:rPr lang="ru-RU">
                <a:latin typeface="Arial" pitchFamily="34" charset="0"/>
              </a:rPr>
              <a:t>У взрослых БРАЙДАН</a:t>
            </a:r>
            <a:r>
              <a:rPr lang="en-GB" baseline="30000">
                <a:latin typeface="Arial" pitchFamily="34" charset="0"/>
              </a:rPr>
              <a:t>®</a:t>
            </a:r>
            <a:r>
              <a:rPr lang="en-GB">
                <a:latin typeface="Arial" pitchFamily="34" charset="0"/>
              </a:rPr>
              <a:t> (</a:t>
            </a:r>
            <a:r>
              <a:rPr lang="ru-RU">
                <a:latin typeface="Arial" pitchFamily="34" charset="0"/>
              </a:rPr>
              <a:t>сугаммадекс</a:t>
            </a:r>
            <a:r>
              <a:rPr lang="en-GB">
                <a:latin typeface="Arial" pitchFamily="34" charset="0"/>
              </a:rPr>
              <a:t>) </a:t>
            </a:r>
            <a:r>
              <a:rPr lang="ru-RU"/>
              <a:t>одобрен к применению для восстановления нейромышечной проводимости после миорелаксации рокуронием или векуронием</a:t>
            </a:r>
            <a:r>
              <a:rPr lang="en-GB">
                <a:latin typeface="Arial" pitchFamily="34" charset="0"/>
              </a:rPr>
              <a:t>.</a:t>
            </a:r>
            <a:r>
              <a:rPr lang="en-GB" baseline="30000">
                <a:latin typeface="Arial" pitchFamily="34" charset="0"/>
              </a:rPr>
              <a:t>1</a:t>
            </a:r>
          </a:p>
          <a:p>
            <a:pPr eaLnBrk="1" hangingPunct="1">
              <a:spcBef>
                <a:spcPts val="450"/>
              </a:spcBef>
              <a:buFont typeface="Arial" pitchFamily="34" charset="0"/>
              <a:buNone/>
            </a:pPr>
            <a:r>
              <a:rPr lang="ru-RU">
                <a:latin typeface="Arial" pitchFamily="34" charset="0"/>
              </a:rPr>
              <a:t>У детей </a:t>
            </a:r>
            <a:r>
              <a:rPr lang="ru-RU"/>
              <a:t>Брайдан одобрен только для рутинного восстановления после миорелаксации рокуронием</a:t>
            </a:r>
            <a:r>
              <a:rPr lang="en-GB">
                <a:latin typeface="Arial" pitchFamily="34" charset="0"/>
              </a:rPr>
              <a:t>.</a:t>
            </a:r>
          </a:p>
          <a:p>
            <a:pPr eaLnBrk="1" hangingPunct="1">
              <a:spcBef>
                <a:spcPts val="450"/>
              </a:spcBef>
              <a:buFont typeface="Arial" pitchFamily="34" charset="0"/>
              <a:buNone/>
            </a:pPr>
            <a:endParaRPr lang="en-GB">
              <a:latin typeface="Arial" pitchFamily="34" charset="0"/>
            </a:endParaRPr>
          </a:p>
          <a:p>
            <a:pPr eaLnBrk="1" hangingPunct="1">
              <a:spcBef>
                <a:spcPts val="450"/>
              </a:spcBef>
              <a:buFont typeface="Arial" pitchFamily="34" charset="0"/>
              <a:buNone/>
            </a:pPr>
            <a:r>
              <a:rPr lang="ru-RU" b="1">
                <a:latin typeface="Arial" pitchFamily="34" charset="0"/>
              </a:rPr>
              <a:t>Ссылки</a:t>
            </a:r>
            <a:endParaRPr lang="en-GB" b="1">
              <a:latin typeface="Arial" pitchFamily="34" charset="0"/>
            </a:endParaRPr>
          </a:p>
          <a:p>
            <a:pPr eaLnBrk="1" hangingPunct="1">
              <a:spcBef>
                <a:spcPts val="450"/>
              </a:spcBef>
              <a:buFont typeface="Arial" pitchFamily="34" charset="0"/>
              <a:buNone/>
            </a:pPr>
            <a:r>
              <a:rPr lang="en-GB">
                <a:latin typeface="Arial" pitchFamily="34" charset="0"/>
              </a:rPr>
              <a:t>1. Bridion</a:t>
            </a:r>
            <a:r>
              <a:rPr lang="en-GB" baseline="30000">
                <a:latin typeface="Arial" pitchFamily="34" charset="0"/>
              </a:rPr>
              <a:t>®</a:t>
            </a:r>
            <a:r>
              <a:rPr lang="en-GB">
                <a:latin typeface="Arial" pitchFamily="34" charset="0"/>
              </a:rPr>
              <a:t> (sugammadex) [Summary of Product Characteristics]. N.V. Organon, Kloosterstraat 6, 5349 AB Oss, The Netherlands; August 2008.</a:t>
            </a:r>
          </a:p>
          <a:p>
            <a:pPr eaLnBrk="1" hangingPunct="1">
              <a:spcBef>
                <a:spcPts val="450"/>
              </a:spcBef>
              <a:buFont typeface="Arial" pitchFamily="34" charset="0"/>
              <a:buNone/>
            </a:pPr>
            <a:endParaRPr lang="en-GB">
              <a:latin typeface="Arial" pitchFamily="34" charset="0"/>
            </a:endParaRPr>
          </a:p>
        </p:txBody>
      </p:sp>
      <p:sp>
        <p:nvSpPr>
          <p:cNvPr id="485380" name="Text Box 4"/>
          <p:cNvSpPr txBox="1">
            <a:spLocks noChangeArrowheads="1"/>
          </p:cNvSpPr>
          <p:nvPr/>
        </p:nvSpPr>
        <p:spPr bwMode="auto">
          <a:xfrm>
            <a:off x="5864343" y="1402051"/>
            <a:ext cx="805589" cy="25131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480" tIns="48240" rIns="96480" bIns="4824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0" hangingPunct="0">
              <a:spcBef>
                <a:spcPct val="0"/>
              </a:spcBef>
              <a:spcAft>
                <a:spcPct val="0"/>
              </a:spcAft>
              <a:buFont typeface="Arial Narrow" pitchFamily="34" charset="0"/>
              <a:buNone/>
            </a:pPr>
            <a:r>
              <a:rPr lang="en-GB" sz="1000" i="0">
                <a:latin typeface="Arial Narrow" pitchFamily="34" charset="0"/>
              </a:rPr>
              <a:t>SMPC, p 2 C</a:t>
            </a:r>
          </a:p>
        </p:txBody>
      </p:sp>
      <p:sp>
        <p:nvSpPr>
          <p:cNvPr id="485381" name="Text Box 5"/>
          <p:cNvSpPr txBox="1">
            <a:spLocks noChangeArrowheads="1"/>
          </p:cNvSpPr>
          <p:nvPr/>
        </p:nvSpPr>
        <p:spPr bwMode="auto">
          <a:xfrm>
            <a:off x="5805139" y="3896533"/>
            <a:ext cx="805589" cy="25131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480" tIns="48240" rIns="96480" bIns="4824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0" hangingPunct="0">
              <a:spcBef>
                <a:spcPct val="0"/>
              </a:spcBef>
              <a:spcAft>
                <a:spcPct val="0"/>
              </a:spcAft>
              <a:buFont typeface="Arial Narrow" pitchFamily="34" charset="0"/>
              <a:buNone/>
            </a:pPr>
            <a:r>
              <a:rPr lang="en-GB" sz="1000" i="0">
                <a:latin typeface="Arial Narrow" pitchFamily="34" charset="0"/>
              </a:rPr>
              <a:t>SMPC, p 2 C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11/16/09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69AA2D-9139-42BE-8738-258A9309B5DD}" type="slidenum">
              <a:rPr lang="en-US"/>
              <a:pPr/>
              <a:t>36</a:t>
            </a:fld>
            <a:endParaRPr lang="en-US"/>
          </a:p>
        </p:txBody>
      </p:sp>
      <p:sp>
        <p:nvSpPr>
          <p:cNvPr id="606210" name="Rectangle 7"/>
          <p:cNvSpPr txBox="1">
            <a:spLocks noGrp="1" noChangeArrowheads="1"/>
          </p:cNvSpPr>
          <p:nvPr/>
        </p:nvSpPr>
        <p:spPr bwMode="auto">
          <a:xfrm>
            <a:off x="3885027" y="8683952"/>
            <a:ext cx="2971374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055" tIns="47028" rIns="94055" bIns="47028" anchor="b"/>
          <a:lstStyle>
            <a:lvl1pPr defTabSz="939800"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defTabSz="939800"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defTabSz="939800"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defTabSz="939800"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defTabSz="939800"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939800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939800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939800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939800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007DE65-7AB2-4701-92AD-2F0303C20D6D}" type="slidenum">
              <a:rPr lang="en-US" sz="1200" i="0">
                <a:solidFill>
                  <a:schemeClr val="tx1"/>
                </a:solidFill>
                <a:cs typeface="Arial" pitchFamily="34" charset="0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36</a:t>
            </a:fld>
            <a:endParaRPr lang="en-US" sz="1200" i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06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2175"/>
          </a:xfrm>
          <a:ln/>
        </p:spPr>
      </p:sp>
      <p:sp>
        <p:nvSpPr>
          <p:cNvPr id="606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41" y="4343437"/>
            <a:ext cx="5485120" cy="4115603"/>
          </a:xfrm>
        </p:spPr>
        <p:txBody>
          <a:bodyPr lIns="94055" tIns="47028" rIns="94055" bIns="47028"/>
          <a:lstStyle/>
          <a:p>
            <a:pPr defTabSz="914400" eaLnBrk="1" hangingPunct="1">
              <a:lnSpc>
                <a:spcPct val="80000"/>
              </a:lnSpc>
            </a:pPr>
            <a:r>
              <a:rPr lang="en-US" sz="900"/>
              <a:t>Key Points:</a:t>
            </a:r>
          </a:p>
          <a:p>
            <a:pPr defTabSz="914400" eaLnBrk="1" hangingPunct="1">
              <a:lnSpc>
                <a:spcPct val="80000"/>
              </a:lnSpc>
            </a:pPr>
            <a:endParaRPr lang="en-US" sz="900"/>
          </a:p>
          <a:p>
            <a:pPr defTabSz="914400" eaLnBrk="1" hangingPunct="1">
              <a:lnSpc>
                <a:spcPct val="80000"/>
              </a:lnSpc>
            </a:pPr>
            <a:r>
              <a:rPr lang="en-US" sz="900"/>
              <a:t>Definitions of depths of neuromuscular blockade:</a:t>
            </a:r>
          </a:p>
          <a:p>
            <a:pPr defTabSz="914400" eaLnBrk="1" hangingPunct="1">
              <a:lnSpc>
                <a:spcPct val="80000"/>
              </a:lnSpc>
            </a:pPr>
            <a:r>
              <a:rPr lang="en-US" sz="900"/>
              <a:t>	</a:t>
            </a:r>
            <a:r>
              <a:rPr lang="en-US" sz="900" u="sng"/>
              <a:t>moderate (shallow) blockade</a:t>
            </a:r>
            <a:r>
              <a:rPr lang="en-US" sz="900"/>
              <a:t> – two twitches (T2) on a Train-of-Four (TOF) monitor</a:t>
            </a:r>
          </a:p>
          <a:p>
            <a:pPr defTabSz="914400" eaLnBrk="1" hangingPunct="1">
              <a:lnSpc>
                <a:spcPct val="80000"/>
              </a:lnSpc>
            </a:pPr>
            <a:r>
              <a:rPr lang="en-US" sz="900"/>
              <a:t>	</a:t>
            </a:r>
            <a:r>
              <a:rPr lang="en-US" sz="900" u="sng"/>
              <a:t>deep (profound) blockade</a:t>
            </a:r>
            <a:r>
              <a:rPr lang="en-US" sz="900"/>
              <a:t> – deeper than T2, up to 1-2 Post-tetanic counts (PTCs)</a:t>
            </a:r>
          </a:p>
          <a:p>
            <a:pPr defTabSz="914400" eaLnBrk="1" hangingPunct="1">
              <a:lnSpc>
                <a:spcPct val="80000"/>
              </a:lnSpc>
            </a:pPr>
            <a:endParaRPr lang="en-US" sz="900"/>
          </a:p>
          <a:p>
            <a:pPr marL="457200" lvl="1" indent="0" defTabSz="914400" eaLnBrk="1" hangingPunct="1">
              <a:lnSpc>
                <a:spcPct val="80000"/>
              </a:lnSpc>
              <a:buFont typeface="Times New Roman" pitchFamily="18" charset="0"/>
              <a:buChar char="–"/>
            </a:pPr>
            <a:r>
              <a:rPr lang="en-US" sz="900"/>
              <a:t>This study was designed to best-approximate usual care/standard reversal practices for neostigmine, which requires a blockade no deeper than moderate (T2) at time of administration</a:t>
            </a:r>
          </a:p>
          <a:p>
            <a:pPr marL="457200" lvl="1" indent="0" defTabSz="914400" eaLnBrk="1" hangingPunct="1">
              <a:lnSpc>
                <a:spcPct val="80000"/>
              </a:lnSpc>
              <a:buFont typeface="Times New Roman" pitchFamily="18" charset="0"/>
              <a:buChar char="–"/>
            </a:pPr>
            <a:r>
              <a:rPr lang="en-US" sz="900"/>
              <a:t>Since sugammadex administration is not constrained by reversal only from a moderate (T2) level of blockade, patients in the sugammadex arm were allowed to be maintained at a deep (1-2 PTCs) level of blockade as desired by the anesthesiologist</a:t>
            </a:r>
          </a:p>
          <a:p>
            <a:pPr marL="457200" lvl="1" indent="0" defTabSz="914400" eaLnBrk="1" hangingPunct="1">
              <a:lnSpc>
                <a:spcPct val="80000"/>
              </a:lnSpc>
              <a:buFont typeface="Times New Roman" pitchFamily="18" charset="0"/>
              <a:buChar char="–"/>
            </a:pPr>
            <a:r>
              <a:rPr lang="en-US" sz="900"/>
              <a:t>Patients were randomized to either:</a:t>
            </a:r>
          </a:p>
          <a:p>
            <a:pPr marL="1371600" lvl="3" indent="0" defTabSz="914400" eaLnBrk="1" hangingPunct="1">
              <a:lnSpc>
                <a:spcPct val="80000"/>
              </a:lnSpc>
              <a:buFont typeface="Times New Roman" pitchFamily="18" charset="0"/>
              <a:buChar char="–"/>
            </a:pPr>
            <a:r>
              <a:rPr lang="en-US" sz="900"/>
              <a:t> sugammadex arm and allowed to be maintained as deep as 1-2 PTCs (deep blockade) up to time of drug administration and receive 4 mg/kg sugammadex </a:t>
            </a:r>
          </a:p>
          <a:p>
            <a:pPr marL="1371600" lvl="3" indent="0" defTabSz="914400" eaLnBrk="1" hangingPunct="1">
              <a:lnSpc>
                <a:spcPct val="80000"/>
              </a:lnSpc>
              <a:buFont typeface="Times New Roman" pitchFamily="18" charset="0"/>
              <a:buChar char="–"/>
            </a:pPr>
            <a:r>
              <a:rPr lang="en-US" sz="900"/>
              <a:t> neostigmine arm and treated as per usual care of the anesthesiologist (at least T2 or shallower at the time of administration)</a:t>
            </a:r>
          </a:p>
          <a:p>
            <a:pPr marL="457200" lvl="1" indent="0" defTabSz="914400" eaLnBrk="1" hangingPunct="1">
              <a:lnSpc>
                <a:spcPct val="80000"/>
              </a:lnSpc>
              <a:buFont typeface="Times New Roman" pitchFamily="18" charset="0"/>
              <a:buChar char="–"/>
            </a:pPr>
            <a:r>
              <a:rPr lang="en-US" sz="900"/>
              <a:t>Anesthesiologist </a:t>
            </a:r>
            <a:r>
              <a:rPr lang="en-US" sz="900" b="1" i="1"/>
              <a:t>not</a:t>
            </a:r>
            <a:r>
              <a:rPr lang="en-US" sz="900" b="1"/>
              <a:t> </a:t>
            </a:r>
            <a:r>
              <a:rPr lang="en-US" sz="900" b="1" i="1"/>
              <a:t>blinded</a:t>
            </a:r>
            <a:r>
              <a:rPr lang="en-US" sz="900"/>
              <a:t> to treatment arm (in order to allow them to manage anesthetic appropriately given the difference in speed of reversal between sugammadex and neostigmine)</a:t>
            </a:r>
          </a:p>
          <a:p>
            <a:pPr marL="457200" lvl="1" indent="0" defTabSz="914400" eaLnBrk="1" hangingPunct="1">
              <a:lnSpc>
                <a:spcPct val="80000"/>
              </a:lnSpc>
              <a:buFont typeface="Times New Roman" pitchFamily="18" charset="0"/>
              <a:buChar char="–"/>
            </a:pPr>
            <a:r>
              <a:rPr lang="en-US" sz="900"/>
              <a:t>Anesthesiologist </a:t>
            </a:r>
            <a:r>
              <a:rPr lang="en-US" sz="900" b="1" i="1"/>
              <a:t>blinded</a:t>
            </a:r>
            <a:r>
              <a:rPr lang="en-US" sz="900"/>
              <a:t> to TOF ratio at extubation</a:t>
            </a:r>
          </a:p>
          <a:p>
            <a:pPr marL="457200" lvl="1" indent="0" defTabSz="914400" eaLnBrk="1" hangingPunct="1">
              <a:lnSpc>
                <a:spcPct val="80000"/>
              </a:lnSpc>
              <a:buFont typeface="Times New Roman" pitchFamily="18" charset="0"/>
              <a:buChar char="–"/>
            </a:pPr>
            <a:r>
              <a:rPr lang="en-US" sz="900"/>
              <a:t>Tracheal extubation was performed using standard clinical criteria defined by the institution, at a time point deemed appropriate by the anesthesiologist. </a:t>
            </a:r>
          </a:p>
          <a:p>
            <a:pPr marL="457200" lvl="1" indent="0" defTabSz="914400" eaLnBrk="1" hangingPunct="1">
              <a:lnSpc>
                <a:spcPct val="80000"/>
              </a:lnSpc>
              <a:buFont typeface="Times New Roman" pitchFamily="18" charset="0"/>
              <a:buChar char="–"/>
            </a:pPr>
            <a:r>
              <a:rPr lang="en-US" sz="900"/>
              <a:t>Gold standard for complete recovery (lack of residual paralysis) at extubation is accepted as TOF ratio ≥ 0.9</a:t>
            </a:r>
          </a:p>
          <a:p>
            <a:pPr marL="457200" lvl="1" indent="0" defTabSz="914400" eaLnBrk="1" hangingPunct="1">
              <a:lnSpc>
                <a:spcPct val="80000"/>
              </a:lnSpc>
              <a:buFont typeface="Times New Roman" pitchFamily="18" charset="0"/>
              <a:buChar char="–"/>
            </a:pPr>
            <a:endParaRPr lang="en-US" sz="900" i="1"/>
          </a:p>
          <a:p>
            <a:pPr marL="457200" lvl="1" indent="0" defTabSz="914400" eaLnBrk="1" hangingPunct="1">
              <a:lnSpc>
                <a:spcPct val="80000"/>
              </a:lnSpc>
              <a:buFont typeface="Times New Roman" pitchFamily="18" charset="0"/>
              <a:buChar char="–"/>
            </a:pPr>
            <a:r>
              <a:rPr lang="en-US" sz="900" i="1"/>
              <a:t>This study shows that even though a deeper blockade was maintained in general for the sugammadex patients as compared to neostigmine patients at the point of IMP administration (i.e. a deeper starting point for reversal),</a:t>
            </a:r>
            <a:r>
              <a:rPr lang="en-US" sz="900" b="1" i="1"/>
              <a:t> at the time of extubation (as deemed appropriate by the TOF-ratio-blinded anesthesiologist) sugammadex patients had significantly less residual paralysis – </a:t>
            </a:r>
            <a:r>
              <a:rPr lang="en-US" sz="900"/>
              <a:t>i.e., these patients were more completely reversed at extubation.</a:t>
            </a:r>
          </a:p>
          <a:p>
            <a:pPr defTabSz="914400" eaLnBrk="1" hangingPunct="1">
              <a:lnSpc>
                <a:spcPct val="80000"/>
              </a:lnSpc>
            </a:pPr>
            <a:endParaRPr lang="en-US" sz="9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AEB9C1-0C74-42E2-B37C-A27F5BBE7915}" type="slidenum">
              <a:rPr lang="en-GB"/>
              <a:pPr/>
              <a:t>37</a:t>
            </a:fld>
            <a:endParaRPr lang="en-GB"/>
          </a:p>
        </p:txBody>
      </p:sp>
      <p:sp>
        <p:nvSpPr>
          <p:cNvPr id="159745" name="Text Box 1"/>
          <p:cNvSpPr txBox="1">
            <a:spLocks noChangeArrowheads="1"/>
          </p:cNvSpPr>
          <p:nvPr/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ru-RU"/>
          </a:p>
        </p:txBody>
      </p:sp>
      <p:sp>
        <p:nvSpPr>
          <p:cNvPr id="15974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601" tIns="45630" rIns="91601" bIns="4563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426"/>
              </a:spcBef>
            </a:pPr>
            <a:r>
              <a:rPr lang="ru-RU">
                <a:latin typeface="Arial" charset="0"/>
              </a:rPr>
              <a:t>В базе данных </a:t>
            </a:r>
            <a:r>
              <a:rPr lang="ru-RU"/>
              <a:t>объединенных фаз 1-3 исследований с плацебо частота восстановления НМБ</a:t>
            </a:r>
            <a:r>
              <a:rPr lang="en-GB"/>
              <a:t> </a:t>
            </a:r>
            <a:r>
              <a:rPr lang="ru-RU"/>
              <a:t>после Брайдана </a:t>
            </a:r>
            <a:r>
              <a:rPr lang="en-GB" baseline="30000">
                <a:cs typeface="Arial" charset="0"/>
              </a:rPr>
              <a:t>®</a:t>
            </a:r>
            <a:r>
              <a:rPr lang="ru-RU"/>
              <a:t> </a:t>
            </a:r>
            <a:r>
              <a:rPr lang="en-GB">
                <a:cs typeface="Arial" charset="0"/>
              </a:rPr>
              <a:t>(</a:t>
            </a:r>
            <a:r>
              <a:rPr lang="ru-RU">
                <a:cs typeface="Arial" charset="0"/>
              </a:rPr>
              <a:t>сугаммадекса</a:t>
            </a:r>
            <a:r>
              <a:rPr lang="en-GB">
                <a:cs typeface="Arial" charset="0"/>
              </a:rPr>
              <a:t>) </a:t>
            </a:r>
            <a:r>
              <a:rPr lang="ru-RU"/>
              <a:t>составляла </a:t>
            </a:r>
            <a:r>
              <a:rPr lang="en-GB">
                <a:cs typeface="Arial" charset="0"/>
              </a:rPr>
              <a:t>2% </a:t>
            </a:r>
            <a:r>
              <a:rPr lang="ru-RU">
                <a:cs typeface="Arial" charset="0"/>
              </a:rPr>
              <a:t>и после введения плацебо - </a:t>
            </a:r>
            <a:r>
              <a:rPr lang="en-GB">
                <a:cs typeface="Arial" charset="0"/>
              </a:rPr>
              <a:t>0%</a:t>
            </a:r>
            <a:r>
              <a:rPr lang="en-GB">
                <a:latin typeface="Arial" charset="0"/>
                <a:cs typeface="Arial" charset="0"/>
              </a:rPr>
              <a:t>.</a:t>
            </a:r>
            <a:r>
              <a:rPr lang="en-GB" baseline="30000">
                <a:latin typeface="Arial" charset="0"/>
                <a:cs typeface="Arial" charset="0"/>
              </a:rPr>
              <a:t>1</a:t>
            </a:r>
            <a:r>
              <a:rPr lang="en-GB">
                <a:latin typeface="Arial" charset="0"/>
                <a:cs typeface="Arial" charset="0"/>
              </a:rPr>
              <a:t> </a:t>
            </a:r>
          </a:p>
          <a:p>
            <a:pPr>
              <a:spcBef>
                <a:spcPts val="426"/>
              </a:spcBef>
            </a:pPr>
            <a:r>
              <a:rPr lang="ru-RU">
                <a:latin typeface="Arial" charset="0"/>
                <a:cs typeface="Arial" charset="0"/>
              </a:rPr>
              <a:t>Фактически все эти случаи отмечались в </a:t>
            </a:r>
            <a:r>
              <a:rPr lang="ru-RU">
                <a:cs typeface="Arial" charset="0"/>
              </a:rPr>
              <a:t>в исследовании дозировки, в которых применялась субоптимальные дозы </a:t>
            </a:r>
            <a:r>
              <a:rPr lang="en-GB">
                <a:cs typeface="Arial" charset="0"/>
              </a:rPr>
              <a:t>(&lt;2 мг/кг)</a:t>
            </a:r>
            <a:r>
              <a:rPr lang="ru-RU">
                <a:cs typeface="Arial" charset="0"/>
              </a:rPr>
              <a:t>.</a:t>
            </a:r>
            <a:endParaRPr lang="en-GB">
              <a:latin typeface="Arial" charset="0"/>
              <a:cs typeface="Arial" charset="0"/>
            </a:endParaRPr>
          </a:p>
          <a:p>
            <a:r>
              <a:rPr lang="ru-RU">
                <a:cs typeface="Arial" charset="0"/>
              </a:rPr>
              <a:t>Для профилактики восстановления НМБ следует применять рекомендованные дозы для немедленного и рутинного восстановления НМП.</a:t>
            </a:r>
            <a:endParaRPr lang="en-GB">
              <a:cs typeface="Arial" charset="0"/>
            </a:endParaRPr>
          </a:p>
          <a:p>
            <a:pPr>
              <a:spcBef>
                <a:spcPts val="426"/>
              </a:spcBef>
            </a:pPr>
            <a:endParaRPr lang="en-GB">
              <a:latin typeface="Arial" charset="0"/>
              <a:cs typeface="Arial" charset="0"/>
            </a:endParaRPr>
          </a:p>
          <a:p>
            <a:pPr>
              <a:spcBef>
                <a:spcPts val="426"/>
              </a:spcBef>
            </a:pPr>
            <a:r>
              <a:rPr lang="ru-RU" b="1">
                <a:latin typeface="Arial" charset="0"/>
                <a:cs typeface="Arial" charset="0"/>
              </a:rPr>
              <a:t>Ссылки</a:t>
            </a:r>
            <a:endParaRPr lang="en-GB" b="1">
              <a:latin typeface="Arial" charset="0"/>
              <a:cs typeface="Arial" charset="0"/>
            </a:endParaRPr>
          </a:p>
          <a:p>
            <a:pPr>
              <a:spcBef>
                <a:spcPts val="426"/>
              </a:spcBef>
            </a:pPr>
            <a:r>
              <a:rPr lang="en-GB">
                <a:latin typeface="Arial" charset="0"/>
                <a:cs typeface="Arial" charset="0"/>
              </a:rPr>
              <a:t>1. </a:t>
            </a:r>
            <a:r>
              <a:rPr lang="en-GB">
                <a:latin typeface="Arial" charset="0"/>
              </a:rPr>
              <a:t>Bridion</a:t>
            </a:r>
            <a:r>
              <a:rPr lang="en-GB" baseline="30000">
                <a:latin typeface="Arial" charset="0"/>
              </a:rPr>
              <a:t>®</a:t>
            </a:r>
            <a:r>
              <a:rPr lang="en-GB">
                <a:latin typeface="Arial" charset="0"/>
              </a:rPr>
              <a:t> (sugammadex) [Summary of Product Characteristics]. N.V. Organon, Kloosterstraat 6, 5349 AB Oss, The Netherlands; August 2008.</a:t>
            </a: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5823646" y="1552727"/>
            <a:ext cx="727721" cy="230651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260" tIns="45630" rIns="91260" bIns="4563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buFont typeface="Arial Narrow" pitchFamily="34" charset="0"/>
              <a:buNone/>
            </a:pPr>
            <a:r>
              <a:rPr lang="en-GB" sz="900">
                <a:latin typeface="Arial Narrow" pitchFamily="34" charset="0"/>
              </a:rPr>
              <a:t>SMPC, p 8 A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5829598" y="3135691"/>
            <a:ext cx="734133" cy="230651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260" tIns="45630" rIns="91260" bIns="4563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buFont typeface="Arial Narrow" pitchFamily="34" charset="0"/>
              <a:buNone/>
            </a:pPr>
            <a:r>
              <a:rPr lang="en-GB" sz="900">
                <a:latin typeface="Arial Narrow" pitchFamily="34" charset="0"/>
              </a:rPr>
              <a:t>SMPC, p 4 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11/16/09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54B7A7-8CDC-4204-BB84-CA8849041E41}" type="slidenum">
              <a:rPr lang="en-US"/>
              <a:pPr/>
              <a:t>44</a:t>
            </a:fld>
            <a:endParaRPr lang="en-US"/>
          </a:p>
        </p:txBody>
      </p:sp>
      <p:sp>
        <p:nvSpPr>
          <p:cNvPr id="485378" name="Text Box 2"/>
          <p:cNvSpPr txBox="1">
            <a:spLocks noChangeArrowheads="1"/>
          </p:cNvSpPr>
          <p:nvPr/>
        </p:nvSpPr>
        <p:spPr bwMode="auto">
          <a:xfrm>
            <a:off x="1179270" y="686421"/>
            <a:ext cx="4499462" cy="342918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5379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6441" y="4343436"/>
            <a:ext cx="5485120" cy="4114143"/>
          </a:xfrm>
          <a:ln/>
        </p:spPr>
        <p:txBody>
          <a:bodyPr lIns="96840" tIns="48240" rIns="96840" bIns="482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50"/>
              </a:spcBef>
              <a:buFont typeface="Arial" pitchFamily="34" charset="0"/>
              <a:buNone/>
            </a:pPr>
            <a:r>
              <a:rPr lang="ru-RU">
                <a:latin typeface="Arial" pitchFamily="34" charset="0"/>
              </a:rPr>
              <a:t>У взрослых БРАЙДАН</a:t>
            </a:r>
            <a:r>
              <a:rPr lang="en-GB" baseline="30000">
                <a:latin typeface="Arial" pitchFamily="34" charset="0"/>
              </a:rPr>
              <a:t>®</a:t>
            </a:r>
            <a:r>
              <a:rPr lang="en-GB">
                <a:latin typeface="Arial" pitchFamily="34" charset="0"/>
              </a:rPr>
              <a:t> (</a:t>
            </a:r>
            <a:r>
              <a:rPr lang="ru-RU">
                <a:latin typeface="Arial" pitchFamily="34" charset="0"/>
              </a:rPr>
              <a:t>сугаммадекс</a:t>
            </a:r>
            <a:r>
              <a:rPr lang="en-GB">
                <a:latin typeface="Arial" pitchFamily="34" charset="0"/>
              </a:rPr>
              <a:t>) </a:t>
            </a:r>
            <a:r>
              <a:rPr lang="ru-RU"/>
              <a:t>одобрен к применению для восстановления нейромышечной проводимости после миорелаксации рокуронием или векуронием</a:t>
            </a:r>
            <a:r>
              <a:rPr lang="en-GB">
                <a:latin typeface="Arial" pitchFamily="34" charset="0"/>
              </a:rPr>
              <a:t>.</a:t>
            </a:r>
            <a:r>
              <a:rPr lang="en-GB" baseline="30000">
                <a:latin typeface="Arial" pitchFamily="34" charset="0"/>
              </a:rPr>
              <a:t>1</a:t>
            </a:r>
          </a:p>
          <a:p>
            <a:pPr eaLnBrk="1" hangingPunct="1">
              <a:spcBef>
                <a:spcPts val="450"/>
              </a:spcBef>
              <a:buFont typeface="Arial" pitchFamily="34" charset="0"/>
              <a:buNone/>
            </a:pPr>
            <a:r>
              <a:rPr lang="ru-RU">
                <a:latin typeface="Arial" pitchFamily="34" charset="0"/>
              </a:rPr>
              <a:t>У детей </a:t>
            </a:r>
            <a:r>
              <a:rPr lang="ru-RU"/>
              <a:t>Брайдан одобрен только для рутинного восстановления после миорелаксации рокуронием</a:t>
            </a:r>
            <a:r>
              <a:rPr lang="en-GB">
                <a:latin typeface="Arial" pitchFamily="34" charset="0"/>
              </a:rPr>
              <a:t>.</a:t>
            </a:r>
          </a:p>
          <a:p>
            <a:pPr eaLnBrk="1" hangingPunct="1">
              <a:spcBef>
                <a:spcPts val="450"/>
              </a:spcBef>
              <a:buFont typeface="Arial" pitchFamily="34" charset="0"/>
              <a:buNone/>
            </a:pPr>
            <a:endParaRPr lang="en-GB">
              <a:latin typeface="Arial" pitchFamily="34" charset="0"/>
            </a:endParaRPr>
          </a:p>
          <a:p>
            <a:pPr eaLnBrk="1" hangingPunct="1">
              <a:spcBef>
                <a:spcPts val="450"/>
              </a:spcBef>
              <a:buFont typeface="Arial" pitchFamily="34" charset="0"/>
              <a:buNone/>
            </a:pPr>
            <a:r>
              <a:rPr lang="ru-RU" b="1">
                <a:latin typeface="Arial" pitchFamily="34" charset="0"/>
              </a:rPr>
              <a:t>Ссылки</a:t>
            </a:r>
            <a:endParaRPr lang="en-GB" b="1">
              <a:latin typeface="Arial" pitchFamily="34" charset="0"/>
            </a:endParaRPr>
          </a:p>
          <a:p>
            <a:pPr eaLnBrk="1" hangingPunct="1">
              <a:spcBef>
                <a:spcPts val="450"/>
              </a:spcBef>
              <a:buFont typeface="Arial" pitchFamily="34" charset="0"/>
              <a:buNone/>
            </a:pPr>
            <a:r>
              <a:rPr lang="en-GB">
                <a:latin typeface="Arial" pitchFamily="34" charset="0"/>
              </a:rPr>
              <a:t>1. Bridion</a:t>
            </a:r>
            <a:r>
              <a:rPr lang="en-GB" baseline="30000">
                <a:latin typeface="Arial" pitchFamily="34" charset="0"/>
              </a:rPr>
              <a:t>®</a:t>
            </a:r>
            <a:r>
              <a:rPr lang="en-GB">
                <a:latin typeface="Arial" pitchFamily="34" charset="0"/>
              </a:rPr>
              <a:t> (sugammadex) [Summary of Product Characteristics]. N.V. Organon, Kloosterstraat 6, 5349 AB Oss, The Netherlands; August 2008.</a:t>
            </a:r>
          </a:p>
          <a:p>
            <a:pPr eaLnBrk="1" hangingPunct="1">
              <a:spcBef>
                <a:spcPts val="450"/>
              </a:spcBef>
              <a:buFont typeface="Arial" pitchFamily="34" charset="0"/>
              <a:buNone/>
            </a:pPr>
            <a:endParaRPr lang="en-GB">
              <a:latin typeface="Arial" pitchFamily="34" charset="0"/>
            </a:endParaRPr>
          </a:p>
        </p:txBody>
      </p:sp>
      <p:sp>
        <p:nvSpPr>
          <p:cNvPr id="485380" name="Text Box 4"/>
          <p:cNvSpPr txBox="1">
            <a:spLocks noChangeArrowheads="1"/>
          </p:cNvSpPr>
          <p:nvPr/>
        </p:nvSpPr>
        <p:spPr bwMode="auto">
          <a:xfrm>
            <a:off x="5864343" y="1402051"/>
            <a:ext cx="805589" cy="25131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480" tIns="48240" rIns="96480" bIns="4824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0" hangingPunct="0">
              <a:spcBef>
                <a:spcPct val="0"/>
              </a:spcBef>
              <a:spcAft>
                <a:spcPct val="0"/>
              </a:spcAft>
              <a:buFont typeface="Arial Narrow" pitchFamily="34" charset="0"/>
              <a:buNone/>
            </a:pPr>
            <a:r>
              <a:rPr lang="en-GB" sz="1000" i="0">
                <a:latin typeface="Arial Narrow" pitchFamily="34" charset="0"/>
              </a:rPr>
              <a:t>SMPC, p 2 C</a:t>
            </a:r>
          </a:p>
        </p:txBody>
      </p:sp>
      <p:sp>
        <p:nvSpPr>
          <p:cNvPr id="485381" name="Text Box 5"/>
          <p:cNvSpPr txBox="1">
            <a:spLocks noChangeArrowheads="1"/>
          </p:cNvSpPr>
          <p:nvPr/>
        </p:nvSpPr>
        <p:spPr bwMode="auto">
          <a:xfrm>
            <a:off x="5805139" y="3896533"/>
            <a:ext cx="805589" cy="25131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480" tIns="48240" rIns="96480" bIns="4824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0" hangingPunct="0">
              <a:spcBef>
                <a:spcPct val="0"/>
              </a:spcBef>
              <a:spcAft>
                <a:spcPct val="0"/>
              </a:spcAft>
              <a:buFont typeface="Arial Narrow" pitchFamily="34" charset="0"/>
              <a:buNone/>
            </a:pPr>
            <a:r>
              <a:rPr lang="en-GB" sz="1000" i="0">
                <a:latin typeface="Arial Narrow" pitchFamily="34" charset="0"/>
              </a:rPr>
              <a:t>SMPC, p 2 C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11/16/09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733397-5062-434E-B0CC-3C1FFC261424}" type="slidenum">
              <a:rPr lang="en-US"/>
              <a:pPr/>
              <a:t>46</a:t>
            </a:fld>
            <a:endParaRPr lang="en-US"/>
          </a:p>
        </p:txBody>
      </p:sp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926454" y="686421"/>
            <a:ext cx="5009892" cy="34291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046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15254" y="4344897"/>
            <a:ext cx="5029094" cy="4112682"/>
          </a:xfrm>
          <a:ln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БРАЙДАН можно назначать кормящим женщинам, но данных у беременных его следует применять с осторожностью, так как данных о таком использовании мало</a:t>
            </a:r>
          </a:p>
          <a:p>
            <a:pPr>
              <a:spcBef>
                <a:spcPts val="450"/>
              </a:spcBef>
              <a:buFont typeface="Arial" pitchFamily="34" charset="0"/>
              <a:buChar char="•"/>
            </a:pPr>
            <a:r>
              <a:rPr lang="ru-RU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Ввиду недостатка данных об эффекте БРАЙДАНА у младенцев и новорожденных, БРАЙДАН не следует применять у детей младше 2 лет</a:t>
            </a:r>
            <a:endParaRPr lang="en-GB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0"/>
              </a:spcBef>
              <a:buFont typeface="Arial" pitchFamily="34" charset="0"/>
              <a:buChar char="•"/>
            </a:pPr>
            <a:r>
              <a:rPr lang="en-GB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У детей более старшего возраста </a:t>
            </a:r>
            <a:r>
              <a:rPr lang="en-GB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– 2 </a:t>
            </a:r>
            <a:r>
              <a:rPr lang="ru-RU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и выше</a:t>
            </a:r>
            <a:r>
              <a:rPr lang="en-GB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БРАЙДАН показан только для рутинного восстановления НМП</a:t>
            </a:r>
            <a:r>
              <a:rPr lang="en-US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после блока рокуронием</a:t>
            </a:r>
            <a:endParaRPr lang="en-GB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51938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9"/>
          <p:cNvSpPr>
            <a:spLocks noChangeArrowheads="1"/>
          </p:cNvSpPr>
          <p:nvPr/>
        </p:nvSpPr>
        <p:spPr bwMode="gray">
          <a:xfrm>
            <a:off x="0" y="4941888"/>
            <a:ext cx="9155113" cy="5032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ea typeface="SimSun" pitchFamily="2" charset="-122"/>
            </a:endParaRPr>
          </a:p>
        </p:txBody>
      </p:sp>
      <p:sp>
        <p:nvSpPr>
          <p:cNvPr id="6" name="Rectangle 90"/>
          <p:cNvSpPr>
            <a:spLocks noChangeArrowheads="1"/>
          </p:cNvSpPr>
          <p:nvPr/>
        </p:nvSpPr>
        <p:spPr bwMode="ltGray">
          <a:xfrm>
            <a:off x="0" y="5387975"/>
            <a:ext cx="9155113" cy="14811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ea typeface="SimSun" pitchFamily="2" charset="-122"/>
            </a:endParaRPr>
          </a:p>
        </p:txBody>
      </p:sp>
      <p:sp>
        <p:nvSpPr>
          <p:cNvPr id="7" name="Text Box 64"/>
          <p:cNvSpPr txBox="1">
            <a:spLocks noChangeArrowheads="1"/>
          </p:cNvSpPr>
          <p:nvPr/>
        </p:nvSpPr>
        <p:spPr bwMode="auto">
          <a:xfrm>
            <a:off x="3886200" y="5943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chemeClr val="bg1"/>
                </a:solidFill>
                <a:latin typeface="Verdana" pitchFamily="34" charset="0"/>
                <a:ea typeface="SimSun" pitchFamily="2" charset="-122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600200"/>
            <a:ext cx="8229600" cy="6858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algn="l">
              <a:defRPr b="1"/>
            </a:lvl1pPr>
          </a:lstStyle>
          <a:p>
            <a:pPr lvl="0"/>
            <a:r>
              <a:rPr lang="ru-RU" altLang="zh-CN" noProof="0" smtClean="0"/>
              <a:t>Образец заголовка</a:t>
            </a:r>
            <a:endParaRPr lang="en-US" altLang="zh-C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04800" y="4953000"/>
            <a:ext cx="8610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ru-RU" altLang="zh-CN" noProof="0" smtClean="0"/>
              <a:t>Образец подзаголовка</a:t>
            </a:r>
            <a:endParaRPr lang="en-US" altLang="zh-CN" noProof="0" smtClean="0"/>
          </a:p>
        </p:txBody>
      </p:sp>
    </p:spTree>
    <p:extLst>
      <p:ext uri="{BB962C8B-B14F-4D97-AF65-F5344CB8AC3E}">
        <p14:creationId xmlns:p14="http://schemas.microsoft.com/office/powerpoint/2010/main" val="8289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BAA7A-9720-4B6E-AE83-1876454F68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9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C86E0-6D4C-4ACA-81B2-7977C0112A49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Rectangle 9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06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2095500" cy="6019800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6134100" cy="6019800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BAA7A-9720-4B6E-AE83-1876454F68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9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C86E0-6D4C-4ACA-81B2-7977C0112A49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Rectangle 9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1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72475" cy="563563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143000"/>
            <a:ext cx="8229600" cy="5257800"/>
          </a:xfrm>
        </p:spPr>
        <p:txBody>
          <a:bodyPr/>
          <a:lstStyle/>
          <a:p>
            <a:pPr lvl="0"/>
            <a:r>
              <a:rPr lang="ru-RU" altLang="zh-CN" noProof="0" smtClean="0"/>
              <a:t>Вставка таблицы</a:t>
            </a:r>
            <a:endParaRPr lang="zh-CN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B0C9C-1530-4215-A1F3-D2AE61E8561B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Rectangle 9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41510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BAA7A-9720-4B6E-AE83-1876454F68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9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C86E0-6D4C-4ACA-81B2-7977C0112A49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Rectangle 9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7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BAA7A-9720-4B6E-AE83-1876454F68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9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C86E0-6D4C-4ACA-81B2-7977C0112A49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Rectangle 9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1430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BAA7A-9720-4B6E-AE83-1876454F68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9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C86E0-6D4C-4ACA-81B2-7977C0112A49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7" name="Rectangle 9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96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BAA7A-9720-4B6E-AE83-1876454F68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9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C86E0-6D4C-4ACA-81B2-7977C0112A49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9" name="Rectangle 9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29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BAA7A-9720-4B6E-AE83-1876454F68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Rectangle 9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C86E0-6D4C-4ACA-81B2-7977C0112A49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22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BAA7A-9720-4B6E-AE83-1876454F68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Rectangle 9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C86E0-6D4C-4ACA-81B2-7977C0112A49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1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BAA7A-9720-4B6E-AE83-1876454F68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9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C86E0-6D4C-4ACA-81B2-7977C0112A49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7" name="Rectangle 9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03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BAA7A-9720-4B6E-AE83-1876454F68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9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C86E0-6D4C-4ACA-81B2-7977C0112A49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7" name="Rectangle 9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9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9"/>
          <p:cNvGraphicFramePr>
            <a:graphicFrameLocks noChangeAspect="1"/>
          </p:cNvGraphicFramePr>
          <p:nvPr/>
        </p:nvGraphicFramePr>
        <p:xfrm>
          <a:off x="0" y="188913"/>
          <a:ext cx="914400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4" name="Image" r:id="rId15" imgW="12215873" imgH="1853315" progId="">
                  <p:embed/>
                </p:oleObj>
              </mc:Choice>
              <mc:Fallback>
                <p:oleObj name="Image" r:id="rId15" imgW="12215873" imgH="1853315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9144000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B8A9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90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ea typeface="SimSun" pitchFamily="2" charset="-122"/>
            </a:endParaRPr>
          </a:p>
        </p:txBody>
      </p:sp>
      <p:sp>
        <p:nvSpPr>
          <p:cNvPr id="1028" name="Rectangle 91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ea typeface="SimSun" pitchFamily="2" charset="-122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altLang="zh-CN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08750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tx2"/>
                </a:solidFill>
                <a:latin typeface="Verdana" pitchFamily="34" charset="0"/>
                <a:ea typeface="SimSun" pitchFamily="2" charset="-122"/>
              </a:defRPr>
            </a:lvl1pPr>
          </a:lstStyle>
          <a:p>
            <a:fld id="{90ABAA7A-9720-4B6E-AE83-1876454F68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33400" y="381000"/>
            <a:ext cx="8372475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заголовка</a:t>
            </a:r>
            <a:endParaRPr lang="en-US" altLang="zh-CN" smtClean="0"/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1588"/>
            <a:ext cx="26670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bg1"/>
                </a:solidFill>
                <a:latin typeface="+mj-lt"/>
                <a:ea typeface="宋体" charset="-122"/>
              </a:defRPr>
            </a:lvl1pPr>
          </a:lstStyle>
          <a:p>
            <a:fld id="{9D7C86E0-6D4C-4ACA-81B2-7977C0112A49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0" y="6559550"/>
            <a:ext cx="28956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tx2"/>
                </a:solidFill>
                <a:latin typeface="+mj-lt"/>
                <a:ea typeface="宋体" charset="-122"/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568952" cy="252028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Возможности управляемого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нервно-мышечного блока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анестезии в акушерско-гинекологической практике</a:t>
            </a:r>
          </a:p>
        </p:txBody>
      </p:sp>
      <p:pic>
        <p:nvPicPr>
          <p:cNvPr id="1026" name="Picture 2" descr="&amp;Pcy;&amp;iecy;&amp;rcy;&amp;vcy;&amp;ycy;&amp;jcy; &amp;Mcy;&amp;ocy;&amp;scy;&amp;kcy;&amp;ocy;&amp;vcy;&amp;scy;&amp;kcy;&amp;icy;&amp;jcy; &amp;gcy;&amp;ocy;&amp;scy;&amp;ucy;&amp;dcy;&amp;acy;&amp;rcy;&amp;scy;&amp;tcy;&amp;vcy;&amp;iecy;&amp;ncy;&amp;ncy;&amp;ycy;&amp;jcy; &amp;mcy;&amp;iecy;&amp;dcy;&amp;icy;&amp;tscy;&amp;icy;&amp;ncy;&amp;scy;&amp;kcy;&amp;icy;&amp;jcy; &amp;ucy;&amp;ncy;&amp;icy;&amp;vcy;&amp;iecy;&amp;rcy;&amp;scy;&amp;icy;&amp;tcy;&amp;iecy;&amp;tcy; &amp;icy;&amp;mcy;&amp;iecy;&amp;ncy;&amp;icy; &amp;Icy;.&amp;Mcy;.&amp;Scy;&amp;iecy;&amp;chcy;&amp;iecy;&amp;ncy;&amp;ocy;&amp;vcy;&amp;a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30411"/>
            <a:ext cx="1376363" cy="13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3928" y="5866565"/>
            <a:ext cx="1512168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398276"/>
            <a:ext cx="6400800" cy="1353339"/>
          </a:xfrm>
        </p:spPr>
        <p:txBody>
          <a:bodyPr>
            <a:normAutofit/>
          </a:bodyPr>
          <a:lstStyle/>
          <a:p>
            <a:r>
              <a:rPr lang="ru-RU" dirty="0" smtClean="0"/>
              <a:t>Сокологорский С.В.</a:t>
            </a:r>
          </a:p>
          <a:p>
            <a:r>
              <a:rPr lang="ru-RU" dirty="0" smtClean="0"/>
              <a:t>Первый Московский Государственный Медицинский Университет</a:t>
            </a:r>
          </a:p>
          <a:p>
            <a:r>
              <a:rPr lang="ru-RU" dirty="0" smtClean="0"/>
              <a:t>Уфа 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6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612" y="5738481"/>
            <a:ext cx="8712968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катаете в таком автомобиле своих пациентов?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656"/>
            <a:ext cx="3744416" cy="541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4997871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Тогда почему?!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212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09150" y="332656"/>
            <a:ext cx="8437562" cy="64807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Устранение глубокого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нейромышечного  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блока</a:t>
            </a:r>
          </a:p>
        </p:txBody>
      </p:sp>
      <p:pic>
        <p:nvPicPr>
          <p:cNvPr id="5519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7558087" cy="405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1940" name="Rectangle 4"/>
          <p:cNvSpPr>
            <a:spLocks noChangeArrowheads="1"/>
          </p:cNvSpPr>
          <p:nvPr/>
        </p:nvSpPr>
        <p:spPr bwMode="auto">
          <a:xfrm>
            <a:off x="539304" y="5365296"/>
            <a:ext cx="7777609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b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+mj-lt"/>
              </a:rPr>
              <a:t>БРАЙДАН® устраняет глубокий нейромышечный блок, вызванный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рокуронием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в 18 раз быстрее, чем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неостимин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1941" name="Text Box 5"/>
          <p:cNvSpPr txBox="1">
            <a:spLocks noChangeArrowheads="1"/>
          </p:cNvSpPr>
          <p:nvPr/>
        </p:nvSpPr>
        <p:spPr bwMode="auto">
          <a:xfrm>
            <a:off x="1259632" y="6268771"/>
            <a:ext cx="48006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None/>
            </a:pPr>
            <a:r>
              <a:rPr lang="en-GB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Jones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RK et al. </a:t>
            </a:r>
            <a:r>
              <a:rPr lang="en-GB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Anesthesiology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2007;107:A1577.</a:t>
            </a:r>
          </a:p>
        </p:txBody>
      </p:sp>
      <p:pic>
        <p:nvPicPr>
          <p:cNvPr id="6" name="Picture 5" descr="boo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68771"/>
            <a:ext cx="863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Birsteinstar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904" y="6298009"/>
            <a:ext cx="304800" cy="304800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2627784" y="3789040"/>
            <a:ext cx="151216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724128" y="1700808"/>
            <a:ext cx="151216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12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3117" y="116632"/>
            <a:ext cx="8437562" cy="7199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3D2AB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/>
          <a:p>
            <a:pPr defTabSz="449263" eaLnBrk="1" hangingPunct="1"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Предсказуемое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и полное восстановление нейромышечной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проводимости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при введении на уровне появления T2</a:t>
            </a:r>
          </a:p>
        </p:txBody>
      </p:sp>
      <p:pic>
        <p:nvPicPr>
          <p:cNvPr id="5468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836613"/>
            <a:ext cx="5616575" cy="37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68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427" y="4610496"/>
            <a:ext cx="7056438" cy="168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6823" name="Rectangle 7"/>
          <p:cNvSpPr>
            <a:spLocks noChangeArrowheads="1"/>
          </p:cNvSpPr>
          <p:nvPr/>
        </p:nvSpPr>
        <p:spPr bwMode="auto">
          <a:xfrm>
            <a:off x="1187624" y="6400374"/>
            <a:ext cx="449950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>
              <a:spcBef>
                <a:spcPts val="750"/>
              </a:spcBef>
              <a:spcAft>
                <a:spcPct val="0"/>
              </a:spcAft>
              <a:buClr>
                <a:srgbClr val="808080"/>
              </a:buClr>
              <a:buFont typeface="Arial" pitchFamily="34" charset="0"/>
              <a:buNone/>
            </a:pPr>
            <a:r>
              <a:rPr lang="en-GB" sz="1600" i="1" dirty="0" err="1">
                <a:latin typeface="Times New Roman" pitchFamily="18" charset="0"/>
                <a:cs typeface="Times New Roman" pitchFamily="18" charset="0"/>
              </a:rPr>
              <a:t>Blobner</a:t>
            </a: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et al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Eur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Anaesthesiol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2010; 27: 874-881</a:t>
            </a:r>
          </a:p>
        </p:txBody>
      </p:sp>
      <p:pic>
        <p:nvPicPr>
          <p:cNvPr id="6" name="Picture 5" descr="book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68771"/>
            <a:ext cx="863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Birsteinstar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904" y="6298009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322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6033" y="260648"/>
            <a:ext cx="8437562" cy="641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3D2AB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ctr">
            <a:noAutofit/>
          </a:bodyPr>
          <a:lstStyle/>
          <a:p>
            <a:pPr defTabSz="449263">
              <a:spcBef>
                <a:spcPct val="70000"/>
              </a:spcBef>
              <a:spcAft>
                <a:spcPct val="30000"/>
              </a:spcAft>
            </a:pP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В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осстановление 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нейромышечной</a:t>
            </a:r>
            <a:b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проводимости (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НМП)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640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56792"/>
            <a:ext cx="8229600" cy="388843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Стандартное </a:t>
            </a:r>
            <a:r>
              <a:rPr lang="ru-RU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восстановление</a:t>
            </a:r>
            <a:endParaRPr lang="en-US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US" sz="1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4 </a:t>
            </a:r>
            <a:r>
              <a:rPr lang="ru-RU" sz="1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мг</a:t>
            </a:r>
            <a:r>
              <a:rPr lang="en-US" sz="1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ru-RU" sz="1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кг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рекомендуется вводить, если восстановление НМП достигло 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2 PTCs (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глубокий блок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после введения </a:t>
            </a:r>
            <a:r>
              <a:rPr lang="ru-RU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рокурония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или </a:t>
            </a:r>
            <a:r>
              <a:rPr lang="ru-RU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векурония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US" sz="16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ru-RU" sz="16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мг</a:t>
            </a:r>
            <a:r>
              <a:rPr lang="en-US" sz="16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ru-RU" sz="16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кг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рекомендуется вводить, если спонтанное восстановление НМП достигло повторного появления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1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неглубокий блок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после введения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рокурония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или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векурония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Немедленное  восстановление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*</a:t>
            </a:r>
          </a:p>
          <a:p>
            <a:pPr lvl="1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При клинической необходимости в немедленном восстановлении НМП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рекомендуется вводить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16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мг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кг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Брайдана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®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через 3 минуты после введения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рокурония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lvl="1"/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2" descr="File:SugammadexMolecu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" y="5523946"/>
            <a:ext cx="1344389" cy="13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5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899592" y="1052736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Трудная интубация в акушерстве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наблюдается в 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		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раз чаще</a:t>
            </a:r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в общехирургической практике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www.formationambulancier.fr/1_cours/110_rea/1100_images/Rea_Med/Intubation/Intubation_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61" y="3701852"/>
            <a:ext cx="3388547" cy="31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8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5676" y="1196752"/>
            <a:ext cx="8424863" cy="120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91" tIns="47796" rIns="95591" bIns="47796">
            <a:spAutoFit/>
          </a:bodyPr>
          <a:lstStyle/>
          <a:p>
            <a:pPr algn="l" defTabSz="955675"/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Частота летальных исходов при общей анестезии 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17 раз больше, чем при регионарных методах обезболивания  операции кесарева сечения 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5" descr="boo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024563"/>
            <a:ext cx="863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60475" y="5949950"/>
            <a:ext cx="748823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b="1" dirty="0">
                <a:solidFill>
                  <a:srgbClr val="F27B18"/>
                </a:solidFill>
                <a:latin typeface="Times New Roman" pitchFamily="18" charset="0"/>
              </a:rPr>
              <a:t>Hawkins J. L., </a:t>
            </a:r>
            <a:r>
              <a:rPr lang="en-US" sz="1600" b="1" dirty="0" err="1">
                <a:solidFill>
                  <a:srgbClr val="F27B18"/>
                </a:solidFill>
                <a:latin typeface="Times New Roman" pitchFamily="18" charset="0"/>
              </a:rPr>
              <a:t>Koonin</a:t>
            </a:r>
            <a:r>
              <a:rPr lang="en-US" sz="1600" b="1" dirty="0">
                <a:solidFill>
                  <a:srgbClr val="F27B18"/>
                </a:solidFill>
                <a:latin typeface="Times New Roman" pitchFamily="18" charset="0"/>
              </a:rPr>
              <a:t> L. </a:t>
            </a:r>
            <a:r>
              <a:rPr lang="en-US" sz="1600" b="1" dirty="0" err="1">
                <a:solidFill>
                  <a:srgbClr val="F27B18"/>
                </a:solidFill>
                <a:latin typeface="Times New Roman" pitchFamily="18" charset="0"/>
              </a:rPr>
              <a:t>M.,Palmer</a:t>
            </a:r>
            <a:r>
              <a:rPr lang="en-US" sz="1600" b="1" dirty="0">
                <a:solidFill>
                  <a:srgbClr val="F27B18"/>
                </a:solidFill>
                <a:latin typeface="Times New Roman" pitchFamily="18" charset="0"/>
              </a:rPr>
              <a:t> S. K., Gibbs C. P. </a:t>
            </a:r>
            <a:br>
              <a:rPr lang="en-US" sz="1600" b="1" dirty="0">
                <a:solidFill>
                  <a:srgbClr val="F27B18"/>
                </a:solidFill>
                <a:latin typeface="Times New Roman" pitchFamily="18" charset="0"/>
              </a:rPr>
            </a:br>
            <a:r>
              <a:rPr lang="en-US" sz="1600" b="1" dirty="0">
                <a:solidFill>
                  <a:srgbClr val="F27B18"/>
                </a:solidFill>
                <a:latin typeface="Times New Roman" pitchFamily="18" charset="0"/>
              </a:rPr>
              <a:t>Anesthesia-related Deaths during Obstetric Delivery in the United States, </a:t>
            </a:r>
            <a:br>
              <a:rPr lang="en-US" sz="1600" b="1" dirty="0">
                <a:solidFill>
                  <a:srgbClr val="F27B18"/>
                </a:solidFill>
                <a:latin typeface="Times New Roman" pitchFamily="18" charset="0"/>
              </a:rPr>
            </a:br>
            <a:r>
              <a:rPr lang="en-US" sz="1600" b="1" dirty="0">
                <a:solidFill>
                  <a:srgbClr val="F27B18"/>
                </a:solidFill>
                <a:latin typeface="Times New Roman" pitchFamily="18" charset="0"/>
              </a:rPr>
              <a:t>1979–1990. Anesthesiology, 1997; V. 86, N 2, P. 277–284 </a:t>
            </a:r>
          </a:p>
        </p:txBody>
      </p:sp>
      <p:pic>
        <p:nvPicPr>
          <p:cNvPr id="9" name="Picture 8" descr="Birsteinsta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6053138"/>
            <a:ext cx="304800" cy="304800"/>
          </a:xfrm>
          <a:prstGeom prst="rect">
            <a:avLst/>
          </a:prstGeom>
          <a:noFill/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1192" y="3068960"/>
            <a:ext cx="1754188" cy="2057400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ffectLst/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092" y="3075310"/>
            <a:ext cx="1752600" cy="2044700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ffectLst/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4309" y="2533231"/>
            <a:ext cx="4495800" cy="3371850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64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рудные решения…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14219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Что делать, если регионарные методы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пациентки технически сложно выполнимы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C:\Users\Сокологорский_СВ\Documents\Обои\DSC04140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12588"/>
            <a:ext cx="3118782" cy="4158375"/>
          </a:xfrm>
          <a:prstGeom prst="rect">
            <a:avLst/>
          </a:prstGeom>
          <a:noFill/>
        </p:spPr>
      </p:pic>
      <p:pic>
        <p:nvPicPr>
          <p:cNvPr id="5" name="Picture 7" descr="Image 646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7" y="3963196"/>
            <a:ext cx="4142773" cy="243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72475" cy="563563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Трудные решения…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 пациентки имеются признаки предстоящей технически сложной интубации?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 descr="nasal-fig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492896"/>
            <a:ext cx="3506749" cy="385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8" descr="nasal-fig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92" y="2489387"/>
            <a:ext cx="3506750" cy="386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mg11.nnm.ru/1/5/e/1/1/aca36273fa97375e914b254423b_pr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43764"/>
            <a:ext cx="4752528" cy="59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72475" cy="563563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Дороги, которые мы выбираем…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16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плох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сукцинилхолин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8229600" cy="4536504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вызывает миалгию</a:t>
            </a:r>
          </a:p>
          <a:p>
            <a:pPr>
              <a:buFontTx/>
              <a:buChar char="-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ызывает выраженную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гиперкалиемию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овышает тонус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m.masseter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мешающий комфортной ларингоскопии,</a:t>
            </a:r>
          </a:p>
          <a:p>
            <a:pPr>
              <a:buFontTx/>
              <a:buChar char="-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триггер злокачественной гипертермии,</a:t>
            </a:r>
          </a:p>
          <a:p>
            <a:pPr>
              <a:buFontTx/>
              <a:buChar char="-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счет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мускариноподобного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эффекта вызывает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брадикардию,</a:t>
            </a:r>
          </a:p>
          <a:p>
            <a:pPr>
              <a:buFontTx/>
              <a:buChar char="-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крайне длительно действует у пациентов с 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дефицитом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бутирилхолинэстеразы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27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идеального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миорелаксанта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3096344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Быстрое начало действия;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Быстрое или хорошо предсказуемое прекращение нейромышечной блокады;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(или минимальная выраженность) побочных эффектов;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остаточных эффектов.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6109785"/>
            <a:ext cx="3046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Savarese</a:t>
            </a:r>
            <a:r>
              <a:rPr lang="en-US" sz="2400" i="1" dirty="0" smtClean="0"/>
              <a:t> &amp;</a:t>
            </a:r>
            <a:r>
              <a:rPr lang="ru-RU" sz="2400" i="1" dirty="0" smtClean="0"/>
              <a:t> </a:t>
            </a:r>
            <a:r>
              <a:rPr lang="en-US" sz="2400" i="1" dirty="0" smtClean="0"/>
              <a:t>Kitz.  1968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1126" y="1344212"/>
            <a:ext cx="503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Идеальный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миорелаксант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ДОЛЖЕН: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5" y="1844824"/>
            <a:ext cx="8424936" cy="175432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бладать быстрым наступлением эффекта,</a:t>
            </a:r>
          </a:p>
          <a:p>
            <a:pPr marL="285750" indent="-285750">
              <a:buFontTx/>
              <a:buChar char="-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меть хорошо распознаваемое начало действия,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 иметь продолжительность действия около 20 мин (минимальная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продолжительность вмешательства),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иметь специфический антагонист для быстрой реверсии блока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 иметь просто определяемую дозировку.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1027" y="4273828"/>
            <a:ext cx="552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Идеальный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миорелаксант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ДОЛЖЕН: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4845317"/>
            <a:ext cx="79420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влиять на потребление кислорода органами и системами,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проникать через маточно-плацентарный барьер,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иметь побочных эффектов на сердечно-сосудистую и дыхательную системы,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провоцировать злокачественную гипертермию,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вызывать нежелательные эффекты у пациентов с миопатиями.</a:t>
            </a:r>
          </a:p>
          <a:p>
            <a:pPr marL="285750" indent="-285750">
              <a:buFontTx/>
              <a:buChar char="-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3995" y="37824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Напомним!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67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8028384" cy="563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мы до сих пор его используем?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2736304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ыстрое наступление эффекта</a:t>
            </a:r>
          </a:p>
          <a:p>
            <a:pPr>
              <a:buFontTx/>
              <a:buChar char="-"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фасцикуляции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хороший индикатор эффекта,</a:t>
            </a:r>
          </a:p>
          <a:p>
            <a:pPr>
              <a:buFontTx/>
              <a:buChar char="-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оптимальные условия для интубации создаются через 60 сек.</a:t>
            </a:r>
          </a:p>
          <a:p>
            <a:pPr>
              <a:buFontTx/>
              <a:buChar char="-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ила привычки!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86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Рокуроний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сукцинилхолин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КС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6256844"/>
            <a:ext cx="6854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Sami A. Abu-</a:t>
            </a:r>
            <a:r>
              <a:rPr lang="en-US" sz="1400" i="1" dirty="0" err="1" smtClean="0"/>
              <a:t>Halweh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Massad</a:t>
            </a:r>
            <a:r>
              <a:rPr lang="en-US" sz="1400" i="1" dirty="0" smtClean="0"/>
              <a:t> I.M., Abu-Ali H.M. // Saudi Med J 2007</a:t>
            </a:r>
            <a:r>
              <a:rPr lang="ru-RU" sz="1400" i="1" dirty="0" smtClean="0"/>
              <a:t>; </a:t>
            </a:r>
            <a:r>
              <a:rPr lang="en-US" sz="1400" i="1" dirty="0" err="1" smtClean="0"/>
              <a:t>Vol</a:t>
            </a:r>
            <a:r>
              <a:rPr lang="en-US" sz="1400" i="1" dirty="0" smtClean="0"/>
              <a:t> 28 (9) p 1393-96  </a:t>
            </a:r>
            <a:endParaRPr lang="ru-RU" sz="14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49" y="1772816"/>
            <a:ext cx="846793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421" y="5318651"/>
            <a:ext cx="55515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sequence induction and intubation with 1 mg/kg</a:t>
            </a:r>
          </a:p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rocuronium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bromide in cesarean section, comparison with</a:t>
            </a:r>
          </a:p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suxamethonium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64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Рокуроний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сукцинилхолин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КС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6256844"/>
            <a:ext cx="6854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Sami A. Abu-</a:t>
            </a:r>
            <a:r>
              <a:rPr lang="en-US" sz="1400" i="1" dirty="0" err="1" smtClean="0"/>
              <a:t>Halweh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Massad</a:t>
            </a:r>
            <a:r>
              <a:rPr lang="en-US" sz="1400" i="1" dirty="0" smtClean="0"/>
              <a:t> I.M., Abu-Ali H.M. // Saudi Med J 2007</a:t>
            </a:r>
            <a:r>
              <a:rPr lang="ru-RU" sz="1400" i="1" dirty="0" smtClean="0"/>
              <a:t>; </a:t>
            </a:r>
            <a:r>
              <a:rPr lang="en-US" sz="1400" i="1" dirty="0" err="1" smtClean="0"/>
              <a:t>Vol</a:t>
            </a:r>
            <a:r>
              <a:rPr lang="en-US" sz="1400" i="1" dirty="0" smtClean="0"/>
              <a:t> 28 (9) p 1393-96  </a:t>
            </a:r>
            <a:endParaRPr lang="ru-RU" sz="14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085" y="3285486"/>
            <a:ext cx="602109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43394" y="5157192"/>
            <a:ext cx="333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66 </a:t>
            </a:r>
            <a:r>
              <a:rPr lang="en-US" dirty="0" smtClean="0"/>
              <a:t>± 3.2 </a:t>
            </a:r>
            <a:r>
              <a:rPr lang="en-US" dirty="0"/>
              <a:t>sec </a:t>
            </a:r>
            <a:r>
              <a:rPr lang="ru-RU" dirty="0" smtClean="0"/>
              <a:t>          </a:t>
            </a:r>
            <a:r>
              <a:rPr lang="en-US" dirty="0" smtClean="0"/>
              <a:t> </a:t>
            </a:r>
            <a:r>
              <a:rPr lang="en-US" dirty="0"/>
              <a:t>65.8 </a:t>
            </a:r>
            <a:r>
              <a:rPr lang="en-US" dirty="0" smtClean="0"/>
              <a:t>± 3.2</a:t>
            </a:r>
            <a:r>
              <a:rPr lang="ru-RU" dirty="0" smtClean="0"/>
              <a:t> </a:t>
            </a:r>
            <a:r>
              <a:rPr lang="en-US" dirty="0" smtClean="0"/>
              <a:t>sec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779912" y="5017822"/>
            <a:ext cx="4076745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7" y="1412776"/>
            <a:ext cx="8035865" cy="204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10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Трудные дыхательные пути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5" y="1839753"/>
            <a:ext cx="8982622" cy="35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4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7" y="1643045"/>
            <a:ext cx="86233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353" y="260648"/>
            <a:ext cx="8372475" cy="563563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Трудные дыхательные пути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36522" y="6044500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British Journal of </a:t>
            </a:r>
            <a:r>
              <a:rPr lang="en-US" sz="1400" i="1" dirty="0" err="1"/>
              <a:t>Anaesthesia</a:t>
            </a:r>
            <a:r>
              <a:rPr lang="en-US" sz="1400" i="1" dirty="0"/>
              <a:t> 108 (4): 682–9 (2012)</a:t>
            </a:r>
            <a:endParaRPr lang="ru-RU" sz="1400" i="1" dirty="0"/>
          </a:p>
        </p:txBody>
      </p:sp>
      <p:sp>
        <p:nvSpPr>
          <p:cNvPr id="5" name="Овал 4"/>
          <p:cNvSpPr/>
          <p:nvPr/>
        </p:nvSpPr>
        <p:spPr>
          <a:xfrm>
            <a:off x="4211960" y="3399824"/>
            <a:ext cx="864096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796136" y="3399824"/>
            <a:ext cx="864096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146511" y="4509120"/>
            <a:ext cx="1008112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30687" y="4509120"/>
            <a:ext cx="1008112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4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2580" y="476672"/>
            <a:ext cx="5846043" cy="563563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общего?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902" y="1196752"/>
            <a:ext cx="3835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6031152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 - безопасность!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5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72475" cy="563563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Проницаемость маточно-плацентарного барьера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6011996"/>
            <a:ext cx="6502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/>
              <a:t>Rocuronium</a:t>
            </a:r>
            <a:r>
              <a:rPr lang="ru-RU" sz="1400" b="1" dirty="0"/>
              <a:t> (</a:t>
            </a:r>
            <a:r>
              <a:rPr lang="ru-RU" sz="1400" b="1" dirty="0" err="1"/>
              <a:t>Org</a:t>
            </a:r>
            <a:r>
              <a:rPr lang="ru-RU" sz="1400" b="1" dirty="0"/>
              <a:t> 9426) </a:t>
            </a:r>
            <a:r>
              <a:rPr lang="ru-RU" sz="1400" b="1" dirty="0" err="1"/>
              <a:t>for</a:t>
            </a:r>
            <a:r>
              <a:rPr lang="ru-RU" sz="1400" b="1" dirty="0"/>
              <a:t> </a:t>
            </a:r>
            <a:r>
              <a:rPr lang="ru-RU" sz="1400" b="1" dirty="0" err="1"/>
              <a:t>Caesarean</a:t>
            </a:r>
            <a:r>
              <a:rPr lang="ru-RU" sz="1400" b="1" dirty="0"/>
              <a:t> </a:t>
            </a:r>
            <a:r>
              <a:rPr lang="ru-RU" sz="1400" b="1" dirty="0" err="1"/>
              <a:t>section</a:t>
            </a:r>
            <a:endParaRPr lang="en-US" sz="1400" dirty="0" smtClean="0"/>
          </a:p>
          <a:p>
            <a:r>
              <a:rPr lang="en-US" sz="1400" dirty="0" smtClean="0"/>
              <a:t>E</a:t>
            </a:r>
            <a:r>
              <a:rPr lang="en-US" sz="1400" dirty="0"/>
              <a:t>. </a:t>
            </a:r>
            <a:r>
              <a:rPr lang="en-US" sz="1400" dirty="0" err="1"/>
              <a:t>Abouleish</a:t>
            </a:r>
            <a:r>
              <a:rPr lang="en-US" sz="1400" dirty="0"/>
              <a:t>, T. </a:t>
            </a:r>
            <a:r>
              <a:rPr lang="en-US" sz="1400" dirty="0" err="1"/>
              <a:t>Abboud</a:t>
            </a:r>
            <a:r>
              <a:rPr lang="en-US" sz="1400" dirty="0"/>
              <a:t>, T. </a:t>
            </a:r>
            <a:r>
              <a:rPr lang="en-US" sz="1400" dirty="0" err="1"/>
              <a:t>Lechevalier</a:t>
            </a:r>
            <a:r>
              <a:rPr lang="en-US" sz="1400" dirty="0"/>
              <a:t>, et al // </a:t>
            </a:r>
            <a:r>
              <a:rPr lang="en-US" sz="1400" i="1" dirty="0"/>
              <a:t>BJA </a:t>
            </a:r>
            <a:r>
              <a:rPr lang="en-US" sz="1400" i="1" dirty="0" err="1"/>
              <a:t>Vol</a:t>
            </a:r>
            <a:r>
              <a:rPr lang="en-US" sz="1400" i="1" dirty="0"/>
              <a:t> 73 </a:t>
            </a:r>
            <a:r>
              <a:rPr lang="en-US" sz="1400" i="1" dirty="0" err="1"/>
              <a:t>Iss</a:t>
            </a:r>
            <a:r>
              <a:rPr lang="en-US" sz="1400" i="1" dirty="0"/>
              <a:t> 3 Sept 1994 </a:t>
            </a:r>
            <a:r>
              <a:rPr lang="ru-RU" sz="1400" dirty="0" err="1"/>
              <a:t>Pp</a:t>
            </a:r>
            <a:r>
              <a:rPr lang="ru-RU" sz="1400" dirty="0"/>
              <a:t>. 336-341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773894"/>
              </p:ext>
            </p:extLst>
          </p:nvPr>
        </p:nvGraphicFramePr>
        <p:xfrm>
          <a:off x="755576" y="2079691"/>
          <a:ext cx="7344816" cy="284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296144"/>
                <a:gridCol w="1296144"/>
                <a:gridCol w="1224136"/>
                <a:gridCol w="720080"/>
                <a:gridCol w="57606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Концентрации веществ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Вена матери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Пупочная вена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Пупочная артерия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ВМ/ПВ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Рокуроний</a:t>
                      </a:r>
                      <a:r>
                        <a:rPr lang="ru-RU" baseline="0" dirty="0" smtClean="0"/>
                        <a:t>    </a:t>
                      </a:r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 ml</a:t>
                      </a:r>
                      <a:r>
                        <a:rPr lang="en-US" baseline="30000" dirty="0" smtClean="0"/>
                        <a:t>−1</a:t>
                      </a:r>
                      <a:r>
                        <a:rPr lang="en-US" dirty="0" smtClean="0"/>
                        <a:t>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2412 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±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180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389.6 ±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27.8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Рокуроний</a:t>
                      </a:r>
                      <a:r>
                        <a:rPr lang="ru-RU" baseline="0" dirty="0" smtClean="0"/>
                        <a:t>    </a:t>
                      </a:r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 ml</a:t>
                      </a:r>
                      <a:r>
                        <a:rPr lang="en-US" baseline="30000" dirty="0" smtClean="0"/>
                        <a:t>−1</a:t>
                      </a:r>
                      <a:r>
                        <a:rPr lang="en-US" dirty="0" smtClean="0"/>
                        <a:t>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271.2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±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34.7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17-дезацетилрокуроний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 </a:t>
                      </a:r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 ml</a:t>
                      </a:r>
                      <a:r>
                        <a:rPr lang="en-US" baseline="30000" dirty="0" smtClean="0"/>
                        <a:t>−1</a:t>
                      </a:r>
                      <a:r>
                        <a:rPr lang="en-US" dirty="0" smtClean="0"/>
                        <a:t>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178 ± 31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25 </a:t>
                      </a:r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 ml</a:t>
                      </a:r>
                      <a:r>
                        <a:rPr lang="en-US" baseline="30000" dirty="0" smtClean="0"/>
                        <a:t>−1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 rot="16200000">
            <a:off x="6164740" y="3356992"/>
            <a:ext cx="201622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5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Реверсия блока, как спасение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83" y="1360079"/>
            <a:ext cx="8532440" cy="315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5341"/>
            <a:ext cx="6084168" cy="221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2436097" y="3757309"/>
            <a:ext cx="6358947" cy="5912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28769" y="3429000"/>
            <a:ext cx="80394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7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Логистика 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пренатальной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анестезии </a:t>
            </a:r>
            <a:b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интубации трахеи в случае предполагаемых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«Трудных дыхательных путей»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34907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Индукция в анестезию обычным способом;</a:t>
            </a:r>
          </a:p>
          <a:p>
            <a:pPr>
              <a:spcAft>
                <a:spcPts val="1200"/>
              </a:spcAft>
            </a:pP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Миоплегия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рокуронием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Попытка интубации трахеи;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случае двух безуспешных попыток – немедленная реверсия НМБ с помощью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брайдана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(16 мг/кг);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 самостоятельного адекватного дыхания;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вопроса о выборе метода интубации трахеи, либо метода анестезии.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260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1126" y="1344212"/>
            <a:ext cx="5443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Идеальный </a:t>
            </a:r>
            <a:r>
              <a:rPr lang="ru-RU" sz="2400" b="1" dirty="0" err="1" smtClean="0"/>
              <a:t>миорелаксант</a:t>
            </a:r>
            <a:r>
              <a:rPr lang="ru-RU" sz="2400" b="1" dirty="0" smtClean="0"/>
              <a:t> ДОЛЖЕН: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1978" y="1815666"/>
            <a:ext cx="8424936" cy="175432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бладать быстрым наступлением эффекта,</a:t>
            </a:r>
          </a:p>
          <a:p>
            <a:pPr marL="285750" indent="-285750">
              <a:buFontTx/>
              <a:buChar char="-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меть хорошо распознаваемое начало действия,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 иметь продолжительность действия около 20 мин (минимальная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продолжительность вмешательства),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иметь специфический антагонист для быстрой реверсии блока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 иметь просто определяемую дозировку.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126" y="4042995"/>
            <a:ext cx="596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Идеальный </a:t>
            </a:r>
            <a:r>
              <a:rPr lang="ru-RU" sz="2400" b="1" dirty="0" err="1" smtClean="0"/>
              <a:t>миорелаксант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НЕ ДОЛЖЕН</a:t>
            </a:r>
            <a:r>
              <a:rPr lang="ru-RU" sz="2400" b="1" dirty="0" smtClean="0"/>
              <a:t>: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1502" y="4653136"/>
            <a:ext cx="79114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влиять на потребление кислорода органами и системами,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проникать через маточно-плацентарный барьер,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иметь побочных эффектов на сердечно-сосудистую и дыхательную системы,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провоцировать злокачественную гипертермию,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вызывать нежелательные эффекты у пациентов с миопатиями.</a:t>
            </a:r>
          </a:p>
          <a:p>
            <a:pPr marL="285750" indent="-285750">
              <a:buFontTx/>
              <a:buChar char="-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2461" y="116632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должен, и чего не должен</a:t>
            </a:r>
            <a:b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идеальный 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миорелаксант</a:t>
            </a: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197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miFTpTj57Hg/TFtQUExfdxI/AAAAAAAABQI/7g50yUFFebw/s1600/intub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07" y="20851"/>
            <a:ext cx="6300192" cy="472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96" y="188640"/>
            <a:ext cx="8229600" cy="73833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16462"/>
            <a:ext cx="8784976" cy="2160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В случае наличия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Брайдана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у анестезиолога появляется возможность безопасного использования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рокурония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качестве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монорелаксанта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пациентов с намечающейся трудной интубацией трахеи!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157191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не можете дышать, 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остальное уже не имеет значения!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16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0691" y="476672"/>
            <a:ext cx="8229600" cy="4572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3D2AB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accent2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noAutofit/>
          </a:bodyPr>
          <a:lstStyle/>
          <a:p>
            <a:pPr defTabSz="449263">
              <a:spcBef>
                <a:spcPct val="70000"/>
              </a:spcBef>
              <a:spcAft>
                <a:spcPct val="30000"/>
              </a:spcAft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Показания к применению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43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88840"/>
            <a:ext cx="8229600" cy="208823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noAutofit/>
          </a:bodyPr>
          <a:lstStyle/>
          <a:p>
            <a:pPr marL="336550" indent="-336550" defTabSz="449263">
              <a:lnSpc>
                <a:spcPct val="100000"/>
              </a:lnSpc>
              <a:buFont typeface="Arial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Заявленные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marL="336550" indent="-336550" defTabSz="449263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Восстановление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нейромышечной проводимости в стандартных условиях после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миорелаксации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рокуронием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или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верокуронием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 descr="File:SugammadexMolecu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" y="5523946"/>
            <a:ext cx="1344389" cy="13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2954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670" y="332656"/>
            <a:ext cx="7333777" cy="563563"/>
          </a:xfrm>
        </p:spPr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Не-е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Брайдан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дорого!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 descr="1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7215493" cy="467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5949280"/>
            <a:ext cx="7007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Раздышать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20 минут – дешевле!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622367" y="260648"/>
            <a:ext cx="8490175" cy="7920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Устранение неглубокого нейромышечного блока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0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250" y="1196752"/>
            <a:ext cx="7659688" cy="4064000"/>
          </a:xfrm>
        </p:spPr>
      </p:pic>
      <p:sp>
        <p:nvSpPr>
          <p:cNvPr id="550916" name="Text Box 4"/>
          <p:cNvSpPr txBox="1">
            <a:spLocks noChangeArrowheads="1"/>
          </p:cNvSpPr>
          <p:nvPr/>
        </p:nvSpPr>
        <p:spPr bwMode="auto">
          <a:xfrm>
            <a:off x="1416494" y="5455783"/>
            <a:ext cx="65532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БРАЙДАН® устраняет неглубокий нейромышечный блок в 12 раз быстрее, чем 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неостигмин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1043608" y="6329867"/>
            <a:ext cx="39657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>
              <a:spcBef>
                <a:spcPts val="75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None/>
            </a:pPr>
            <a:r>
              <a:rPr lang="en-GB" sz="1400" i="1" dirty="0" err="1">
                <a:latin typeface="Times New Roman" pitchFamily="18" charset="0"/>
                <a:cs typeface="Times New Roman" pitchFamily="18" charset="0"/>
              </a:rPr>
              <a:t>Blobner</a:t>
            </a:r>
            <a:r>
              <a:rPr lang="en-GB" sz="1400" i="1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et al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Eur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Anaesthesiol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2010; 27: 874-881</a:t>
            </a:r>
          </a:p>
        </p:txBody>
      </p:sp>
      <p:pic>
        <p:nvPicPr>
          <p:cNvPr id="6" name="Picture 5" descr="boo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68771"/>
            <a:ext cx="863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Birsteinstar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904" y="6298009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777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75" y="116632"/>
            <a:ext cx="8964612" cy="641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3D2AB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/>
          <a:p>
            <a:pPr defTabSz="449263" eaLnBrk="1" hangingPunct="1"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Предсказуемое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и полное устранение нейромышечного блока при введении на уровне 1–2 посттетанических ответов (PTC)</a:t>
            </a:r>
          </a:p>
        </p:txBody>
      </p:sp>
      <p:pic>
        <p:nvPicPr>
          <p:cNvPr id="5529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836613"/>
            <a:ext cx="5649913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797425"/>
            <a:ext cx="5688013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67" name="Text Box 7"/>
          <p:cNvSpPr txBox="1">
            <a:spLocks noChangeArrowheads="1"/>
          </p:cNvSpPr>
          <p:nvPr/>
        </p:nvSpPr>
        <p:spPr bwMode="auto">
          <a:xfrm>
            <a:off x="1259632" y="6387244"/>
            <a:ext cx="48006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Font typeface="Arial" pitchFamily="34" charset="0"/>
              <a:buNone/>
            </a:pPr>
            <a:r>
              <a:rPr lang="en-GB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Jones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RK et al. </a:t>
            </a:r>
            <a:r>
              <a:rPr lang="en-GB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Anesthesiology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2007;107:A1577.</a:t>
            </a:r>
          </a:p>
        </p:txBody>
      </p:sp>
      <p:pic>
        <p:nvPicPr>
          <p:cNvPr id="6" name="Picture 5" descr="book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68771"/>
            <a:ext cx="863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Birsteinstar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904" y="6298009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72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heese2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23757"/>
            <a:ext cx="3729456" cy="42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1" y="1124744"/>
            <a:ext cx="632261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150299" cy="563563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Еще раз! Главное  -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езопасность!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86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45284" y="1016000"/>
            <a:ext cx="80660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i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05188" name="Text Box 615"/>
          <p:cNvSpPr txBox="1">
            <a:spLocks noChangeArrowheads="1"/>
          </p:cNvSpPr>
          <p:nvPr/>
        </p:nvSpPr>
        <p:spPr bwMode="auto">
          <a:xfrm>
            <a:off x="236545" y="6257836"/>
            <a:ext cx="86868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defTabSz="914400">
              <a:spcBef>
                <a:spcPct val="10000"/>
              </a:spcBef>
              <a:spcAft>
                <a:spcPct val="0"/>
              </a:spcAft>
              <a:buClr>
                <a:srgbClr val="3366FF"/>
              </a:buClr>
              <a:buSzTx/>
              <a:buFontTx/>
              <a:buNone/>
            </a:pP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Sabo D, Jones RK, Berry J, Sloan T, Chen JY,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Morte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JB,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Groudine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S. Residual Neuromuscular Blockade at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Extubation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: A Randomized Comparison of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Sugammadex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and Neostigmine Reversal of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Rocuronium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-Induced Blockade in Patients Undergoing Abdominal Surgery. J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Anesthe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Clinic Res. 2011;2:140. </a:t>
            </a:r>
          </a:p>
        </p:txBody>
      </p:sp>
      <p:grpSp>
        <p:nvGrpSpPr>
          <p:cNvPr id="605189" name="Group 618"/>
          <p:cNvGrpSpPr>
            <a:grpSpLocks/>
          </p:cNvGrpSpPr>
          <p:nvPr/>
        </p:nvGrpSpPr>
        <p:grpSpPr bwMode="auto">
          <a:xfrm>
            <a:off x="1894471" y="996949"/>
            <a:ext cx="4939719" cy="4335463"/>
            <a:chOff x="1488" y="912"/>
            <a:chExt cx="2795" cy="2731"/>
          </a:xfrm>
        </p:grpSpPr>
        <p:grpSp>
          <p:nvGrpSpPr>
            <p:cNvPr id="605190" name="Group 6"/>
            <p:cNvGrpSpPr>
              <a:grpSpLocks/>
            </p:cNvGrpSpPr>
            <p:nvPr/>
          </p:nvGrpSpPr>
          <p:grpSpPr bwMode="auto">
            <a:xfrm>
              <a:off x="1625" y="1544"/>
              <a:ext cx="1763" cy="1458"/>
              <a:chOff x="3066" y="1841"/>
              <a:chExt cx="1763" cy="1458"/>
            </a:xfrm>
          </p:grpSpPr>
          <p:sp>
            <p:nvSpPr>
              <p:cNvPr id="605191" name="Rectangle 7"/>
              <p:cNvSpPr>
                <a:spLocks noChangeArrowheads="1"/>
              </p:cNvSpPr>
              <p:nvPr/>
            </p:nvSpPr>
            <p:spPr bwMode="auto">
              <a:xfrm>
                <a:off x="3066" y="3269"/>
                <a:ext cx="3" cy="30"/>
              </a:xfrm>
              <a:prstGeom prst="rect">
                <a:avLst/>
              </a:prstGeom>
              <a:solidFill>
                <a:srgbClr val="224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192" name="Rectangle 8"/>
              <p:cNvSpPr>
                <a:spLocks noChangeArrowheads="1"/>
              </p:cNvSpPr>
              <p:nvPr/>
            </p:nvSpPr>
            <p:spPr bwMode="auto">
              <a:xfrm>
                <a:off x="3069" y="3269"/>
                <a:ext cx="4" cy="30"/>
              </a:xfrm>
              <a:prstGeom prst="rect">
                <a:avLst/>
              </a:prstGeom>
              <a:solidFill>
                <a:srgbClr val="254C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193" name="Rectangle 9"/>
              <p:cNvSpPr>
                <a:spLocks noChangeArrowheads="1"/>
              </p:cNvSpPr>
              <p:nvPr/>
            </p:nvSpPr>
            <p:spPr bwMode="auto">
              <a:xfrm>
                <a:off x="3073" y="3269"/>
                <a:ext cx="3" cy="30"/>
              </a:xfrm>
              <a:prstGeom prst="rect">
                <a:avLst/>
              </a:prstGeom>
              <a:solidFill>
                <a:srgbClr val="294E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194" name="Rectangle 10"/>
              <p:cNvSpPr>
                <a:spLocks noChangeArrowheads="1"/>
              </p:cNvSpPr>
              <p:nvPr/>
            </p:nvSpPr>
            <p:spPr bwMode="auto">
              <a:xfrm>
                <a:off x="3076" y="3269"/>
                <a:ext cx="4" cy="30"/>
              </a:xfrm>
              <a:prstGeom prst="rect">
                <a:avLst/>
              </a:prstGeom>
              <a:solidFill>
                <a:srgbClr val="2D50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195" name="Rectangle 11"/>
              <p:cNvSpPr>
                <a:spLocks noChangeArrowheads="1"/>
              </p:cNvSpPr>
              <p:nvPr/>
            </p:nvSpPr>
            <p:spPr bwMode="auto">
              <a:xfrm>
                <a:off x="3080" y="3269"/>
                <a:ext cx="4" cy="30"/>
              </a:xfrm>
              <a:prstGeom prst="rect">
                <a:avLst/>
              </a:prstGeom>
              <a:solidFill>
                <a:srgbClr val="3052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196" name="Rectangle 12"/>
              <p:cNvSpPr>
                <a:spLocks noChangeArrowheads="1"/>
              </p:cNvSpPr>
              <p:nvPr/>
            </p:nvSpPr>
            <p:spPr bwMode="auto">
              <a:xfrm>
                <a:off x="3084" y="3269"/>
                <a:ext cx="3" cy="30"/>
              </a:xfrm>
              <a:prstGeom prst="rect">
                <a:avLst/>
              </a:prstGeom>
              <a:solidFill>
                <a:srgbClr val="3454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197" name="Rectangle 13"/>
              <p:cNvSpPr>
                <a:spLocks noChangeArrowheads="1"/>
              </p:cNvSpPr>
              <p:nvPr/>
            </p:nvSpPr>
            <p:spPr bwMode="auto">
              <a:xfrm>
                <a:off x="3087" y="3269"/>
                <a:ext cx="4" cy="30"/>
              </a:xfrm>
              <a:prstGeom prst="rect">
                <a:avLst/>
              </a:prstGeom>
              <a:solidFill>
                <a:srgbClr val="3856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198" name="Rectangle 14"/>
              <p:cNvSpPr>
                <a:spLocks noChangeArrowheads="1"/>
              </p:cNvSpPr>
              <p:nvPr/>
            </p:nvSpPr>
            <p:spPr bwMode="auto">
              <a:xfrm>
                <a:off x="3091" y="3269"/>
                <a:ext cx="3" cy="30"/>
              </a:xfrm>
              <a:prstGeom prst="rect">
                <a:avLst/>
              </a:prstGeom>
              <a:solidFill>
                <a:srgbClr val="3D5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199" name="Rectangle 15"/>
              <p:cNvSpPr>
                <a:spLocks noChangeArrowheads="1"/>
              </p:cNvSpPr>
              <p:nvPr/>
            </p:nvSpPr>
            <p:spPr bwMode="auto">
              <a:xfrm>
                <a:off x="3094" y="3269"/>
                <a:ext cx="4" cy="30"/>
              </a:xfrm>
              <a:prstGeom prst="rect">
                <a:avLst/>
              </a:prstGeom>
              <a:solidFill>
                <a:srgbClr val="415C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00" name="Rectangle 16"/>
              <p:cNvSpPr>
                <a:spLocks noChangeArrowheads="1"/>
              </p:cNvSpPr>
              <p:nvPr/>
            </p:nvSpPr>
            <p:spPr bwMode="auto">
              <a:xfrm>
                <a:off x="3098" y="3269"/>
                <a:ext cx="3" cy="30"/>
              </a:xfrm>
              <a:prstGeom prst="rect">
                <a:avLst/>
              </a:prstGeom>
              <a:solidFill>
                <a:srgbClr val="465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01" name="Rectangle 17"/>
              <p:cNvSpPr>
                <a:spLocks noChangeArrowheads="1"/>
              </p:cNvSpPr>
              <p:nvPr/>
            </p:nvSpPr>
            <p:spPr bwMode="auto">
              <a:xfrm>
                <a:off x="3101" y="3269"/>
                <a:ext cx="4" cy="30"/>
              </a:xfrm>
              <a:prstGeom prst="rect">
                <a:avLst/>
              </a:prstGeom>
              <a:solidFill>
                <a:srgbClr val="4A6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02" name="Rectangle 18"/>
              <p:cNvSpPr>
                <a:spLocks noChangeArrowheads="1"/>
              </p:cNvSpPr>
              <p:nvPr/>
            </p:nvSpPr>
            <p:spPr bwMode="auto">
              <a:xfrm>
                <a:off x="3105" y="3269"/>
                <a:ext cx="4" cy="30"/>
              </a:xfrm>
              <a:prstGeom prst="rect">
                <a:avLst/>
              </a:prstGeom>
              <a:solidFill>
                <a:srgbClr val="4F6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03" name="Rectangle 19"/>
              <p:cNvSpPr>
                <a:spLocks noChangeArrowheads="1"/>
              </p:cNvSpPr>
              <p:nvPr/>
            </p:nvSpPr>
            <p:spPr bwMode="auto">
              <a:xfrm>
                <a:off x="3109" y="3269"/>
                <a:ext cx="3" cy="30"/>
              </a:xfrm>
              <a:prstGeom prst="rect">
                <a:avLst/>
              </a:prstGeom>
              <a:solidFill>
                <a:srgbClr val="546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04" name="Rectangle 20"/>
              <p:cNvSpPr>
                <a:spLocks noChangeArrowheads="1"/>
              </p:cNvSpPr>
              <p:nvPr/>
            </p:nvSpPr>
            <p:spPr bwMode="auto">
              <a:xfrm>
                <a:off x="3112" y="3269"/>
                <a:ext cx="4" cy="30"/>
              </a:xfrm>
              <a:prstGeom prst="rect">
                <a:avLst/>
              </a:prstGeom>
              <a:solidFill>
                <a:srgbClr val="586E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05" name="Rectangle 21"/>
              <p:cNvSpPr>
                <a:spLocks noChangeArrowheads="1"/>
              </p:cNvSpPr>
              <p:nvPr/>
            </p:nvSpPr>
            <p:spPr bwMode="auto">
              <a:xfrm>
                <a:off x="3116" y="3269"/>
                <a:ext cx="3" cy="30"/>
              </a:xfrm>
              <a:prstGeom prst="rect">
                <a:avLst/>
              </a:prstGeom>
              <a:solidFill>
                <a:srgbClr val="5D7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06" name="Rectangle 22"/>
              <p:cNvSpPr>
                <a:spLocks noChangeArrowheads="1"/>
              </p:cNvSpPr>
              <p:nvPr/>
            </p:nvSpPr>
            <p:spPr bwMode="auto">
              <a:xfrm>
                <a:off x="3119" y="3269"/>
                <a:ext cx="4" cy="30"/>
              </a:xfrm>
              <a:prstGeom prst="rect">
                <a:avLst/>
              </a:prstGeom>
              <a:solidFill>
                <a:srgbClr val="627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07" name="Rectangle 23"/>
              <p:cNvSpPr>
                <a:spLocks noChangeArrowheads="1"/>
              </p:cNvSpPr>
              <p:nvPr/>
            </p:nvSpPr>
            <p:spPr bwMode="auto">
              <a:xfrm>
                <a:off x="3123" y="3269"/>
                <a:ext cx="4" cy="30"/>
              </a:xfrm>
              <a:prstGeom prst="rect">
                <a:avLst/>
              </a:prstGeom>
              <a:solidFill>
                <a:srgbClr val="677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08" name="Rectangle 24"/>
              <p:cNvSpPr>
                <a:spLocks noChangeArrowheads="1"/>
              </p:cNvSpPr>
              <p:nvPr/>
            </p:nvSpPr>
            <p:spPr bwMode="auto">
              <a:xfrm>
                <a:off x="3127" y="3269"/>
                <a:ext cx="3" cy="30"/>
              </a:xfrm>
              <a:prstGeom prst="rect">
                <a:avLst/>
              </a:prstGeom>
              <a:solidFill>
                <a:srgbClr val="6C7E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09" name="Rectangle 25"/>
              <p:cNvSpPr>
                <a:spLocks noChangeArrowheads="1"/>
              </p:cNvSpPr>
              <p:nvPr/>
            </p:nvSpPr>
            <p:spPr bwMode="auto">
              <a:xfrm>
                <a:off x="3130" y="3269"/>
                <a:ext cx="4" cy="30"/>
              </a:xfrm>
              <a:prstGeom prst="rect">
                <a:avLst/>
              </a:prstGeom>
              <a:solidFill>
                <a:srgbClr val="7082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10" name="Rectangle 26"/>
              <p:cNvSpPr>
                <a:spLocks noChangeArrowheads="1"/>
              </p:cNvSpPr>
              <p:nvPr/>
            </p:nvSpPr>
            <p:spPr bwMode="auto">
              <a:xfrm>
                <a:off x="3134" y="3269"/>
                <a:ext cx="3" cy="30"/>
              </a:xfrm>
              <a:prstGeom prst="rect">
                <a:avLst/>
              </a:prstGeom>
              <a:solidFill>
                <a:srgbClr val="758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11" name="Rectangle 27"/>
              <p:cNvSpPr>
                <a:spLocks noChangeArrowheads="1"/>
              </p:cNvSpPr>
              <p:nvPr/>
            </p:nvSpPr>
            <p:spPr bwMode="auto">
              <a:xfrm>
                <a:off x="3137" y="3269"/>
                <a:ext cx="4" cy="30"/>
              </a:xfrm>
              <a:prstGeom prst="rect">
                <a:avLst/>
              </a:prstGeom>
              <a:solidFill>
                <a:srgbClr val="7A8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12" name="Rectangle 28"/>
              <p:cNvSpPr>
                <a:spLocks noChangeArrowheads="1"/>
              </p:cNvSpPr>
              <p:nvPr/>
            </p:nvSpPr>
            <p:spPr bwMode="auto">
              <a:xfrm>
                <a:off x="3141" y="3269"/>
                <a:ext cx="4" cy="30"/>
              </a:xfrm>
              <a:prstGeom prst="rect">
                <a:avLst/>
              </a:prstGeom>
              <a:solidFill>
                <a:srgbClr val="7E8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13" name="Rectangle 29"/>
              <p:cNvSpPr>
                <a:spLocks noChangeArrowheads="1"/>
              </p:cNvSpPr>
              <p:nvPr/>
            </p:nvSpPr>
            <p:spPr bwMode="auto">
              <a:xfrm>
                <a:off x="3145" y="3269"/>
                <a:ext cx="3" cy="30"/>
              </a:xfrm>
              <a:prstGeom prst="rect">
                <a:avLst/>
              </a:prstGeom>
              <a:solidFill>
                <a:srgbClr val="8393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14" name="Rectangle 30"/>
              <p:cNvSpPr>
                <a:spLocks noChangeArrowheads="1"/>
              </p:cNvSpPr>
              <p:nvPr/>
            </p:nvSpPr>
            <p:spPr bwMode="auto">
              <a:xfrm>
                <a:off x="3148" y="3269"/>
                <a:ext cx="4" cy="30"/>
              </a:xfrm>
              <a:prstGeom prst="rect">
                <a:avLst/>
              </a:prstGeom>
              <a:solidFill>
                <a:srgbClr val="8797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15" name="Rectangle 31"/>
              <p:cNvSpPr>
                <a:spLocks noChangeArrowheads="1"/>
              </p:cNvSpPr>
              <p:nvPr/>
            </p:nvSpPr>
            <p:spPr bwMode="auto">
              <a:xfrm>
                <a:off x="3152" y="3269"/>
                <a:ext cx="3" cy="30"/>
              </a:xfrm>
              <a:prstGeom prst="rect">
                <a:avLst/>
              </a:prstGeom>
              <a:solidFill>
                <a:srgbClr val="8B9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16" name="Rectangle 32"/>
              <p:cNvSpPr>
                <a:spLocks noChangeArrowheads="1"/>
              </p:cNvSpPr>
              <p:nvPr/>
            </p:nvSpPr>
            <p:spPr bwMode="auto">
              <a:xfrm>
                <a:off x="3155" y="3269"/>
                <a:ext cx="4" cy="30"/>
              </a:xfrm>
              <a:prstGeom prst="rect">
                <a:avLst/>
              </a:prstGeom>
              <a:solidFill>
                <a:srgbClr val="909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17" name="Rectangle 33"/>
              <p:cNvSpPr>
                <a:spLocks noChangeArrowheads="1"/>
              </p:cNvSpPr>
              <p:nvPr/>
            </p:nvSpPr>
            <p:spPr bwMode="auto">
              <a:xfrm>
                <a:off x="3159" y="3269"/>
                <a:ext cx="4" cy="30"/>
              </a:xfrm>
              <a:prstGeom prst="rect">
                <a:avLst/>
              </a:prstGeom>
              <a:solidFill>
                <a:srgbClr val="93A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18" name="Rectangle 34"/>
              <p:cNvSpPr>
                <a:spLocks noChangeArrowheads="1"/>
              </p:cNvSpPr>
              <p:nvPr/>
            </p:nvSpPr>
            <p:spPr bwMode="auto">
              <a:xfrm>
                <a:off x="3163" y="3269"/>
                <a:ext cx="3" cy="30"/>
              </a:xfrm>
              <a:prstGeom prst="rect">
                <a:avLst/>
              </a:prstGeom>
              <a:solidFill>
                <a:srgbClr val="97A6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19" name="Rectangle 35"/>
              <p:cNvSpPr>
                <a:spLocks noChangeArrowheads="1"/>
              </p:cNvSpPr>
              <p:nvPr/>
            </p:nvSpPr>
            <p:spPr bwMode="auto">
              <a:xfrm>
                <a:off x="3166" y="3269"/>
                <a:ext cx="4" cy="30"/>
              </a:xfrm>
              <a:prstGeom prst="rect">
                <a:avLst/>
              </a:prstGeom>
              <a:solidFill>
                <a:srgbClr val="9BA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20" name="Rectangle 36"/>
              <p:cNvSpPr>
                <a:spLocks noChangeArrowheads="1"/>
              </p:cNvSpPr>
              <p:nvPr/>
            </p:nvSpPr>
            <p:spPr bwMode="auto">
              <a:xfrm>
                <a:off x="3170" y="3269"/>
                <a:ext cx="3" cy="30"/>
              </a:xfrm>
              <a:prstGeom prst="rect">
                <a:avLst/>
              </a:prstGeom>
              <a:solidFill>
                <a:srgbClr val="9EA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21" name="Rectangle 37"/>
              <p:cNvSpPr>
                <a:spLocks noChangeArrowheads="1"/>
              </p:cNvSpPr>
              <p:nvPr/>
            </p:nvSpPr>
            <p:spPr bwMode="auto">
              <a:xfrm>
                <a:off x="3173" y="3269"/>
                <a:ext cx="4" cy="30"/>
              </a:xfrm>
              <a:prstGeom prst="rect">
                <a:avLst/>
              </a:prstGeom>
              <a:solidFill>
                <a:srgbClr val="A1A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22" name="Rectangle 38"/>
              <p:cNvSpPr>
                <a:spLocks noChangeArrowheads="1"/>
              </p:cNvSpPr>
              <p:nvPr/>
            </p:nvSpPr>
            <p:spPr bwMode="auto">
              <a:xfrm>
                <a:off x="3177" y="3269"/>
                <a:ext cx="3" cy="30"/>
              </a:xfrm>
              <a:prstGeom prst="rect">
                <a:avLst/>
              </a:prstGeom>
              <a:solidFill>
                <a:srgbClr val="A4B2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23" name="Rectangle 39"/>
              <p:cNvSpPr>
                <a:spLocks noChangeArrowheads="1"/>
              </p:cNvSpPr>
              <p:nvPr/>
            </p:nvSpPr>
            <p:spPr bwMode="auto">
              <a:xfrm>
                <a:off x="3180" y="3269"/>
                <a:ext cx="4" cy="30"/>
              </a:xfrm>
              <a:prstGeom prst="rect">
                <a:avLst/>
              </a:prstGeom>
              <a:solidFill>
                <a:srgbClr val="A7B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24" name="Rectangle 40"/>
              <p:cNvSpPr>
                <a:spLocks noChangeArrowheads="1"/>
              </p:cNvSpPr>
              <p:nvPr/>
            </p:nvSpPr>
            <p:spPr bwMode="auto">
              <a:xfrm>
                <a:off x="3184" y="3269"/>
                <a:ext cx="4" cy="30"/>
              </a:xfrm>
              <a:prstGeom prst="rect">
                <a:avLst/>
              </a:prstGeom>
              <a:solidFill>
                <a:srgbClr val="A9B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25" name="Rectangle 41"/>
              <p:cNvSpPr>
                <a:spLocks noChangeArrowheads="1"/>
              </p:cNvSpPr>
              <p:nvPr/>
            </p:nvSpPr>
            <p:spPr bwMode="auto">
              <a:xfrm>
                <a:off x="3188" y="3269"/>
                <a:ext cx="3" cy="30"/>
              </a:xfrm>
              <a:prstGeom prst="rect">
                <a:avLst/>
              </a:prstGeom>
              <a:solidFill>
                <a:srgbClr val="ACB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26" name="Rectangle 42"/>
              <p:cNvSpPr>
                <a:spLocks noChangeArrowheads="1"/>
              </p:cNvSpPr>
              <p:nvPr/>
            </p:nvSpPr>
            <p:spPr bwMode="auto">
              <a:xfrm>
                <a:off x="3191" y="3269"/>
                <a:ext cx="4" cy="30"/>
              </a:xfrm>
              <a:prstGeom prst="rect">
                <a:avLst/>
              </a:prstGeom>
              <a:solidFill>
                <a:srgbClr val="AEB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27" name="Rectangle 43"/>
              <p:cNvSpPr>
                <a:spLocks noChangeArrowheads="1"/>
              </p:cNvSpPr>
              <p:nvPr/>
            </p:nvSpPr>
            <p:spPr bwMode="auto">
              <a:xfrm>
                <a:off x="3195" y="3269"/>
                <a:ext cx="3" cy="30"/>
              </a:xfrm>
              <a:prstGeom prst="rect">
                <a:avLst/>
              </a:prstGeom>
              <a:solidFill>
                <a:srgbClr val="B0B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28" name="Rectangle 44"/>
              <p:cNvSpPr>
                <a:spLocks noChangeArrowheads="1"/>
              </p:cNvSpPr>
              <p:nvPr/>
            </p:nvSpPr>
            <p:spPr bwMode="auto">
              <a:xfrm>
                <a:off x="3198" y="3269"/>
                <a:ext cx="4" cy="30"/>
              </a:xfrm>
              <a:prstGeom prst="rect">
                <a:avLst/>
              </a:prstGeom>
              <a:solidFill>
                <a:srgbClr val="B1B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29" name="Rectangle 45"/>
              <p:cNvSpPr>
                <a:spLocks noChangeArrowheads="1"/>
              </p:cNvSpPr>
              <p:nvPr/>
            </p:nvSpPr>
            <p:spPr bwMode="auto">
              <a:xfrm>
                <a:off x="3202" y="3269"/>
                <a:ext cx="4" cy="30"/>
              </a:xfrm>
              <a:prstGeom prst="rect">
                <a:avLst/>
              </a:prstGeom>
              <a:solidFill>
                <a:srgbClr val="B3C1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30" name="Rectangle 46"/>
              <p:cNvSpPr>
                <a:spLocks noChangeArrowheads="1"/>
              </p:cNvSpPr>
              <p:nvPr/>
            </p:nvSpPr>
            <p:spPr bwMode="auto">
              <a:xfrm>
                <a:off x="3206" y="3269"/>
                <a:ext cx="3" cy="30"/>
              </a:xfrm>
              <a:prstGeom prst="rect">
                <a:avLst/>
              </a:prstGeom>
              <a:solidFill>
                <a:srgbClr val="B5C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31" name="Rectangle 47"/>
              <p:cNvSpPr>
                <a:spLocks noChangeArrowheads="1"/>
              </p:cNvSpPr>
              <p:nvPr/>
            </p:nvSpPr>
            <p:spPr bwMode="auto">
              <a:xfrm>
                <a:off x="3209" y="3269"/>
                <a:ext cx="4" cy="30"/>
              </a:xfrm>
              <a:prstGeom prst="rect">
                <a:avLst/>
              </a:prstGeom>
              <a:solidFill>
                <a:srgbClr val="B6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32" name="Rectangle 48"/>
              <p:cNvSpPr>
                <a:spLocks noChangeArrowheads="1"/>
              </p:cNvSpPr>
              <p:nvPr/>
            </p:nvSpPr>
            <p:spPr bwMode="auto">
              <a:xfrm>
                <a:off x="3213" y="3269"/>
                <a:ext cx="3" cy="30"/>
              </a:xfrm>
              <a:prstGeom prst="rect">
                <a:avLst/>
              </a:prstGeom>
              <a:solidFill>
                <a:srgbClr val="B7C4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33" name="Rectangle 49"/>
              <p:cNvSpPr>
                <a:spLocks noChangeArrowheads="1"/>
              </p:cNvSpPr>
              <p:nvPr/>
            </p:nvSpPr>
            <p:spPr bwMode="auto">
              <a:xfrm>
                <a:off x="3216" y="3269"/>
                <a:ext cx="4" cy="30"/>
              </a:xfrm>
              <a:prstGeom prst="rect">
                <a:avLst/>
              </a:prstGeom>
              <a:solidFill>
                <a:srgbClr val="B8C5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34" name="Rectangle 50"/>
              <p:cNvSpPr>
                <a:spLocks noChangeArrowheads="1"/>
              </p:cNvSpPr>
              <p:nvPr/>
            </p:nvSpPr>
            <p:spPr bwMode="auto">
              <a:xfrm>
                <a:off x="3220" y="3269"/>
                <a:ext cx="4" cy="30"/>
              </a:xfrm>
              <a:prstGeom prst="rect">
                <a:avLst/>
              </a:prstGeom>
              <a:solidFill>
                <a:srgbClr val="B9C6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35" name="Rectangle 51"/>
              <p:cNvSpPr>
                <a:spLocks noChangeArrowheads="1"/>
              </p:cNvSpPr>
              <p:nvPr/>
            </p:nvSpPr>
            <p:spPr bwMode="auto">
              <a:xfrm>
                <a:off x="3224" y="3269"/>
                <a:ext cx="3" cy="30"/>
              </a:xfrm>
              <a:prstGeom prst="rect">
                <a:avLst/>
              </a:prstGeom>
              <a:solidFill>
                <a:srgbClr val="B9C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36" name="Rectangle 52"/>
              <p:cNvSpPr>
                <a:spLocks noChangeArrowheads="1"/>
              </p:cNvSpPr>
              <p:nvPr/>
            </p:nvSpPr>
            <p:spPr bwMode="auto">
              <a:xfrm>
                <a:off x="3227" y="3269"/>
                <a:ext cx="4" cy="30"/>
              </a:xfrm>
              <a:prstGeom prst="rect">
                <a:avLst/>
              </a:prstGeom>
              <a:solidFill>
                <a:srgbClr val="BAC7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37" name="Rectangle 53"/>
              <p:cNvSpPr>
                <a:spLocks noChangeArrowheads="1"/>
              </p:cNvSpPr>
              <p:nvPr/>
            </p:nvSpPr>
            <p:spPr bwMode="auto">
              <a:xfrm>
                <a:off x="3231" y="3269"/>
                <a:ext cx="7" cy="30"/>
              </a:xfrm>
              <a:prstGeom prst="rect">
                <a:avLst/>
              </a:prstGeom>
              <a:solidFill>
                <a:srgbClr val="BBC8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38" name="Rectangle 54"/>
              <p:cNvSpPr>
                <a:spLocks noChangeArrowheads="1"/>
              </p:cNvSpPr>
              <p:nvPr/>
            </p:nvSpPr>
            <p:spPr bwMode="auto">
              <a:xfrm>
                <a:off x="3238" y="3269"/>
                <a:ext cx="4" cy="30"/>
              </a:xfrm>
              <a:prstGeom prst="rect">
                <a:avLst/>
              </a:prstGeom>
              <a:solidFill>
                <a:srgbClr val="BCC9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39" name="Rectangle 55"/>
              <p:cNvSpPr>
                <a:spLocks noChangeArrowheads="1"/>
              </p:cNvSpPr>
              <p:nvPr/>
            </p:nvSpPr>
            <p:spPr bwMode="auto">
              <a:xfrm>
                <a:off x="3242" y="3269"/>
                <a:ext cx="7" cy="30"/>
              </a:xfrm>
              <a:prstGeom prst="rect">
                <a:avLst/>
              </a:prstGeom>
              <a:solidFill>
                <a:srgbClr val="BBC8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40" name="Rectangle 56"/>
              <p:cNvSpPr>
                <a:spLocks noChangeArrowheads="1"/>
              </p:cNvSpPr>
              <p:nvPr/>
            </p:nvSpPr>
            <p:spPr bwMode="auto">
              <a:xfrm>
                <a:off x="3249" y="3269"/>
                <a:ext cx="3" cy="30"/>
              </a:xfrm>
              <a:prstGeom prst="rect">
                <a:avLst/>
              </a:prstGeom>
              <a:solidFill>
                <a:srgbClr val="BAC7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41" name="Rectangle 57"/>
              <p:cNvSpPr>
                <a:spLocks noChangeArrowheads="1"/>
              </p:cNvSpPr>
              <p:nvPr/>
            </p:nvSpPr>
            <p:spPr bwMode="auto">
              <a:xfrm>
                <a:off x="3252" y="3269"/>
                <a:ext cx="4" cy="30"/>
              </a:xfrm>
              <a:prstGeom prst="rect">
                <a:avLst/>
              </a:prstGeom>
              <a:solidFill>
                <a:srgbClr val="B9C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42" name="Rectangle 58"/>
              <p:cNvSpPr>
                <a:spLocks noChangeArrowheads="1"/>
              </p:cNvSpPr>
              <p:nvPr/>
            </p:nvSpPr>
            <p:spPr bwMode="auto">
              <a:xfrm>
                <a:off x="3256" y="3269"/>
                <a:ext cx="3" cy="30"/>
              </a:xfrm>
              <a:prstGeom prst="rect">
                <a:avLst/>
              </a:prstGeom>
              <a:solidFill>
                <a:srgbClr val="B9C6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43" name="Rectangle 59"/>
              <p:cNvSpPr>
                <a:spLocks noChangeArrowheads="1"/>
              </p:cNvSpPr>
              <p:nvPr/>
            </p:nvSpPr>
            <p:spPr bwMode="auto">
              <a:xfrm>
                <a:off x="3259" y="3269"/>
                <a:ext cx="4" cy="30"/>
              </a:xfrm>
              <a:prstGeom prst="rect">
                <a:avLst/>
              </a:prstGeom>
              <a:solidFill>
                <a:srgbClr val="B8C5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44" name="Rectangle 60"/>
              <p:cNvSpPr>
                <a:spLocks noChangeArrowheads="1"/>
              </p:cNvSpPr>
              <p:nvPr/>
            </p:nvSpPr>
            <p:spPr bwMode="auto">
              <a:xfrm>
                <a:off x="3263" y="3269"/>
                <a:ext cx="4" cy="30"/>
              </a:xfrm>
              <a:prstGeom prst="rect">
                <a:avLst/>
              </a:prstGeom>
              <a:solidFill>
                <a:srgbClr val="B7C4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45" name="Rectangle 61"/>
              <p:cNvSpPr>
                <a:spLocks noChangeArrowheads="1"/>
              </p:cNvSpPr>
              <p:nvPr/>
            </p:nvSpPr>
            <p:spPr bwMode="auto">
              <a:xfrm>
                <a:off x="3267" y="3269"/>
                <a:ext cx="3" cy="30"/>
              </a:xfrm>
              <a:prstGeom prst="rect">
                <a:avLst/>
              </a:prstGeom>
              <a:solidFill>
                <a:srgbClr val="B6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46" name="Rectangle 62"/>
              <p:cNvSpPr>
                <a:spLocks noChangeArrowheads="1"/>
              </p:cNvSpPr>
              <p:nvPr/>
            </p:nvSpPr>
            <p:spPr bwMode="auto">
              <a:xfrm>
                <a:off x="3270" y="3269"/>
                <a:ext cx="4" cy="30"/>
              </a:xfrm>
              <a:prstGeom prst="rect">
                <a:avLst/>
              </a:prstGeom>
              <a:solidFill>
                <a:srgbClr val="B5C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47" name="Rectangle 63"/>
              <p:cNvSpPr>
                <a:spLocks noChangeArrowheads="1"/>
              </p:cNvSpPr>
              <p:nvPr/>
            </p:nvSpPr>
            <p:spPr bwMode="auto">
              <a:xfrm>
                <a:off x="3274" y="3269"/>
                <a:ext cx="3" cy="30"/>
              </a:xfrm>
              <a:prstGeom prst="rect">
                <a:avLst/>
              </a:prstGeom>
              <a:solidFill>
                <a:srgbClr val="B3C1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48" name="Rectangle 64"/>
              <p:cNvSpPr>
                <a:spLocks noChangeArrowheads="1"/>
              </p:cNvSpPr>
              <p:nvPr/>
            </p:nvSpPr>
            <p:spPr bwMode="auto">
              <a:xfrm>
                <a:off x="3277" y="3269"/>
                <a:ext cx="4" cy="30"/>
              </a:xfrm>
              <a:prstGeom prst="rect">
                <a:avLst/>
              </a:prstGeom>
              <a:solidFill>
                <a:srgbClr val="B1B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49" name="Rectangle 65"/>
              <p:cNvSpPr>
                <a:spLocks noChangeArrowheads="1"/>
              </p:cNvSpPr>
              <p:nvPr/>
            </p:nvSpPr>
            <p:spPr bwMode="auto">
              <a:xfrm>
                <a:off x="3281" y="3269"/>
                <a:ext cx="4" cy="30"/>
              </a:xfrm>
              <a:prstGeom prst="rect">
                <a:avLst/>
              </a:prstGeom>
              <a:solidFill>
                <a:srgbClr val="B0B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50" name="Rectangle 66"/>
              <p:cNvSpPr>
                <a:spLocks noChangeArrowheads="1"/>
              </p:cNvSpPr>
              <p:nvPr/>
            </p:nvSpPr>
            <p:spPr bwMode="auto">
              <a:xfrm>
                <a:off x="3285" y="3269"/>
                <a:ext cx="3" cy="30"/>
              </a:xfrm>
              <a:prstGeom prst="rect">
                <a:avLst/>
              </a:prstGeom>
              <a:solidFill>
                <a:srgbClr val="AEB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51" name="Rectangle 67"/>
              <p:cNvSpPr>
                <a:spLocks noChangeArrowheads="1"/>
              </p:cNvSpPr>
              <p:nvPr/>
            </p:nvSpPr>
            <p:spPr bwMode="auto">
              <a:xfrm>
                <a:off x="3288" y="3269"/>
                <a:ext cx="4" cy="30"/>
              </a:xfrm>
              <a:prstGeom prst="rect">
                <a:avLst/>
              </a:prstGeom>
              <a:solidFill>
                <a:srgbClr val="ACB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52" name="Rectangle 68"/>
              <p:cNvSpPr>
                <a:spLocks noChangeArrowheads="1"/>
              </p:cNvSpPr>
              <p:nvPr/>
            </p:nvSpPr>
            <p:spPr bwMode="auto">
              <a:xfrm>
                <a:off x="3292" y="3269"/>
                <a:ext cx="3" cy="30"/>
              </a:xfrm>
              <a:prstGeom prst="rect">
                <a:avLst/>
              </a:prstGeom>
              <a:solidFill>
                <a:srgbClr val="A9B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53" name="Rectangle 69"/>
              <p:cNvSpPr>
                <a:spLocks noChangeArrowheads="1"/>
              </p:cNvSpPr>
              <p:nvPr/>
            </p:nvSpPr>
            <p:spPr bwMode="auto">
              <a:xfrm>
                <a:off x="3295" y="3269"/>
                <a:ext cx="4" cy="30"/>
              </a:xfrm>
              <a:prstGeom prst="rect">
                <a:avLst/>
              </a:prstGeom>
              <a:solidFill>
                <a:srgbClr val="A7B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54" name="Rectangle 70"/>
              <p:cNvSpPr>
                <a:spLocks noChangeArrowheads="1"/>
              </p:cNvSpPr>
              <p:nvPr/>
            </p:nvSpPr>
            <p:spPr bwMode="auto">
              <a:xfrm>
                <a:off x="3299" y="3269"/>
                <a:ext cx="4" cy="30"/>
              </a:xfrm>
              <a:prstGeom prst="rect">
                <a:avLst/>
              </a:prstGeom>
              <a:solidFill>
                <a:srgbClr val="A4B2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55" name="Rectangle 71"/>
              <p:cNvSpPr>
                <a:spLocks noChangeArrowheads="1"/>
              </p:cNvSpPr>
              <p:nvPr/>
            </p:nvSpPr>
            <p:spPr bwMode="auto">
              <a:xfrm>
                <a:off x="3303" y="3269"/>
                <a:ext cx="3" cy="30"/>
              </a:xfrm>
              <a:prstGeom prst="rect">
                <a:avLst/>
              </a:prstGeom>
              <a:solidFill>
                <a:srgbClr val="A2B0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56" name="Rectangle 72"/>
              <p:cNvSpPr>
                <a:spLocks noChangeArrowheads="1"/>
              </p:cNvSpPr>
              <p:nvPr/>
            </p:nvSpPr>
            <p:spPr bwMode="auto">
              <a:xfrm>
                <a:off x="3306" y="3269"/>
                <a:ext cx="4" cy="30"/>
              </a:xfrm>
              <a:prstGeom prst="rect">
                <a:avLst/>
              </a:prstGeom>
              <a:solidFill>
                <a:srgbClr val="9EA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57" name="Rectangle 73"/>
              <p:cNvSpPr>
                <a:spLocks noChangeArrowheads="1"/>
              </p:cNvSpPr>
              <p:nvPr/>
            </p:nvSpPr>
            <p:spPr bwMode="auto">
              <a:xfrm>
                <a:off x="3310" y="3269"/>
                <a:ext cx="3" cy="30"/>
              </a:xfrm>
              <a:prstGeom prst="rect">
                <a:avLst/>
              </a:prstGeom>
              <a:solidFill>
                <a:srgbClr val="9BA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58" name="Rectangle 74"/>
              <p:cNvSpPr>
                <a:spLocks noChangeArrowheads="1"/>
              </p:cNvSpPr>
              <p:nvPr/>
            </p:nvSpPr>
            <p:spPr bwMode="auto">
              <a:xfrm>
                <a:off x="3313" y="3269"/>
                <a:ext cx="4" cy="30"/>
              </a:xfrm>
              <a:prstGeom prst="rect">
                <a:avLst/>
              </a:prstGeom>
              <a:solidFill>
                <a:srgbClr val="97A6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59" name="Rectangle 75"/>
              <p:cNvSpPr>
                <a:spLocks noChangeArrowheads="1"/>
              </p:cNvSpPr>
              <p:nvPr/>
            </p:nvSpPr>
            <p:spPr bwMode="auto">
              <a:xfrm>
                <a:off x="3317" y="3269"/>
                <a:ext cx="4" cy="30"/>
              </a:xfrm>
              <a:prstGeom prst="rect">
                <a:avLst/>
              </a:prstGeom>
              <a:solidFill>
                <a:srgbClr val="93A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60" name="Rectangle 76"/>
              <p:cNvSpPr>
                <a:spLocks noChangeArrowheads="1"/>
              </p:cNvSpPr>
              <p:nvPr/>
            </p:nvSpPr>
            <p:spPr bwMode="auto">
              <a:xfrm>
                <a:off x="3321" y="3269"/>
                <a:ext cx="3" cy="30"/>
              </a:xfrm>
              <a:prstGeom prst="rect">
                <a:avLst/>
              </a:prstGeom>
              <a:solidFill>
                <a:srgbClr val="909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61" name="Rectangle 77"/>
              <p:cNvSpPr>
                <a:spLocks noChangeArrowheads="1"/>
              </p:cNvSpPr>
              <p:nvPr/>
            </p:nvSpPr>
            <p:spPr bwMode="auto">
              <a:xfrm>
                <a:off x="3324" y="3269"/>
                <a:ext cx="4" cy="30"/>
              </a:xfrm>
              <a:prstGeom prst="rect">
                <a:avLst/>
              </a:prstGeom>
              <a:solidFill>
                <a:srgbClr val="8B9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62" name="Rectangle 78"/>
              <p:cNvSpPr>
                <a:spLocks noChangeArrowheads="1"/>
              </p:cNvSpPr>
              <p:nvPr/>
            </p:nvSpPr>
            <p:spPr bwMode="auto">
              <a:xfrm>
                <a:off x="3328" y="3269"/>
                <a:ext cx="3" cy="30"/>
              </a:xfrm>
              <a:prstGeom prst="rect">
                <a:avLst/>
              </a:prstGeom>
              <a:solidFill>
                <a:srgbClr val="8797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63" name="Rectangle 79"/>
              <p:cNvSpPr>
                <a:spLocks noChangeArrowheads="1"/>
              </p:cNvSpPr>
              <p:nvPr/>
            </p:nvSpPr>
            <p:spPr bwMode="auto">
              <a:xfrm>
                <a:off x="3331" y="3269"/>
                <a:ext cx="4" cy="30"/>
              </a:xfrm>
              <a:prstGeom prst="rect">
                <a:avLst/>
              </a:prstGeom>
              <a:solidFill>
                <a:srgbClr val="8393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64" name="Rectangle 80"/>
              <p:cNvSpPr>
                <a:spLocks noChangeArrowheads="1"/>
              </p:cNvSpPr>
              <p:nvPr/>
            </p:nvSpPr>
            <p:spPr bwMode="auto">
              <a:xfrm>
                <a:off x="3335" y="3269"/>
                <a:ext cx="3" cy="30"/>
              </a:xfrm>
              <a:prstGeom prst="rect">
                <a:avLst/>
              </a:prstGeom>
              <a:solidFill>
                <a:srgbClr val="7E8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65" name="Rectangle 81"/>
              <p:cNvSpPr>
                <a:spLocks noChangeArrowheads="1"/>
              </p:cNvSpPr>
              <p:nvPr/>
            </p:nvSpPr>
            <p:spPr bwMode="auto">
              <a:xfrm>
                <a:off x="3338" y="3269"/>
                <a:ext cx="4" cy="30"/>
              </a:xfrm>
              <a:prstGeom prst="rect">
                <a:avLst/>
              </a:prstGeom>
              <a:solidFill>
                <a:srgbClr val="7A8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66" name="Rectangle 82"/>
              <p:cNvSpPr>
                <a:spLocks noChangeArrowheads="1"/>
              </p:cNvSpPr>
              <p:nvPr/>
            </p:nvSpPr>
            <p:spPr bwMode="auto">
              <a:xfrm>
                <a:off x="3342" y="3269"/>
                <a:ext cx="4" cy="30"/>
              </a:xfrm>
              <a:prstGeom prst="rect">
                <a:avLst/>
              </a:prstGeom>
              <a:solidFill>
                <a:srgbClr val="758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67" name="Rectangle 83"/>
              <p:cNvSpPr>
                <a:spLocks noChangeArrowheads="1"/>
              </p:cNvSpPr>
              <p:nvPr/>
            </p:nvSpPr>
            <p:spPr bwMode="auto">
              <a:xfrm>
                <a:off x="3346" y="3269"/>
                <a:ext cx="3" cy="30"/>
              </a:xfrm>
              <a:prstGeom prst="rect">
                <a:avLst/>
              </a:prstGeom>
              <a:solidFill>
                <a:srgbClr val="7082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68" name="Rectangle 84"/>
              <p:cNvSpPr>
                <a:spLocks noChangeArrowheads="1"/>
              </p:cNvSpPr>
              <p:nvPr/>
            </p:nvSpPr>
            <p:spPr bwMode="auto">
              <a:xfrm>
                <a:off x="3349" y="3269"/>
                <a:ext cx="4" cy="30"/>
              </a:xfrm>
              <a:prstGeom prst="rect">
                <a:avLst/>
              </a:prstGeom>
              <a:solidFill>
                <a:srgbClr val="6C7E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69" name="Rectangle 85"/>
              <p:cNvSpPr>
                <a:spLocks noChangeArrowheads="1"/>
              </p:cNvSpPr>
              <p:nvPr/>
            </p:nvSpPr>
            <p:spPr bwMode="auto">
              <a:xfrm>
                <a:off x="3353" y="3269"/>
                <a:ext cx="3" cy="30"/>
              </a:xfrm>
              <a:prstGeom prst="rect">
                <a:avLst/>
              </a:prstGeom>
              <a:solidFill>
                <a:srgbClr val="677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70" name="Rectangle 86"/>
              <p:cNvSpPr>
                <a:spLocks noChangeArrowheads="1"/>
              </p:cNvSpPr>
              <p:nvPr/>
            </p:nvSpPr>
            <p:spPr bwMode="auto">
              <a:xfrm>
                <a:off x="3356" y="3269"/>
                <a:ext cx="4" cy="30"/>
              </a:xfrm>
              <a:prstGeom prst="rect">
                <a:avLst/>
              </a:prstGeom>
              <a:solidFill>
                <a:srgbClr val="627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71" name="Rectangle 87"/>
              <p:cNvSpPr>
                <a:spLocks noChangeArrowheads="1"/>
              </p:cNvSpPr>
              <p:nvPr/>
            </p:nvSpPr>
            <p:spPr bwMode="auto">
              <a:xfrm>
                <a:off x="3360" y="3269"/>
                <a:ext cx="4" cy="30"/>
              </a:xfrm>
              <a:prstGeom prst="rect">
                <a:avLst/>
              </a:prstGeom>
              <a:solidFill>
                <a:srgbClr val="5D7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72" name="Rectangle 88"/>
              <p:cNvSpPr>
                <a:spLocks noChangeArrowheads="1"/>
              </p:cNvSpPr>
              <p:nvPr/>
            </p:nvSpPr>
            <p:spPr bwMode="auto">
              <a:xfrm>
                <a:off x="3364" y="3269"/>
                <a:ext cx="3" cy="30"/>
              </a:xfrm>
              <a:prstGeom prst="rect">
                <a:avLst/>
              </a:prstGeom>
              <a:solidFill>
                <a:srgbClr val="586E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73" name="Rectangle 89"/>
              <p:cNvSpPr>
                <a:spLocks noChangeArrowheads="1"/>
              </p:cNvSpPr>
              <p:nvPr/>
            </p:nvSpPr>
            <p:spPr bwMode="auto">
              <a:xfrm>
                <a:off x="3367" y="3269"/>
                <a:ext cx="4" cy="30"/>
              </a:xfrm>
              <a:prstGeom prst="rect">
                <a:avLst/>
              </a:prstGeom>
              <a:solidFill>
                <a:srgbClr val="546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74" name="Rectangle 90"/>
              <p:cNvSpPr>
                <a:spLocks noChangeArrowheads="1"/>
              </p:cNvSpPr>
              <p:nvPr/>
            </p:nvSpPr>
            <p:spPr bwMode="auto">
              <a:xfrm>
                <a:off x="3371" y="3269"/>
                <a:ext cx="3" cy="30"/>
              </a:xfrm>
              <a:prstGeom prst="rect">
                <a:avLst/>
              </a:prstGeom>
              <a:solidFill>
                <a:srgbClr val="4F6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75" name="Rectangle 91"/>
              <p:cNvSpPr>
                <a:spLocks noChangeArrowheads="1"/>
              </p:cNvSpPr>
              <p:nvPr/>
            </p:nvSpPr>
            <p:spPr bwMode="auto">
              <a:xfrm>
                <a:off x="3374" y="3269"/>
                <a:ext cx="4" cy="30"/>
              </a:xfrm>
              <a:prstGeom prst="rect">
                <a:avLst/>
              </a:prstGeom>
              <a:solidFill>
                <a:srgbClr val="4A6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76" name="Rectangle 92"/>
              <p:cNvSpPr>
                <a:spLocks noChangeArrowheads="1"/>
              </p:cNvSpPr>
              <p:nvPr/>
            </p:nvSpPr>
            <p:spPr bwMode="auto">
              <a:xfrm>
                <a:off x="3378" y="3269"/>
                <a:ext cx="4" cy="30"/>
              </a:xfrm>
              <a:prstGeom prst="rect">
                <a:avLst/>
              </a:prstGeom>
              <a:solidFill>
                <a:srgbClr val="465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77" name="Rectangle 93"/>
              <p:cNvSpPr>
                <a:spLocks noChangeArrowheads="1"/>
              </p:cNvSpPr>
              <p:nvPr/>
            </p:nvSpPr>
            <p:spPr bwMode="auto">
              <a:xfrm>
                <a:off x="3382" y="3269"/>
                <a:ext cx="3" cy="30"/>
              </a:xfrm>
              <a:prstGeom prst="rect">
                <a:avLst/>
              </a:prstGeom>
              <a:solidFill>
                <a:srgbClr val="415C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78" name="Rectangle 94"/>
              <p:cNvSpPr>
                <a:spLocks noChangeArrowheads="1"/>
              </p:cNvSpPr>
              <p:nvPr/>
            </p:nvSpPr>
            <p:spPr bwMode="auto">
              <a:xfrm>
                <a:off x="3385" y="3269"/>
                <a:ext cx="4" cy="30"/>
              </a:xfrm>
              <a:prstGeom prst="rect">
                <a:avLst/>
              </a:prstGeom>
              <a:solidFill>
                <a:srgbClr val="3D5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79" name="Rectangle 95"/>
              <p:cNvSpPr>
                <a:spLocks noChangeArrowheads="1"/>
              </p:cNvSpPr>
              <p:nvPr/>
            </p:nvSpPr>
            <p:spPr bwMode="auto">
              <a:xfrm>
                <a:off x="3389" y="3269"/>
                <a:ext cx="3" cy="30"/>
              </a:xfrm>
              <a:prstGeom prst="rect">
                <a:avLst/>
              </a:prstGeom>
              <a:solidFill>
                <a:srgbClr val="3856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80" name="Rectangle 96"/>
              <p:cNvSpPr>
                <a:spLocks noChangeArrowheads="1"/>
              </p:cNvSpPr>
              <p:nvPr/>
            </p:nvSpPr>
            <p:spPr bwMode="auto">
              <a:xfrm>
                <a:off x="3392" y="3269"/>
                <a:ext cx="4" cy="30"/>
              </a:xfrm>
              <a:prstGeom prst="rect">
                <a:avLst/>
              </a:prstGeom>
              <a:solidFill>
                <a:srgbClr val="3454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81" name="Rectangle 97"/>
              <p:cNvSpPr>
                <a:spLocks noChangeArrowheads="1"/>
              </p:cNvSpPr>
              <p:nvPr/>
            </p:nvSpPr>
            <p:spPr bwMode="auto">
              <a:xfrm>
                <a:off x="3396" y="3269"/>
                <a:ext cx="4" cy="30"/>
              </a:xfrm>
              <a:prstGeom prst="rect">
                <a:avLst/>
              </a:prstGeom>
              <a:solidFill>
                <a:srgbClr val="3052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82" name="Rectangle 98"/>
              <p:cNvSpPr>
                <a:spLocks noChangeArrowheads="1"/>
              </p:cNvSpPr>
              <p:nvPr/>
            </p:nvSpPr>
            <p:spPr bwMode="auto">
              <a:xfrm>
                <a:off x="3400" y="3269"/>
                <a:ext cx="3" cy="30"/>
              </a:xfrm>
              <a:prstGeom prst="rect">
                <a:avLst/>
              </a:prstGeom>
              <a:solidFill>
                <a:srgbClr val="2D50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83" name="Rectangle 99"/>
              <p:cNvSpPr>
                <a:spLocks noChangeArrowheads="1"/>
              </p:cNvSpPr>
              <p:nvPr/>
            </p:nvSpPr>
            <p:spPr bwMode="auto">
              <a:xfrm>
                <a:off x="3403" y="3269"/>
                <a:ext cx="4" cy="30"/>
              </a:xfrm>
              <a:prstGeom prst="rect">
                <a:avLst/>
              </a:prstGeom>
              <a:solidFill>
                <a:srgbClr val="294E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84" name="Rectangle 100"/>
              <p:cNvSpPr>
                <a:spLocks noChangeArrowheads="1"/>
              </p:cNvSpPr>
              <p:nvPr/>
            </p:nvSpPr>
            <p:spPr bwMode="auto">
              <a:xfrm>
                <a:off x="3407" y="3269"/>
                <a:ext cx="3" cy="30"/>
              </a:xfrm>
              <a:prstGeom prst="rect">
                <a:avLst/>
              </a:prstGeom>
              <a:solidFill>
                <a:srgbClr val="254C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85" name="Rectangle 101"/>
              <p:cNvSpPr>
                <a:spLocks noChangeArrowheads="1"/>
              </p:cNvSpPr>
              <p:nvPr/>
            </p:nvSpPr>
            <p:spPr bwMode="auto">
              <a:xfrm>
                <a:off x="3410" y="3269"/>
                <a:ext cx="4" cy="30"/>
              </a:xfrm>
              <a:prstGeom prst="rect">
                <a:avLst/>
              </a:prstGeom>
              <a:solidFill>
                <a:srgbClr val="224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86" name="Rectangle 102"/>
              <p:cNvSpPr>
                <a:spLocks noChangeArrowheads="1"/>
              </p:cNvSpPr>
              <p:nvPr/>
            </p:nvSpPr>
            <p:spPr bwMode="auto">
              <a:xfrm>
                <a:off x="3066" y="3269"/>
                <a:ext cx="348" cy="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87" name="Rectangle 103"/>
              <p:cNvSpPr>
                <a:spLocks noChangeArrowheads="1"/>
              </p:cNvSpPr>
              <p:nvPr/>
            </p:nvSpPr>
            <p:spPr bwMode="auto">
              <a:xfrm>
                <a:off x="3931" y="3221"/>
                <a:ext cx="4" cy="78"/>
              </a:xfrm>
              <a:prstGeom prst="rect">
                <a:avLst/>
              </a:prstGeom>
              <a:solidFill>
                <a:srgbClr val="224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88" name="Rectangle 104"/>
              <p:cNvSpPr>
                <a:spLocks noChangeArrowheads="1"/>
              </p:cNvSpPr>
              <p:nvPr/>
            </p:nvSpPr>
            <p:spPr bwMode="auto">
              <a:xfrm>
                <a:off x="3935" y="3221"/>
                <a:ext cx="3" cy="78"/>
              </a:xfrm>
              <a:prstGeom prst="rect">
                <a:avLst/>
              </a:prstGeom>
              <a:solidFill>
                <a:srgbClr val="254C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89" name="Rectangle 105"/>
              <p:cNvSpPr>
                <a:spLocks noChangeArrowheads="1"/>
              </p:cNvSpPr>
              <p:nvPr/>
            </p:nvSpPr>
            <p:spPr bwMode="auto">
              <a:xfrm>
                <a:off x="3938" y="3221"/>
                <a:ext cx="4" cy="78"/>
              </a:xfrm>
              <a:prstGeom prst="rect">
                <a:avLst/>
              </a:prstGeom>
              <a:solidFill>
                <a:srgbClr val="294E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90" name="Rectangle 106"/>
              <p:cNvSpPr>
                <a:spLocks noChangeArrowheads="1"/>
              </p:cNvSpPr>
              <p:nvPr/>
            </p:nvSpPr>
            <p:spPr bwMode="auto">
              <a:xfrm>
                <a:off x="3942" y="3221"/>
                <a:ext cx="3" cy="78"/>
              </a:xfrm>
              <a:prstGeom prst="rect">
                <a:avLst/>
              </a:prstGeom>
              <a:solidFill>
                <a:srgbClr val="2D50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91" name="Rectangle 107"/>
              <p:cNvSpPr>
                <a:spLocks noChangeArrowheads="1"/>
              </p:cNvSpPr>
              <p:nvPr/>
            </p:nvSpPr>
            <p:spPr bwMode="auto">
              <a:xfrm>
                <a:off x="3945" y="3221"/>
                <a:ext cx="4" cy="78"/>
              </a:xfrm>
              <a:prstGeom prst="rect">
                <a:avLst/>
              </a:prstGeom>
              <a:solidFill>
                <a:srgbClr val="3052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92" name="Rectangle 108"/>
              <p:cNvSpPr>
                <a:spLocks noChangeArrowheads="1"/>
              </p:cNvSpPr>
              <p:nvPr/>
            </p:nvSpPr>
            <p:spPr bwMode="auto">
              <a:xfrm>
                <a:off x="3949" y="3221"/>
                <a:ext cx="4" cy="78"/>
              </a:xfrm>
              <a:prstGeom prst="rect">
                <a:avLst/>
              </a:prstGeom>
              <a:solidFill>
                <a:srgbClr val="3454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93" name="Rectangle 109"/>
              <p:cNvSpPr>
                <a:spLocks noChangeArrowheads="1"/>
              </p:cNvSpPr>
              <p:nvPr/>
            </p:nvSpPr>
            <p:spPr bwMode="auto">
              <a:xfrm>
                <a:off x="3953" y="3221"/>
                <a:ext cx="3" cy="78"/>
              </a:xfrm>
              <a:prstGeom prst="rect">
                <a:avLst/>
              </a:prstGeom>
              <a:solidFill>
                <a:srgbClr val="3856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94" name="Rectangle 110"/>
              <p:cNvSpPr>
                <a:spLocks noChangeArrowheads="1"/>
              </p:cNvSpPr>
              <p:nvPr/>
            </p:nvSpPr>
            <p:spPr bwMode="auto">
              <a:xfrm>
                <a:off x="3956" y="3221"/>
                <a:ext cx="4" cy="78"/>
              </a:xfrm>
              <a:prstGeom prst="rect">
                <a:avLst/>
              </a:prstGeom>
              <a:solidFill>
                <a:srgbClr val="3D5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95" name="Rectangle 111"/>
              <p:cNvSpPr>
                <a:spLocks noChangeArrowheads="1"/>
              </p:cNvSpPr>
              <p:nvPr/>
            </p:nvSpPr>
            <p:spPr bwMode="auto">
              <a:xfrm>
                <a:off x="3960" y="3221"/>
                <a:ext cx="3" cy="78"/>
              </a:xfrm>
              <a:prstGeom prst="rect">
                <a:avLst/>
              </a:prstGeom>
              <a:solidFill>
                <a:srgbClr val="415C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96" name="Rectangle 112"/>
              <p:cNvSpPr>
                <a:spLocks noChangeArrowheads="1"/>
              </p:cNvSpPr>
              <p:nvPr/>
            </p:nvSpPr>
            <p:spPr bwMode="auto">
              <a:xfrm>
                <a:off x="3963" y="3221"/>
                <a:ext cx="4" cy="78"/>
              </a:xfrm>
              <a:prstGeom prst="rect">
                <a:avLst/>
              </a:prstGeom>
              <a:solidFill>
                <a:srgbClr val="465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97" name="Rectangle 113"/>
              <p:cNvSpPr>
                <a:spLocks noChangeArrowheads="1"/>
              </p:cNvSpPr>
              <p:nvPr/>
            </p:nvSpPr>
            <p:spPr bwMode="auto">
              <a:xfrm>
                <a:off x="3967" y="3221"/>
                <a:ext cx="4" cy="78"/>
              </a:xfrm>
              <a:prstGeom prst="rect">
                <a:avLst/>
              </a:prstGeom>
              <a:solidFill>
                <a:srgbClr val="4A6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98" name="Rectangle 114"/>
              <p:cNvSpPr>
                <a:spLocks noChangeArrowheads="1"/>
              </p:cNvSpPr>
              <p:nvPr/>
            </p:nvSpPr>
            <p:spPr bwMode="auto">
              <a:xfrm>
                <a:off x="3971" y="3221"/>
                <a:ext cx="3" cy="78"/>
              </a:xfrm>
              <a:prstGeom prst="rect">
                <a:avLst/>
              </a:prstGeom>
              <a:solidFill>
                <a:srgbClr val="4F6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299" name="Rectangle 115"/>
              <p:cNvSpPr>
                <a:spLocks noChangeArrowheads="1"/>
              </p:cNvSpPr>
              <p:nvPr/>
            </p:nvSpPr>
            <p:spPr bwMode="auto">
              <a:xfrm>
                <a:off x="3974" y="3221"/>
                <a:ext cx="4" cy="78"/>
              </a:xfrm>
              <a:prstGeom prst="rect">
                <a:avLst/>
              </a:prstGeom>
              <a:solidFill>
                <a:srgbClr val="546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00" name="Rectangle 116"/>
              <p:cNvSpPr>
                <a:spLocks noChangeArrowheads="1"/>
              </p:cNvSpPr>
              <p:nvPr/>
            </p:nvSpPr>
            <p:spPr bwMode="auto">
              <a:xfrm>
                <a:off x="3978" y="3221"/>
                <a:ext cx="3" cy="78"/>
              </a:xfrm>
              <a:prstGeom prst="rect">
                <a:avLst/>
              </a:prstGeom>
              <a:solidFill>
                <a:srgbClr val="586E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01" name="Rectangle 117"/>
              <p:cNvSpPr>
                <a:spLocks noChangeArrowheads="1"/>
              </p:cNvSpPr>
              <p:nvPr/>
            </p:nvSpPr>
            <p:spPr bwMode="auto">
              <a:xfrm>
                <a:off x="3981" y="3221"/>
                <a:ext cx="4" cy="78"/>
              </a:xfrm>
              <a:prstGeom prst="rect">
                <a:avLst/>
              </a:prstGeom>
              <a:solidFill>
                <a:srgbClr val="5D7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02" name="Rectangle 118"/>
              <p:cNvSpPr>
                <a:spLocks noChangeArrowheads="1"/>
              </p:cNvSpPr>
              <p:nvPr/>
            </p:nvSpPr>
            <p:spPr bwMode="auto">
              <a:xfrm>
                <a:off x="3985" y="3221"/>
                <a:ext cx="3" cy="78"/>
              </a:xfrm>
              <a:prstGeom prst="rect">
                <a:avLst/>
              </a:prstGeom>
              <a:solidFill>
                <a:srgbClr val="627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03" name="Rectangle 119"/>
              <p:cNvSpPr>
                <a:spLocks noChangeArrowheads="1"/>
              </p:cNvSpPr>
              <p:nvPr/>
            </p:nvSpPr>
            <p:spPr bwMode="auto">
              <a:xfrm>
                <a:off x="3988" y="3221"/>
                <a:ext cx="4" cy="78"/>
              </a:xfrm>
              <a:prstGeom prst="rect">
                <a:avLst/>
              </a:prstGeom>
              <a:solidFill>
                <a:srgbClr val="677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04" name="Rectangle 120"/>
              <p:cNvSpPr>
                <a:spLocks noChangeArrowheads="1"/>
              </p:cNvSpPr>
              <p:nvPr/>
            </p:nvSpPr>
            <p:spPr bwMode="auto">
              <a:xfrm>
                <a:off x="3992" y="3221"/>
                <a:ext cx="4" cy="78"/>
              </a:xfrm>
              <a:prstGeom prst="rect">
                <a:avLst/>
              </a:prstGeom>
              <a:solidFill>
                <a:srgbClr val="6C7E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05" name="Rectangle 121"/>
              <p:cNvSpPr>
                <a:spLocks noChangeArrowheads="1"/>
              </p:cNvSpPr>
              <p:nvPr/>
            </p:nvSpPr>
            <p:spPr bwMode="auto">
              <a:xfrm>
                <a:off x="3996" y="3221"/>
                <a:ext cx="3" cy="78"/>
              </a:xfrm>
              <a:prstGeom prst="rect">
                <a:avLst/>
              </a:prstGeom>
              <a:solidFill>
                <a:srgbClr val="7082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06" name="Rectangle 122"/>
              <p:cNvSpPr>
                <a:spLocks noChangeArrowheads="1"/>
              </p:cNvSpPr>
              <p:nvPr/>
            </p:nvSpPr>
            <p:spPr bwMode="auto">
              <a:xfrm>
                <a:off x="3999" y="3221"/>
                <a:ext cx="4" cy="78"/>
              </a:xfrm>
              <a:prstGeom prst="rect">
                <a:avLst/>
              </a:prstGeom>
              <a:solidFill>
                <a:srgbClr val="758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07" name="Rectangle 123"/>
              <p:cNvSpPr>
                <a:spLocks noChangeArrowheads="1"/>
              </p:cNvSpPr>
              <p:nvPr/>
            </p:nvSpPr>
            <p:spPr bwMode="auto">
              <a:xfrm>
                <a:off x="4003" y="3221"/>
                <a:ext cx="3" cy="78"/>
              </a:xfrm>
              <a:prstGeom prst="rect">
                <a:avLst/>
              </a:prstGeom>
              <a:solidFill>
                <a:srgbClr val="7A8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08" name="Rectangle 124"/>
              <p:cNvSpPr>
                <a:spLocks noChangeArrowheads="1"/>
              </p:cNvSpPr>
              <p:nvPr/>
            </p:nvSpPr>
            <p:spPr bwMode="auto">
              <a:xfrm>
                <a:off x="4006" y="3221"/>
                <a:ext cx="4" cy="78"/>
              </a:xfrm>
              <a:prstGeom prst="rect">
                <a:avLst/>
              </a:prstGeom>
              <a:solidFill>
                <a:srgbClr val="7E8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09" name="Rectangle 125"/>
              <p:cNvSpPr>
                <a:spLocks noChangeArrowheads="1"/>
              </p:cNvSpPr>
              <p:nvPr/>
            </p:nvSpPr>
            <p:spPr bwMode="auto">
              <a:xfrm>
                <a:off x="4010" y="3221"/>
                <a:ext cx="4" cy="78"/>
              </a:xfrm>
              <a:prstGeom prst="rect">
                <a:avLst/>
              </a:prstGeom>
              <a:solidFill>
                <a:srgbClr val="8393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10" name="Rectangle 126"/>
              <p:cNvSpPr>
                <a:spLocks noChangeArrowheads="1"/>
              </p:cNvSpPr>
              <p:nvPr/>
            </p:nvSpPr>
            <p:spPr bwMode="auto">
              <a:xfrm>
                <a:off x="4014" y="3221"/>
                <a:ext cx="3" cy="78"/>
              </a:xfrm>
              <a:prstGeom prst="rect">
                <a:avLst/>
              </a:prstGeom>
              <a:solidFill>
                <a:srgbClr val="8797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11" name="Rectangle 127"/>
              <p:cNvSpPr>
                <a:spLocks noChangeArrowheads="1"/>
              </p:cNvSpPr>
              <p:nvPr/>
            </p:nvSpPr>
            <p:spPr bwMode="auto">
              <a:xfrm>
                <a:off x="4017" y="3221"/>
                <a:ext cx="4" cy="78"/>
              </a:xfrm>
              <a:prstGeom prst="rect">
                <a:avLst/>
              </a:prstGeom>
              <a:solidFill>
                <a:srgbClr val="8B9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12" name="Rectangle 128"/>
              <p:cNvSpPr>
                <a:spLocks noChangeArrowheads="1"/>
              </p:cNvSpPr>
              <p:nvPr/>
            </p:nvSpPr>
            <p:spPr bwMode="auto">
              <a:xfrm>
                <a:off x="4021" y="3221"/>
                <a:ext cx="3" cy="78"/>
              </a:xfrm>
              <a:prstGeom prst="rect">
                <a:avLst/>
              </a:prstGeom>
              <a:solidFill>
                <a:srgbClr val="909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13" name="Rectangle 129"/>
              <p:cNvSpPr>
                <a:spLocks noChangeArrowheads="1"/>
              </p:cNvSpPr>
              <p:nvPr/>
            </p:nvSpPr>
            <p:spPr bwMode="auto">
              <a:xfrm>
                <a:off x="4024" y="3221"/>
                <a:ext cx="4" cy="78"/>
              </a:xfrm>
              <a:prstGeom prst="rect">
                <a:avLst/>
              </a:prstGeom>
              <a:solidFill>
                <a:srgbClr val="93A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14" name="Rectangle 130"/>
              <p:cNvSpPr>
                <a:spLocks noChangeArrowheads="1"/>
              </p:cNvSpPr>
              <p:nvPr/>
            </p:nvSpPr>
            <p:spPr bwMode="auto">
              <a:xfrm>
                <a:off x="4028" y="3221"/>
                <a:ext cx="4" cy="78"/>
              </a:xfrm>
              <a:prstGeom prst="rect">
                <a:avLst/>
              </a:prstGeom>
              <a:solidFill>
                <a:srgbClr val="97A6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15" name="Rectangle 131"/>
              <p:cNvSpPr>
                <a:spLocks noChangeArrowheads="1"/>
              </p:cNvSpPr>
              <p:nvPr/>
            </p:nvSpPr>
            <p:spPr bwMode="auto">
              <a:xfrm>
                <a:off x="4032" y="3221"/>
                <a:ext cx="3" cy="78"/>
              </a:xfrm>
              <a:prstGeom prst="rect">
                <a:avLst/>
              </a:prstGeom>
              <a:solidFill>
                <a:srgbClr val="9BA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16" name="Rectangle 132"/>
              <p:cNvSpPr>
                <a:spLocks noChangeArrowheads="1"/>
              </p:cNvSpPr>
              <p:nvPr/>
            </p:nvSpPr>
            <p:spPr bwMode="auto">
              <a:xfrm>
                <a:off x="4035" y="3221"/>
                <a:ext cx="4" cy="78"/>
              </a:xfrm>
              <a:prstGeom prst="rect">
                <a:avLst/>
              </a:prstGeom>
              <a:solidFill>
                <a:srgbClr val="9EA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17" name="Rectangle 133"/>
              <p:cNvSpPr>
                <a:spLocks noChangeArrowheads="1"/>
              </p:cNvSpPr>
              <p:nvPr/>
            </p:nvSpPr>
            <p:spPr bwMode="auto">
              <a:xfrm>
                <a:off x="4039" y="3221"/>
                <a:ext cx="3" cy="78"/>
              </a:xfrm>
              <a:prstGeom prst="rect">
                <a:avLst/>
              </a:prstGeom>
              <a:solidFill>
                <a:srgbClr val="A1A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18" name="Rectangle 134"/>
              <p:cNvSpPr>
                <a:spLocks noChangeArrowheads="1"/>
              </p:cNvSpPr>
              <p:nvPr/>
            </p:nvSpPr>
            <p:spPr bwMode="auto">
              <a:xfrm>
                <a:off x="4042" y="3221"/>
                <a:ext cx="4" cy="78"/>
              </a:xfrm>
              <a:prstGeom prst="rect">
                <a:avLst/>
              </a:prstGeom>
              <a:solidFill>
                <a:srgbClr val="A4B2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19" name="Rectangle 135"/>
              <p:cNvSpPr>
                <a:spLocks noChangeArrowheads="1"/>
              </p:cNvSpPr>
              <p:nvPr/>
            </p:nvSpPr>
            <p:spPr bwMode="auto">
              <a:xfrm>
                <a:off x="4046" y="3221"/>
                <a:ext cx="4" cy="78"/>
              </a:xfrm>
              <a:prstGeom prst="rect">
                <a:avLst/>
              </a:prstGeom>
              <a:solidFill>
                <a:srgbClr val="A7B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20" name="Rectangle 136"/>
              <p:cNvSpPr>
                <a:spLocks noChangeArrowheads="1"/>
              </p:cNvSpPr>
              <p:nvPr/>
            </p:nvSpPr>
            <p:spPr bwMode="auto">
              <a:xfrm>
                <a:off x="4050" y="3221"/>
                <a:ext cx="3" cy="78"/>
              </a:xfrm>
              <a:prstGeom prst="rect">
                <a:avLst/>
              </a:prstGeom>
              <a:solidFill>
                <a:srgbClr val="A9B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21" name="Rectangle 137"/>
              <p:cNvSpPr>
                <a:spLocks noChangeArrowheads="1"/>
              </p:cNvSpPr>
              <p:nvPr/>
            </p:nvSpPr>
            <p:spPr bwMode="auto">
              <a:xfrm>
                <a:off x="4053" y="3221"/>
                <a:ext cx="4" cy="78"/>
              </a:xfrm>
              <a:prstGeom prst="rect">
                <a:avLst/>
              </a:prstGeom>
              <a:solidFill>
                <a:srgbClr val="ACB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22" name="Rectangle 138"/>
              <p:cNvSpPr>
                <a:spLocks noChangeArrowheads="1"/>
              </p:cNvSpPr>
              <p:nvPr/>
            </p:nvSpPr>
            <p:spPr bwMode="auto">
              <a:xfrm>
                <a:off x="4057" y="3221"/>
                <a:ext cx="3" cy="78"/>
              </a:xfrm>
              <a:prstGeom prst="rect">
                <a:avLst/>
              </a:prstGeom>
              <a:solidFill>
                <a:srgbClr val="AEB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23" name="Rectangle 139"/>
              <p:cNvSpPr>
                <a:spLocks noChangeArrowheads="1"/>
              </p:cNvSpPr>
              <p:nvPr/>
            </p:nvSpPr>
            <p:spPr bwMode="auto">
              <a:xfrm>
                <a:off x="4060" y="3221"/>
                <a:ext cx="4" cy="78"/>
              </a:xfrm>
              <a:prstGeom prst="rect">
                <a:avLst/>
              </a:prstGeom>
              <a:solidFill>
                <a:srgbClr val="B0B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24" name="Rectangle 140"/>
              <p:cNvSpPr>
                <a:spLocks noChangeArrowheads="1"/>
              </p:cNvSpPr>
              <p:nvPr/>
            </p:nvSpPr>
            <p:spPr bwMode="auto">
              <a:xfrm>
                <a:off x="4064" y="3221"/>
                <a:ext cx="3" cy="78"/>
              </a:xfrm>
              <a:prstGeom prst="rect">
                <a:avLst/>
              </a:prstGeom>
              <a:solidFill>
                <a:srgbClr val="B1B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25" name="Rectangle 141"/>
              <p:cNvSpPr>
                <a:spLocks noChangeArrowheads="1"/>
              </p:cNvSpPr>
              <p:nvPr/>
            </p:nvSpPr>
            <p:spPr bwMode="auto">
              <a:xfrm>
                <a:off x="4067" y="3221"/>
                <a:ext cx="4" cy="78"/>
              </a:xfrm>
              <a:prstGeom prst="rect">
                <a:avLst/>
              </a:prstGeom>
              <a:solidFill>
                <a:srgbClr val="B3C1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26" name="Rectangle 142"/>
              <p:cNvSpPr>
                <a:spLocks noChangeArrowheads="1"/>
              </p:cNvSpPr>
              <p:nvPr/>
            </p:nvSpPr>
            <p:spPr bwMode="auto">
              <a:xfrm>
                <a:off x="4071" y="3221"/>
                <a:ext cx="4" cy="78"/>
              </a:xfrm>
              <a:prstGeom prst="rect">
                <a:avLst/>
              </a:prstGeom>
              <a:solidFill>
                <a:srgbClr val="B5C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27" name="Rectangle 143"/>
              <p:cNvSpPr>
                <a:spLocks noChangeArrowheads="1"/>
              </p:cNvSpPr>
              <p:nvPr/>
            </p:nvSpPr>
            <p:spPr bwMode="auto">
              <a:xfrm>
                <a:off x="4075" y="3221"/>
                <a:ext cx="3" cy="78"/>
              </a:xfrm>
              <a:prstGeom prst="rect">
                <a:avLst/>
              </a:prstGeom>
              <a:solidFill>
                <a:srgbClr val="B6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28" name="Rectangle 144"/>
              <p:cNvSpPr>
                <a:spLocks noChangeArrowheads="1"/>
              </p:cNvSpPr>
              <p:nvPr/>
            </p:nvSpPr>
            <p:spPr bwMode="auto">
              <a:xfrm>
                <a:off x="4078" y="3221"/>
                <a:ext cx="4" cy="78"/>
              </a:xfrm>
              <a:prstGeom prst="rect">
                <a:avLst/>
              </a:prstGeom>
              <a:solidFill>
                <a:srgbClr val="B7C4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29" name="Rectangle 145"/>
              <p:cNvSpPr>
                <a:spLocks noChangeArrowheads="1"/>
              </p:cNvSpPr>
              <p:nvPr/>
            </p:nvSpPr>
            <p:spPr bwMode="auto">
              <a:xfrm>
                <a:off x="4082" y="3221"/>
                <a:ext cx="3" cy="78"/>
              </a:xfrm>
              <a:prstGeom prst="rect">
                <a:avLst/>
              </a:prstGeom>
              <a:solidFill>
                <a:srgbClr val="B8C5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30" name="Rectangle 146"/>
              <p:cNvSpPr>
                <a:spLocks noChangeArrowheads="1"/>
              </p:cNvSpPr>
              <p:nvPr/>
            </p:nvSpPr>
            <p:spPr bwMode="auto">
              <a:xfrm>
                <a:off x="4085" y="3221"/>
                <a:ext cx="4" cy="78"/>
              </a:xfrm>
              <a:prstGeom prst="rect">
                <a:avLst/>
              </a:prstGeom>
              <a:solidFill>
                <a:srgbClr val="B9C6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31" name="Rectangle 147"/>
              <p:cNvSpPr>
                <a:spLocks noChangeArrowheads="1"/>
              </p:cNvSpPr>
              <p:nvPr/>
            </p:nvSpPr>
            <p:spPr bwMode="auto">
              <a:xfrm>
                <a:off x="4089" y="3221"/>
                <a:ext cx="4" cy="78"/>
              </a:xfrm>
              <a:prstGeom prst="rect">
                <a:avLst/>
              </a:prstGeom>
              <a:solidFill>
                <a:srgbClr val="B9C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32" name="Rectangle 148"/>
              <p:cNvSpPr>
                <a:spLocks noChangeArrowheads="1"/>
              </p:cNvSpPr>
              <p:nvPr/>
            </p:nvSpPr>
            <p:spPr bwMode="auto">
              <a:xfrm>
                <a:off x="4093" y="3221"/>
                <a:ext cx="3" cy="78"/>
              </a:xfrm>
              <a:prstGeom prst="rect">
                <a:avLst/>
              </a:prstGeom>
              <a:solidFill>
                <a:srgbClr val="BAC7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33" name="Rectangle 149"/>
              <p:cNvSpPr>
                <a:spLocks noChangeArrowheads="1"/>
              </p:cNvSpPr>
              <p:nvPr/>
            </p:nvSpPr>
            <p:spPr bwMode="auto">
              <a:xfrm>
                <a:off x="4096" y="3221"/>
                <a:ext cx="7" cy="78"/>
              </a:xfrm>
              <a:prstGeom prst="rect">
                <a:avLst/>
              </a:prstGeom>
              <a:solidFill>
                <a:srgbClr val="BBC8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34" name="Rectangle 150"/>
              <p:cNvSpPr>
                <a:spLocks noChangeArrowheads="1"/>
              </p:cNvSpPr>
              <p:nvPr/>
            </p:nvSpPr>
            <p:spPr bwMode="auto">
              <a:xfrm>
                <a:off x="4103" y="3221"/>
                <a:ext cx="4" cy="78"/>
              </a:xfrm>
              <a:prstGeom prst="rect">
                <a:avLst/>
              </a:prstGeom>
              <a:solidFill>
                <a:srgbClr val="BCC9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35" name="Rectangle 151"/>
              <p:cNvSpPr>
                <a:spLocks noChangeArrowheads="1"/>
              </p:cNvSpPr>
              <p:nvPr/>
            </p:nvSpPr>
            <p:spPr bwMode="auto">
              <a:xfrm>
                <a:off x="4107" y="3221"/>
                <a:ext cx="7" cy="78"/>
              </a:xfrm>
              <a:prstGeom prst="rect">
                <a:avLst/>
              </a:prstGeom>
              <a:solidFill>
                <a:srgbClr val="BBC8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36" name="Rectangle 152"/>
              <p:cNvSpPr>
                <a:spLocks noChangeArrowheads="1"/>
              </p:cNvSpPr>
              <p:nvPr/>
            </p:nvSpPr>
            <p:spPr bwMode="auto">
              <a:xfrm>
                <a:off x="4114" y="3221"/>
                <a:ext cx="4" cy="78"/>
              </a:xfrm>
              <a:prstGeom prst="rect">
                <a:avLst/>
              </a:prstGeom>
              <a:solidFill>
                <a:srgbClr val="BAC7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37" name="Rectangle 153"/>
              <p:cNvSpPr>
                <a:spLocks noChangeArrowheads="1"/>
              </p:cNvSpPr>
              <p:nvPr/>
            </p:nvSpPr>
            <p:spPr bwMode="auto">
              <a:xfrm>
                <a:off x="4118" y="3221"/>
                <a:ext cx="3" cy="78"/>
              </a:xfrm>
              <a:prstGeom prst="rect">
                <a:avLst/>
              </a:prstGeom>
              <a:solidFill>
                <a:srgbClr val="B9C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38" name="Rectangle 154"/>
              <p:cNvSpPr>
                <a:spLocks noChangeArrowheads="1"/>
              </p:cNvSpPr>
              <p:nvPr/>
            </p:nvSpPr>
            <p:spPr bwMode="auto">
              <a:xfrm>
                <a:off x="4121" y="3221"/>
                <a:ext cx="4" cy="78"/>
              </a:xfrm>
              <a:prstGeom prst="rect">
                <a:avLst/>
              </a:prstGeom>
              <a:solidFill>
                <a:srgbClr val="B9C6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39" name="Rectangle 155"/>
              <p:cNvSpPr>
                <a:spLocks noChangeArrowheads="1"/>
              </p:cNvSpPr>
              <p:nvPr/>
            </p:nvSpPr>
            <p:spPr bwMode="auto">
              <a:xfrm>
                <a:off x="4125" y="3221"/>
                <a:ext cx="4" cy="78"/>
              </a:xfrm>
              <a:prstGeom prst="rect">
                <a:avLst/>
              </a:prstGeom>
              <a:solidFill>
                <a:srgbClr val="B8C5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40" name="Rectangle 156"/>
              <p:cNvSpPr>
                <a:spLocks noChangeArrowheads="1"/>
              </p:cNvSpPr>
              <p:nvPr/>
            </p:nvSpPr>
            <p:spPr bwMode="auto">
              <a:xfrm>
                <a:off x="4129" y="3221"/>
                <a:ext cx="3" cy="78"/>
              </a:xfrm>
              <a:prstGeom prst="rect">
                <a:avLst/>
              </a:prstGeom>
              <a:solidFill>
                <a:srgbClr val="B7C4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41" name="Rectangle 157"/>
              <p:cNvSpPr>
                <a:spLocks noChangeArrowheads="1"/>
              </p:cNvSpPr>
              <p:nvPr/>
            </p:nvSpPr>
            <p:spPr bwMode="auto">
              <a:xfrm>
                <a:off x="4132" y="3221"/>
                <a:ext cx="4" cy="78"/>
              </a:xfrm>
              <a:prstGeom prst="rect">
                <a:avLst/>
              </a:prstGeom>
              <a:solidFill>
                <a:srgbClr val="B6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42" name="Rectangle 158"/>
              <p:cNvSpPr>
                <a:spLocks noChangeArrowheads="1"/>
              </p:cNvSpPr>
              <p:nvPr/>
            </p:nvSpPr>
            <p:spPr bwMode="auto">
              <a:xfrm>
                <a:off x="4136" y="3221"/>
                <a:ext cx="3" cy="78"/>
              </a:xfrm>
              <a:prstGeom prst="rect">
                <a:avLst/>
              </a:prstGeom>
              <a:solidFill>
                <a:srgbClr val="B5C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43" name="Rectangle 159"/>
              <p:cNvSpPr>
                <a:spLocks noChangeArrowheads="1"/>
              </p:cNvSpPr>
              <p:nvPr/>
            </p:nvSpPr>
            <p:spPr bwMode="auto">
              <a:xfrm>
                <a:off x="4139" y="3221"/>
                <a:ext cx="4" cy="78"/>
              </a:xfrm>
              <a:prstGeom prst="rect">
                <a:avLst/>
              </a:prstGeom>
              <a:solidFill>
                <a:srgbClr val="B3C1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44" name="Rectangle 160"/>
              <p:cNvSpPr>
                <a:spLocks noChangeArrowheads="1"/>
              </p:cNvSpPr>
              <p:nvPr/>
            </p:nvSpPr>
            <p:spPr bwMode="auto">
              <a:xfrm>
                <a:off x="4143" y="3221"/>
                <a:ext cx="3" cy="78"/>
              </a:xfrm>
              <a:prstGeom prst="rect">
                <a:avLst/>
              </a:prstGeom>
              <a:solidFill>
                <a:srgbClr val="B1B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45" name="Rectangle 161"/>
              <p:cNvSpPr>
                <a:spLocks noChangeArrowheads="1"/>
              </p:cNvSpPr>
              <p:nvPr/>
            </p:nvSpPr>
            <p:spPr bwMode="auto">
              <a:xfrm>
                <a:off x="4146" y="3221"/>
                <a:ext cx="4" cy="78"/>
              </a:xfrm>
              <a:prstGeom prst="rect">
                <a:avLst/>
              </a:prstGeom>
              <a:solidFill>
                <a:srgbClr val="B0B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46" name="Rectangle 162"/>
              <p:cNvSpPr>
                <a:spLocks noChangeArrowheads="1"/>
              </p:cNvSpPr>
              <p:nvPr/>
            </p:nvSpPr>
            <p:spPr bwMode="auto">
              <a:xfrm>
                <a:off x="4150" y="3221"/>
                <a:ext cx="4" cy="78"/>
              </a:xfrm>
              <a:prstGeom prst="rect">
                <a:avLst/>
              </a:prstGeom>
              <a:solidFill>
                <a:srgbClr val="AEB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47" name="Rectangle 163"/>
              <p:cNvSpPr>
                <a:spLocks noChangeArrowheads="1"/>
              </p:cNvSpPr>
              <p:nvPr/>
            </p:nvSpPr>
            <p:spPr bwMode="auto">
              <a:xfrm>
                <a:off x="4154" y="3221"/>
                <a:ext cx="3" cy="78"/>
              </a:xfrm>
              <a:prstGeom prst="rect">
                <a:avLst/>
              </a:prstGeom>
              <a:solidFill>
                <a:srgbClr val="ACB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48" name="Rectangle 164"/>
              <p:cNvSpPr>
                <a:spLocks noChangeArrowheads="1"/>
              </p:cNvSpPr>
              <p:nvPr/>
            </p:nvSpPr>
            <p:spPr bwMode="auto">
              <a:xfrm>
                <a:off x="4157" y="3221"/>
                <a:ext cx="4" cy="78"/>
              </a:xfrm>
              <a:prstGeom prst="rect">
                <a:avLst/>
              </a:prstGeom>
              <a:solidFill>
                <a:srgbClr val="A9B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49" name="Rectangle 165"/>
              <p:cNvSpPr>
                <a:spLocks noChangeArrowheads="1"/>
              </p:cNvSpPr>
              <p:nvPr/>
            </p:nvSpPr>
            <p:spPr bwMode="auto">
              <a:xfrm>
                <a:off x="4161" y="3221"/>
                <a:ext cx="3" cy="78"/>
              </a:xfrm>
              <a:prstGeom prst="rect">
                <a:avLst/>
              </a:prstGeom>
              <a:solidFill>
                <a:srgbClr val="A7B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50" name="Rectangle 166"/>
              <p:cNvSpPr>
                <a:spLocks noChangeArrowheads="1"/>
              </p:cNvSpPr>
              <p:nvPr/>
            </p:nvSpPr>
            <p:spPr bwMode="auto">
              <a:xfrm>
                <a:off x="4164" y="3221"/>
                <a:ext cx="4" cy="78"/>
              </a:xfrm>
              <a:prstGeom prst="rect">
                <a:avLst/>
              </a:prstGeom>
              <a:solidFill>
                <a:srgbClr val="A4B2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51" name="Rectangle 167"/>
              <p:cNvSpPr>
                <a:spLocks noChangeArrowheads="1"/>
              </p:cNvSpPr>
              <p:nvPr/>
            </p:nvSpPr>
            <p:spPr bwMode="auto">
              <a:xfrm>
                <a:off x="4168" y="3221"/>
                <a:ext cx="4" cy="78"/>
              </a:xfrm>
              <a:prstGeom prst="rect">
                <a:avLst/>
              </a:prstGeom>
              <a:solidFill>
                <a:srgbClr val="A2B0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52" name="Rectangle 168"/>
              <p:cNvSpPr>
                <a:spLocks noChangeArrowheads="1"/>
              </p:cNvSpPr>
              <p:nvPr/>
            </p:nvSpPr>
            <p:spPr bwMode="auto">
              <a:xfrm>
                <a:off x="4172" y="3221"/>
                <a:ext cx="3" cy="78"/>
              </a:xfrm>
              <a:prstGeom prst="rect">
                <a:avLst/>
              </a:prstGeom>
              <a:solidFill>
                <a:srgbClr val="9EA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53" name="Rectangle 169"/>
              <p:cNvSpPr>
                <a:spLocks noChangeArrowheads="1"/>
              </p:cNvSpPr>
              <p:nvPr/>
            </p:nvSpPr>
            <p:spPr bwMode="auto">
              <a:xfrm>
                <a:off x="4175" y="3221"/>
                <a:ext cx="4" cy="78"/>
              </a:xfrm>
              <a:prstGeom prst="rect">
                <a:avLst/>
              </a:prstGeom>
              <a:solidFill>
                <a:srgbClr val="9BA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54" name="Rectangle 170"/>
              <p:cNvSpPr>
                <a:spLocks noChangeArrowheads="1"/>
              </p:cNvSpPr>
              <p:nvPr/>
            </p:nvSpPr>
            <p:spPr bwMode="auto">
              <a:xfrm>
                <a:off x="4179" y="3221"/>
                <a:ext cx="3" cy="78"/>
              </a:xfrm>
              <a:prstGeom prst="rect">
                <a:avLst/>
              </a:prstGeom>
              <a:solidFill>
                <a:srgbClr val="97A6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55" name="Rectangle 171"/>
              <p:cNvSpPr>
                <a:spLocks noChangeArrowheads="1"/>
              </p:cNvSpPr>
              <p:nvPr/>
            </p:nvSpPr>
            <p:spPr bwMode="auto">
              <a:xfrm>
                <a:off x="4182" y="3221"/>
                <a:ext cx="4" cy="78"/>
              </a:xfrm>
              <a:prstGeom prst="rect">
                <a:avLst/>
              </a:prstGeom>
              <a:solidFill>
                <a:srgbClr val="93A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56" name="Rectangle 172"/>
              <p:cNvSpPr>
                <a:spLocks noChangeArrowheads="1"/>
              </p:cNvSpPr>
              <p:nvPr/>
            </p:nvSpPr>
            <p:spPr bwMode="auto">
              <a:xfrm>
                <a:off x="4186" y="3221"/>
                <a:ext cx="4" cy="78"/>
              </a:xfrm>
              <a:prstGeom prst="rect">
                <a:avLst/>
              </a:prstGeom>
              <a:solidFill>
                <a:srgbClr val="909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57" name="Rectangle 173"/>
              <p:cNvSpPr>
                <a:spLocks noChangeArrowheads="1"/>
              </p:cNvSpPr>
              <p:nvPr/>
            </p:nvSpPr>
            <p:spPr bwMode="auto">
              <a:xfrm>
                <a:off x="4190" y="3221"/>
                <a:ext cx="3" cy="78"/>
              </a:xfrm>
              <a:prstGeom prst="rect">
                <a:avLst/>
              </a:prstGeom>
              <a:solidFill>
                <a:srgbClr val="8B9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58" name="Rectangle 174"/>
              <p:cNvSpPr>
                <a:spLocks noChangeArrowheads="1"/>
              </p:cNvSpPr>
              <p:nvPr/>
            </p:nvSpPr>
            <p:spPr bwMode="auto">
              <a:xfrm>
                <a:off x="4193" y="3221"/>
                <a:ext cx="4" cy="78"/>
              </a:xfrm>
              <a:prstGeom prst="rect">
                <a:avLst/>
              </a:prstGeom>
              <a:solidFill>
                <a:srgbClr val="8797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59" name="Rectangle 175"/>
              <p:cNvSpPr>
                <a:spLocks noChangeArrowheads="1"/>
              </p:cNvSpPr>
              <p:nvPr/>
            </p:nvSpPr>
            <p:spPr bwMode="auto">
              <a:xfrm>
                <a:off x="4197" y="3221"/>
                <a:ext cx="3" cy="78"/>
              </a:xfrm>
              <a:prstGeom prst="rect">
                <a:avLst/>
              </a:prstGeom>
              <a:solidFill>
                <a:srgbClr val="8393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60" name="Rectangle 176"/>
              <p:cNvSpPr>
                <a:spLocks noChangeArrowheads="1"/>
              </p:cNvSpPr>
              <p:nvPr/>
            </p:nvSpPr>
            <p:spPr bwMode="auto">
              <a:xfrm>
                <a:off x="4200" y="3221"/>
                <a:ext cx="4" cy="78"/>
              </a:xfrm>
              <a:prstGeom prst="rect">
                <a:avLst/>
              </a:prstGeom>
              <a:solidFill>
                <a:srgbClr val="7E8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61" name="Rectangle 177"/>
              <p:cNvSpPr>
                <a:spLocks noChangeArrowheads="1"/>
              </p:cNvSpPr>
              <p:nvPr/>
            </p:nvSpPr>
            <p:spPr bwMode="auto">
              <a:xfrm>
                <a:off x="4204" y="3221"/>
                <a:ext cx="4" cy="78"/>
              </a:xfrm>
              <a:prstGeom prst="rect">
                <a:avLst/>
              </a:prstGeom>
              <a:solidFill>
                <a:srgbClr val="7A8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62" name="Rectangle 178"/>
              <p:cNvSpPr>
                <a:spLocks noChangeArrowheads="1"/>
              </p:cNvSpPr>
              <p:nvPr/>
            </p:nvSpPr>
            <p:spPr bwMode="auto">
              <a:xfrm>
                <a:off x="4208" y="3221"/>
                <a:ext cx="3" cy="78"/>
              </a:xfrm>
              <a:prstGeom prst="rect">
                <a:avLst/>
              </a:prstGeom>
              <a:solidFill>
                <a:srgbClr val="758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63" name="Rectangle 179"/>
              <p:cNvSpPr>
                <a:spLocks noChangeArrowheads="1"/>
              </p:cNvSpPr>
              <p:nvPr/>
            </p:nvSpPr>
            <p:spPr bwMode="auto">
              <a:xfrm>
                <a:off x="4211" y="3221"/>
                <a:ext cx="4" cy="78"/>
              </a:xfrm>
              <a:prstGeom prst="rect">
                <a:avLst/>
              </a:prstGeom>
              <a:solidFill>
                <a:srgbClr val="7082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64" name="Rectangle 180"/>
              <p:cNvSpPr>
                <a:spLocks noChangeArrowheads="1"/>
              </p:cNvSpPr>
              <p:nvPr/>
            </p:nvSpPr>
            <p:spPr bwMode="auto">
              <a:xfrm>
                <a:off x="4215" y="3221"/>
                <a:ext cx="3" cy="78"/>
              </a:xfrm>
              <a:prstGeom prst="rect">
                <a:avLst/>
              </a:prstGeom>
              <a:solidFill>
                <a:srgbClr val="6C7E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65" name="Rectangle 181"/>
              <p:cNvSpPr>
                <a:spLocks noChangeArrowheads="1"/>
              </p:cNvSpPr>
              <p:nvPr/>
            </p:nvSpPr>
            <p:spPr bwMode="auto">
              <a:xfrm>
                <a:off x="4218" y="3221"/>
                <a:ext cx="4" cy="78"/>
              </a:xfrm>
              <a:prstGeom prst="rect">
                <a:avLst/>
              </a:prstGeom>
              <a:solidFill>
                <a:srgbClr val="677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66" name="Rectangle 182"/>
              <p:cNvSpPr>
                <a:spLocks noChangeArrowheads="1"/>
              </p:cNvSpPr>
              <p:nvPr/>
            </p:nvSpPr>
            <p:spPr bwMode="auto">
              <a:xfrm>
                <a:off x="4222" y="3221"/>
                <a:ext cx="3" cy="78"/>
              </a:xfrm>
              <a:prstGeom prst="rect">
                <a:avLst/>
              </a:prstGeom>
              <a:solidFill>
                <a:srgbClr val="627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67" name="Rectangle 183"/>
              <p:cNvSpPr>
                <a:spLocks noChangeArrowheads="1"/>
              </p:cNvSpPr>
              <p:nvPr/>
            </p:nvSpPr>
            <p:spPr bwMode="auto">
              <a:xfrm>
                <a:off x="4225" y="3221"/>
                <a:ext cx="4" cy="78"/>
              </a:xfrm>
              <a:prstGeom prst="rect">
                <a:avLst/>
              </a:prstGeom>
              <a:solidFill>
                <a:srgbClr val="5D7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68" name="Rectangle 184"/>
              <p:cNvSpPr>
                <a:spLocks noChangeArrowheads="1"/>
              </p:cNvSpPr>
              <p:nvPr/>
            </p:nvSpPr>
            <p:spPr bwMode="auto">
              <a:xfrm>
                <a:off x="4229" y="3221"/>
                <a:ext cx="4" cy="78"/>
              </a:xfrm>
              <a:prstGeom prst="rect">
                <a:avLst/>
              </a:prstGeom>
              <a:solidFill>
                <a:srgbClr val="586E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69" name="Rectangle 185"/>
              <p:cNvSpPr>
                <a:spLocks noChangeArrowheads="1"/>
              </p:cNvSpPr>
              <p:nvPr/>
            </p:nvSpPr>
            <p:spPr bwMode="auto">
              <a:xfrm>
                <a:off x="4233" y="3221"/>
                <a:ext cx="3" cy="78"/>
              </a:xfrm>
              <a:prstGeom prst="rect">
                <a:avLst/>
              </a:prstGeom>
              <a:solidFill>
                <a:srgbClr val="546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70" name="Rectangle 186"/>
              <p:cNvSpPr>
                <a:spLocks noChangeArrowheads="1"/>
              </p:cNvSpPr>
              <p:nvPr/>
            </p:nvSpPr>
            <p:spPr bwMode="auto">
              <a:xfrm>
                <a:off x="4236" y="3221"/>
                <a:ext cx="4" cy="78"/>
              </a:xfrm>
              <a:prstGeom prst="rect">
                <a:avLst/>
              </a:prstGeom>
              <a:solidFill>
                <a:srgbClr val="4F6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71" name="Rectangle 187"/>
              <p:cNvSpPr>
                <a:spLocks noChangeArrowheads="1"/>
              </p:cNvSpPr>
              <p:nvPr/>
            </p:nvSpPr>
            <p:spPr bwMode="auto">
              <a:xfrm>
                <a:off x="4240" y="3221"/>
                <a:ext cx="3" cy="78"/>
              </a:xfrm>
              <a:prstGeom prst="rect">
                <a:avLst/>
              </a:prstGeom>
              <a:solidFill>
                <a:srgbClr val="4A6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72" name="Rectangle 188"/>
              <p:cNvSpPr>
                <a:spLocks noChangeArrowheads="1"/>
              </p:cNvSpPr>
              <p:nvPr/>
            </p:nvSpPr>
            <p:spPr bwMode="auto">
              <a:xfrm>
                <a:off x="4243" y="3221"/>
                <a:ext cx="4" cy="78"/>
              </a:xfrm>
              <a:prstGeom prst="rect">
                <a:avLst/>
              </a:prstGeom>
              <a:solidFill>
                <a:srgbClr val="465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73" name="Rectangle 189"/>
              <p:cNvSpPr>
                <a:spLocks noChangeArrowheads="1"/>
              </p:cNvSpPr>
              <p:nvPr/>
            </p:nvSpPr>
            <p:spPr bwMode="auto">
              <a:xfrm>
                <a:off x="4247" y="3221"/>
                <a:ext cx="4" cy="78"/>
              </a:xfrm>
              <a:prstGeom prst="rect">
                <a:avLst/>
              </a:prstGeom>
              <a:solidFill>
                <a:srgbClr val="415C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74" name="Rectangle 190"/>
              <p:cNvSpPr>
                <a:spLocks noChangeArrowheads="1"/>
              </p:cNvSpPr>
              <p:nvPr/>
            </p:nvSpPr>
            <p:spPr bwMode="auto">
              <a:xfrm>
                <a:off x="4251" y="3221"/>
                <a:ext cx="3" cy="78"/>
              </a:xfrm>
              <a:prstGeom prst="rect">
                <a:avLst/>
              </a:prstGeom>
              <a:solidFill>
                <a:srgbClr val="3D5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75" name="Rectangle 191"/>
              <p:cNvSpPr>
                <a:spLocks noChangeArrowheads="1"/>
              </p:cNvSpPr>
              <p:nvPr/>
            </p:nvSpPr>
            <p:spPr bwMode="auto">
              <a:xfrm>
                <a:off x="4254" y="3221"/>
                <a:ext cx="4" cy="78"/>
              </a:xfrm>
              <a:prstGeom prst="rect">
                <a:avLst/>
              </a:prstGeom>
              <a:solidFill>
                <a:srgbClr val="3856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76" name="Rectangle 192"/>
              <p:cNvSpPr>
                <a:spLocks noChangeArrowheads="1"/>
              </p:cNvSpPr>
              <p:nvPr/>
            </p:nvSpPr>
            <p:spPr bwMode="auto">
              <a:xfrm>
                <a:off x="4258" y="3221"/>
                <a:ext cx="3" cy="78"/>
              </a:xfrm>
              <a:prstGeom prst="rect">
                <a:avLst/>
              </a:prstGeom>
              <a:solidFill>
                <a:srgbClr val="3454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77" name="Rectangle 193"/>
              <p:cNvSpPr>
                <a:spLocks noChangeArrowheads="1"/>
              </p:cNvSpPr>
              <p:nvPr/>
            </p:nvSpPr>
            <p:spPr bwMode="auto">
              <a:xfrm>
                <a:off x="4261" y="3221"/>
                <a:ext cx="4" cy="78"/>
              </a:xfrm>
              <a:prstGeom prst="rect">
                <a:avLst/>
              </a:prstGeom>
              <a:solidFill>
                <a:srgbClr val="3052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78" name="Rectangle 194"/>
              <p:cNvSpPr>
                <a:spLocks noChangeArrowheads="1"/>
              </p:cNvSpPr>
              <p:nvPr/>
            </p:nvSpPr>
            <p:spPr bwMode="auto">
              <a:xfrm>
                <a:off x="4265" y="3221"/>
                <a:ext cx="4" cy="78"/>
              </a:xfrm>
              <a:prstGeom prst="rect">
                <a:avLst/>
              </a:prstGeom>
              <a:solidFill>
                <a:srgbClr val="2D50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79" name="Rectangle 195"/>
              <p:cNvSpPr>
                <a:spLocks noChangeArrowheads="1"/>
              </p:cNvSpPr>
              <p:nvPr/>
            </p:nvSpPr>
            <p:spPr bwMode="auto">
              <a:xfrm>
                <a:off x="4269" y="3221"/>
                <a:ext cx="3" cy="78"/>
              </a:xfrm>
              <a:prstGeom prst="rect">
                <a:avLst/>
              </a:prstGeom>
              <a:solidFill>
                <a:srgbClr val="294E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80" name="Rectangle 196"/>
              <p:cNvSpPr>
                <a:spLocks noChangeArrowheads="1"/>
              </p:cNvSpPr>
              <p:nvPr/>
            </p:nvSpPr>
            <p:spPr bwMode="auto">
              <a:xfrm>
                <a:off x="4272" y="3221"/>
                <a:ext cx="4" cy="78"/>
              </a:xfrm>
              <a:prstGeom prst="rect">
                <a:avLst/>
              </a:prstGeom>
              <a:solidFill>
                <a:srgbClr val="254C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81" name="Rectangle 197"/>
              <p:cNvSpPr>
                <a:spLocks noChangeArrowheads="1"/>
              </p:cNvSpPr>
              <p:nvPr/>
            </p:nvSpPr>
            <p:spPr bwMode="auto">
              <a:xfrm>
                <a:off x="4276" y="3221"/>
                <a:ext cx="3" cy="78"/>
              </a:xfrm>
              <a:prstGeom prst="rect">
                <a:avLst/>
              </a:prstGeom>
              <a:solidFill>
                <a:srgbClr val="224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82" name="Rectangle 198"/>
              <p:cNvSpPr>
                <a:spLocks noChangeArrowheads="1"/>
              </p:cNvSpPr>
              <p:nvPr/>
            </p:nvSpPr>
            <p:spPr bwMode="auto">
              <a:xfrm>
                <a:off x="3931" y="3221"/>
                <a:ext cx="34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83" name="Rectangle 199"/>
              <p:cNvSpPr>
                <a:spLocks noChangeArrowheads="1"/>
              </p:cNvSpPr>
              <p:nvPr/>
            </p:nvSpPr>
            <p:spPr bwMode="auto">
              <a:xfrm>
                <a:off x="4800" y="1841"/>
                <a:ext cx="4" cy="1458"/>
              </a:xfrm>
              <a:prstGeom prst="rect">
                <a:avLst/>
              </a:prstGeom>
              <a:solidFill>
                <a:srgbClr val="224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84" name="Rectangle 200"/>
              <p:cNvSpPr>
                <a:spLocks noChangeArrowheads="1"/>
              </p:cNvSpPr>
              <p:nvPr/>
            </p:nvSpPr>
            <p:spPr bwMode="auto">
              <a:xfrm>
                <a:off x="4804" y="1841"/>
                <a:ext cx="3" cy="1458"/>
              </a:xfrm>
              <a:prstGeom prst="rect">
                <a:avLst/>
              </a:prstGeom>
              <a:solidFill>
                <a:srgbClr val="254C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85" name="Rectangle 201"/>
              <p:cNvSpPr>
                <a:spLocks noChangeArrowheads="1"/>
              </p:cNvSpPr>
              <p:nvPr/>
            </p:nvSpPr>
            <p:spPr bwMode="auto">
              <a:xfrm>
                <a:off x="4807" y="1841"/>
                <a:ext cx="4" cy="1458"/>
              </a:xfrm>
              <a:prstGeom prst="rect">
                <a:avLst/>
              </a:prstGeom>
              <a:solidFill>
                <a:srgbClr val="294E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86" name="Rectangle 202"/>
              <p:cNvSpPr>
                <a:spLocks noChangeArrowheads="1"/>
              </p:cNvSpPr>
              <p:nvPr/>
            </p:nvSpPr>
            <p:spPr bwMode="auto">
              <a:xfrm>
                <a:off x="4811" y="1841"/>
                <a:ext cx="3" cy="1458"/>
              </a:xfrm>
              <a:prstGeom prst="rect">
                <a:avLst/>
              </a:prstGeom>
              <a:solidFill>
                <a:srgbClr val="2D50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87" name="Rectangle 203"/>
              <p:cNvSpPr>
                <a:spLocks noChangeArrowheads="1"/>
              </p:cNvSpPr>
              <p:nvPr/>
            </p:nvSpPr>
            <p:spPr bwMode="auto">
              <a:xfrm>
                <a:off x="4814" y="1841"/>
                <a:ext cx="4" cy="1458"/>
              </a:xfrm>
              <a:prstGeom prst="rect">
                <a:avLst/>
              </a:prstGeom>
              <a:solidFill>
                <a:srgbClr val="3052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88" name="Rectangle 204"/>
              <p:cNvSpPr>
                <a:spLocks noChangeArrowheads="1"/>
              </p:cNvSpPr>
              <p:nvPr/>
            </p:nvSpPr>
            <p:spPr bwMode="auto">
              <a:xfrm>
                <a:off x="4818" y="1841"/>
                <a:ext cx="4" cy="1458"/>
              </a:xfrm>
              <a:prstGeom prst="rect">
                <a:avLst/>
              </a:prstGeom>
              <a:solidFill>
                <a:srgbClr val="3454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89" name="Rectangle 205"/>
              <p:cNvSpPr>
                <a:spLocks noChangeArrowheads="1"/>
              </p:cNvSpPr>
              <p:nvPr/>
            </p:nvSpPr>
            <p:spPr bwMode="auto">
              <a:xfrm>
                <a:off x="4822" y="1841"/>
                <a:ext cx="3" cy="1458"/>
              </a:xfrm>
              <a:prstGeom prst="rect">
                <a:avLst/>
              </a:prstGeom>
              <a:solidFill>
                <a:srgbClr val="3856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90" name="Rectangle 206"/>
              <p:cNvSpPr>
                <a:spLocks noChangeArrowheads="1"/>
              </p:cNvSpPr>
              <p:nvPr/>
            </p:nvSpPr>
            <p:spPr bwMode="auto">
              <a:xfrm>
                <a:off x="4825" y="1841"/>
                <a:ext cx="4" cy="1458"/>
              </a:xfrm>
              <a:prstGeom prst="rect">
                <a:avLst/>
              </a:prstGeom>
              <a:solidFill>
                <a:srgbClr val="3D5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</p:grpSp>
        <p:grpSp>
          <p:nvGrpSpPr>
            <p:cNvPr id="605391" name="Group 207"/>
            <p:cNvGrpSpPr>
              <a:grpSpLocks/>
            </p:cNvGrpSpPr>
            <p:nvPr/>
          </p:nvGrpSpPr>
          <p:grpSpPr bwMode="auto">
            <a:xfrm>
              <a:off x="1973" y="1544"/>
              <a:ext cx="1734" cy="1458"/>
              <a:chOff x="3414" y="1841"/>
              <a:chExt cx="1734" cy="1458"/>
            </a:xfrm>
          </p:grpSpPr>
          <p:sp>
            <p:nvSpPr>
              <p:cNvPr id="605392" name="Rectangle 208"/>
              <p:cNvSpPr>
                <a:spLocks noChangeArrowheads="1"/>
              </p:cNvSpPr>
              <p:nvPr/>
            </p:nvSpPr>
            <p:spPr bwMode="auto">
              <a:xfrm>
                <a:off x="4829" y="1841"/>
                <a:ext cx="3" cy="1458"/>
              </a:xfrm>
              <a:prstGeom prst="rect">
                <a:avLst/>
              </a:prstGeom>
              <a:solidFill>
                <a:srgbClr val="415C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93" name="Rectangle 209"/>
              <p:cNvSpPr>
                <a:spLocks noChangeArrowheads="1"/>
              </p:cNvSpPr>
              <p:nvPr/>
            </p:nvSpPr>
            <p:spPr bwMode="auto">
              <a:xfrm>
                <a:off x="4832" y="1841"/>
                <a:ext cx="4" cy="1458"/>
              </a:xfrm>
              <a:prstGeom prst="rect">
                <a:avLst/>
              </a:prstGeom>
              <a:solidFill>
                <a:srgbClr val="465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94" name="Rectangle 210"/>
              <p:cNvSpPr>
                <a:spLocks noChangeArrowheads="1"/>
              </p:cNvSpPr>
              <p:nvPr/>
            </p:nvSpPr>
            <p:spPr bwMode="auto">
              <a:xfrm>
                <a:off x="4836" y="1841"/>
                <a:ext cx="4" cy="1458"/>
              </a:xfrm>
              <a:prstGeom prst="rect">
                <a:avLst/>
              </a:prstGeom>
              <a:solidFill>
                <a:srgbClr val="4A6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95" name="Rectangle 211"/>
              <p:cNvSpPr>
                <a:spLocks noChangeArrowheads="1"/>
              </p:cNvSpPr>
              <p:nvPr/>
            </p:nvSpPr>
            <p:spPr bwMode="auto">
              <a:xfrm>
                <a:off x="4840" y="1841"/>
                <a:ext cx="3" cy="1458"/>
              </a:xfrm>
              <a:prstGeom prst="rect">
                <a:avLst/>
              </a:prstGeom>
              <a:solidFill>
                <a:srgbClr val="4F6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96" name="Rectangle 212"/>
              <p:cNvSpPr>
                <a:spLocks noChangeArrowheads="1"/>
              </p:cNvSpPr>
              <p:nvPr/>
            </p:nvSpPr>
            <p:spPr bwMode="auto">
              <a:xfrm>
                <a:off x="4843" y="1841"/>
                <a:ext cx="4" cy="1458"/>
              </a:xfrm>
              <a:prstGeom prst="rect">
                <a:avLst/>
              </a:prstGeom>
              <a:solidFill>
                <a:srgbClr val="546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97" name="Rectangle 213"/>
              <p:cNvSpPr>
                <a:spLocks noChangeArrowheads="1"/>
              </p:cNvSpPr>
              <p:nvPr/>
            </p:nvSpPr>
            <p:spPr bwMode="auto">
              <a:xfrm>
                <a:off x="4847" y="1841"/>
                <a:ext cx="3" cy="1458"/>
              </a:xfrm>
              <a:prstGeom prst="rect">
                <a:avLst/>
              </a:prstGeom>
              <a:solidFill>
                <a:srgbClr val="586E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98" name="Rectangle 214"/>
              <p:cNvSpPr>
                <a:spLocks noChangeArrowheads="1"/>
              </p:cNvSpPr>
              <p:nvPr/>
            </p:nvSpPr>
            <p:spPr bwMode="auto">
              <a:xfrm>
                <a:off x="4850" y="1841"/>
                <a:ext cx="4" cy="1458"/>
              </a:xfrm>
              <a:prstGeom prst="rect">
                <a:avLst/>
              </a:prstGeom>
              <a:solidFill>
                <a:srgbClr val="5D7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399" name="Rectangle 215"/>
              <p:cNvSpPr>
                <a:spLocks noChangeArrowheads="1"/>
              </p:cNvSpPr>
              <p:nvPr/>
            </p:nvSpPr>
            <p:spPr bwMode="auto">
              <a:xfrm>
                <a:off x="4854" y="1841"/>
                <a:ext cx="4" cy="1458"/>
              </a:xfrm>
              <a:prstGeom prst="rect">
                <a:avLst/>
              </a:prstGeom>
              <a:solidFill>
                <a:srgbClr val="627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00" name="Rectangle 216"/>
              <p:cNvSpPr>
                <a:spLocks noChangeArrowheads="1"/>
              </p:cNvSpPr>
              <p:nvPr/>
            </p:nvSpPr>
            <p:spPr bwMode="auto">
              <a:xfrm>
                <a:off x="4858" y="1841"/>
                <a:ext cx="3" cy="1458"/>
              </a:xfrm>
              <a:prstGeom prst="rect">
                <a:avLst/>
              </a:prstGeom>
              <a:solidFill>
                <a:srgbClr val="677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01" name="Rectangle 217"/>
              <p:cNvSpPr>
                <a:spLocks noChangeArrowheads="1"/>
              </p:cNvSpPr>
              <p:nvPr/>
            </p:nvSpPr>
            <p:spPr bwMode="auto">
              <a:xfrm>
                <a:off x="4861" y="1841"/>
                <a:ext cx="4" cy="1458"/>
              </a:xfrm>
              <a:prstGeom prst="rect">
                <a:avLst/>
              </a:prstGeom>
              <a:solidFill>
                <a:srgbClr val="6C7E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02" name="Rectangle 218"/>
              <p:cNvSpPr>
                <a:spLocks noChangeArrowheads="1"/>
              </p:cNvSpPr>
              <p:nvPr/>
            </p:nvSpPr>
            <p:spPr bwMode="auto">
              <a:xfrm>
                <a:off x="4865" y="1841"/>
                <a:ext cx="3" cy="1458"/>
              </a:xfrm>
              <a:prstGeom prst="rect">
                <a:avLst/>
              </a:prstGeom>
              <a:solidFill>
                <a:srgbClr val="7082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03" name="Rectangle 219"/>
              <p:cNvSpPr>
                <a:spLocks noChangeArrowheads="1"/>
              </p:cNvSpPr>
              <p:nvPr/>
            </p:nvSpPr>
            <p:spPr bwMode="auto">
              <a:xfrm>
                <a:off x="4868" y="1841"/>
                <a:ext cx="4" cy="1458"/>
              </a:xfrm>
              <a:prstGeom prst="rect">
                <a:avLst/>
              </a:prstGeom>
              <a:solidFill>
                <a:srgbClr val="758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04" name="Rectangle 220"/>
              <p:cNvSpPr>
                <a:spLocks noChangeArrowheads="1"/>
              </p:cNvSpPr>
              <p:nvPr/>
            </p:nvSpPr>
            <p:spPr bwMode="auto">
              <a:xfrm>
                <a:off x="4872" y="1841"/>
                <a:ext cx="3" cy="1458"/>
              </a:xfrm>
              <a:prstGeom prst="rect">
                <a:avLst/>
              </a:prstGeom>
              <a:solidFill>
                <a:srgbClr val="7A8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05" name="Rectangle 221"/>
              <p:cNvSpPr>
                <a:spLocks noChangeArrowheads="1"/>
              </p:cNvSpPr>
              <p:nvPr/>
            </p:nvSpPr>
            <p:spPr bwMode="auto">
              <a:xfrm>
                <a:off x="4875" y="1841"/>
                <a:ext cx="4" cy="1458"/>
              </a:xfrm>
              <a:prstGeom prst="rect">
                <a:avLst/>
              </a:prstGeom>
              <a:solidFill>
                <a:srgbClr val="7E8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06" name="Rectangle 222"/>
              <p:cNvSpPr>
                <a:spLocks noChangeArrowheads="1"/>
              </p:cNvSpPr>
              <p:nvPr/>
            </p:nvSpPr>
            <p:spPr bwMode="auto">
              <a:xfrm>
                <a:off x="4879" y="1841"/>
                <a:ext cx="4" cy="1458"/>
              </a:xfrm>
              <a:prstGeom prst="rect">
                <a:avLst/>
              </a:prstGeom>
              <a:solidFill>
                <a:srgbClr val="8393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07" name="Rectangle 223"/>
              <p:cNvSpPr>
                <a:spLocks noChangeArrowheads="1"/>
              </p:cNvSpPr>
              <p:nvPr/>
            </p:nvSpPr>
            <p:spPr bwMode="auto">
              <a:xfrm>
                <a:off x="4883" y="1841"/>
                <a:ext cx="3" cy="1458"/>
              </a:xfrm>
              <a:prstGeom prst="rect">
                <a:avLst/>
              </a:prstGeom>
              <a:solidFill>
                <a:srgbClr val="8797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08" name="Rectangle 224"/>
              <p:cNvSpPr>
                <a:spLocks noChangeArrowheads="1"/>
              </p:cNvSpPr>
              <p:nvPr/>
            </p:nvSpPr>
            <p:spPr bwMode="auto">
              <a:xfrm>
                <a:off x="4886" y="1841"/>
                <a:ext cx="4" cy="1458"/>
              </a:xfrm>
              <a:prstGeom prst="rect">
                <a:avLst/>
              </a:prstGeom>
              <a:solidFill>
                <a:srgbClr val="8B9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09" name="Rectangle 225"/>
              <p:cNvSpPr>
                <a:spLocks noChangeArrowheads="1"/>
              </p:cNvSpPr>
              <p:nvPr/>
            </p:nvSpPr>
            <p:spPr bwMode="auto">
              <a:xfrm>
                <a:off x="4890" y="1841"/>
                <a:ext cx="3" cy="1458"/>
              </a:xfrm>
              <a:prstGeom prst="rect">
                <a:avLst/>
              </a:prstGeom>
              <a:solidFill>
                <a:srgbClr val="909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10" name="Rectangle 226"/>
              <p:cNvSpPr>
                <a:spLocks noChangeArrowheads="1"/>
              </p:cNvSpPr>
              <p:nvPr/>
            </p:nvSpPr>
            <p:spPr bwMode="auto">
              <a:xfrm>
                <a:off x="4893" y="1841"/>
                <a:ext cx="4" cy="1458"/>
              </a:xfrm>
              <a:prstGeom prst="rect">
                <a:avLst/>
              </a:prstGeom>
              <a:solidFill>
                <a:srgbClr val="93A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11" name="Rectangle 227"/>
              <p:cNvSpPr>
                <a:spLocks noChangeArrowheads="1"/>
              </p:cNvSpPr>
              <p:nvPr/>
            </p:nvSpPr>
            <p:spPr bwMode="auto">
              <a:xfrm>
                <a:off x="4897" y="1841"/>
                <a:ext cx="4" cy="1458"/>
              </a:xfrm>
              <a:prstGeom prst="rect">
                <a:avLst/>
              </a:prstGeom>
              <a:solidFill>
                <a:srgbClr val="97A6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12" name="Rectangle 228"/>
              <p:cNvSpPr>
                <a:spLocks noChangeArrowheads="1"/>
              </p:cNvSpPr>
              <p:nvPr/>
            </p:nvSpPr>
            <p:spPr bwMode="auto">
              <a:xfrm>
                <a:off x="4901" y="1841"/>
                <a:ext cx="3" cy="1458"/>
              </a:xfrm>
              <a:prstGeom prst="rect">
                <a:avLst/>
              </a:prstGeom>
              <a:solidFill>
                <a:srgbClr val="9BA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13" name="Rectangle 229"/>
              <p:cNvSpPr>
                <a:spLocks noChangeArrowheads="1"/>
              </p:cNvSpPr>
              <p:nvPr/>
            </p:nvSpPr>
            <p:spPr bwMode="auto">
              <a:xfrm>
                <a:off x="4904" y="1841"/>
                <a:ext cx="4" cy="1458"/>
              </a:xfrm>
              <a:prstGeom prst="rect">
                <a:avLst/>
              </a:prstGeom>
              <a:solidFill>
                <a:srgbClr val="9EA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14" name="Rectangle 230"/>
              <p:cNvSpPr>
                <a:spLocks noChangeArrowheads="1"/>
              </p:cNvSpPr>
              <p:nvPr/>
            </p:nvSpPr>
            <p:spPr bwMode="auto">
              <a:xfrm>
                <a:off x="4908" y="1841"/>
                <a:ext cx="3" cy="1458"/>
              </a:xfrm>
              <a:prstGeom prst="rect">
                <a:avLst/>
              </a:prstGeom>
              <a:solidFill>
                <a:srgbClr val="A1A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15" name="Rectangle 231"/>
              <p:cNvSpPr>
                <a:spLocks noChangeArrowheads="1"/>
              </p:cNvSpPr>
              <p:nvPr/>
            </p:nvSpPr>
            <p:spPr bwMode="auto">
              <a:xfrm>
                <a:off x="4911" y="1841"/>
                <a:ext cx="4" cy="1458"/>
              </a:xfrm>
              <a:prstGeom prst="rect">
                <a:avLst/>
              </a:prstGeom>
              <a:solidFill>
                <a:srgbClr val="A4B2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16" name="Rectangle 232"/>
              <p:cNvSpPr>
                <a:spLocks noChangeArrowheads="1"/>
              </p:cNvSpPr>
              <p:nvPr/>
            </p:nvSpPr>
            <p:spPr bwMode="auto">
              <a:xfrm>
                <a:off x="4915" y="1841"/>
                <a:ext cx="4" cy="1458"/>
              </a:xfrm>
              <a:prstGeom prst="rect">
                <a:avLst/>
              </a:prstGeom>
              <a:solidFill>
                <a:srgbClr val="A7B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17" name="Rectangle 233"/>
              <p:cNvSpPr>
                <a:spLocks noChangeArrowheads="1"/>
              </p:cNvSpPr>
              <p:nvPr/>
            </p:nvSpPr>
            <p:spPr bwMode="auto">
              <a:xfrm>
                <a:off x="4919" y="1841"/>
                <a:ext cx="3" cy="1458"/>
              </a:xfrm>
              <a:prstGeom prst="rect">
                <a:avLst/>
              </a:prstGeom>
              <a:solidFill>
                <a:srgbClr val="A9B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18" name="Rectangle 234"/>
              <p:cNvSpPr>
                <a:spLocks noChangeArrowheads="1"/>
              </p:cNvSpPr>
              <p:nvPr/>
            </p:nvSpPr>
            <p:spPr bwMode="auto">
              <a:xfrm>
                <a:off x="4922" y="1841"/>
                <a:ext cx="4" cy="1458"/>
              </a:xfrm>
              <a:prstGeom prst="rect">
                <a:avLst/>
              </a:prstGeom>
              <a:solidFill>
                <a:srgbClr val="ACB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19" name="Rectangle 235"/>
              <p:cNvSpPr>
                <a:spLocks noChangeArrowheads="1"/>
              </p:cNvSpPr>
              <p:nvPr/>
            </p:nvSpPr>
            <p:spPr bwMode="auto">
              <a:xfrm>
                <a:off x="4926" y="1841"/>
                <a:ext cx="3" cy="1458"/>
              </a:xfrm>
              <a:prstGeom prst="rect">
                <a:avLst/>
              </a:prstGeom>
              <a:solidFill>
                <a:srgbClr val="AEB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20" name="Rectangle 236"/>
              <p:cNvSpPr>
                <a:spLocks noChangeArrowheads="1"/>
              </p:cNvSpPr>
              <p:nvPr/>
            </p:nvSpPr>
            <p:spPr bwMode="auto">
              <a:xfrm>
                <a:off x="4929" y="1841"/>
                <a:ext cx="4" cy="1458"/>
              </a:xfrm>
              <a:prstGeom prst="rect">
                <a:avLst/>
              </a:prstGeom>
              <a:solidFill>
                <a:srgbClr val="B0B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21" name="Rectangle 237"/>
              <p:cNvSpPr>
                <a:spLocks noChangeArrowheads="1"/>
              </p:cNvSpPr>
              <p:nvPr/>
            </p:nvSpPr>
            <p:spPr bwMode="auto">
              <a:xfrm>
                <a:off x="4933" y="1841"/>
                <a:ext cx="4" cy="1458"/>
              </a:xfrm>
              <a:prstGeom prst="rect">
                <a:avLst/>
              </a:prstGeom>
              <a:solidFill>
                <a:srgbClr val="B1B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22" name="Rectangle 238"/>
              <p:cNvSpPr>
                <a:spLocks noChangeArrowheads="1"/>
              </p:cNvSpPr>
              <p:nvPr/>
            </p:nvSpPr>
            <p:spPr bwMode="auto">
              <a:xfrm>
                <a:off x="4937" y="1841"/>
                <a:ext cx="3" cy="1458"/>
              </a:xfrm>
              <a:prstGeom prst="rect">
                <a:avLst/>
              </a:prstGeom>
              <a:solidFill>
                <a:srgbClr val="B3C1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23" name="Rectangle 239"/>
              <p:cNvSpPr>
                <a:spLocks noChangeArrowheads="1"/>
              </p:cNvSpPr>
              <p:nvPr/>
            </p:nvSpPr>
            <p:spPr bwMode="auto">
              <a:xfrm>
                <a:off x="4940" y="1841"/>
                <a:ext cx="4" cy="1458"/>
              </a:xfrm>
              <a:prstGeom prst="rect">
                <a:avLst/>
              </a:prstGeom>
              <a:solidFill>
                <a:srgbClr val="B5C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24" name="Rectangle 240"/>
              <p:cNvSpPr>
                <a:spLocks noChangeArrowheads="1"/>
              </p:cNvSpPr>
              <p:nvPr/>
            </p:nvSpPr>
            <p:spPr bwMode="auto">
              <a:xfrm>
                <a:off x="4944" y="1841"/>
                <a:ext cx="3" cy="1458"/>
              </a:xfrm>
              <a:prstGeom prst="rect">
                <a:avLst/>
              </a:prstGeom>
              <a:solidFill>
                <a:srgbClr val="B6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25" name="Rectangle 241"/>
              <p:cNvSpPr>
                <a:spLocks noChangeArrowheads="1"/>
              </p:cNvSpPr>
              <p:nvPr/>
            </p:nvSpPr>
            <p:spPr bwMode="auto">
              <a:xfrm>
                <a:off x="4947" y="1841"/>
                <a:ext cx="4" cy="1458"/>
              </a:xfrm>
              <a:prstGeom prst="rect">
                <a:avLst/>
              </a:prstGeom>
              <a:solidFill>
                <a:srgbClr val="B7C4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26" name="Rectangle 242"/>
              <p:cNvSpPr>
                <a:spLocks noChangeArrowheads="1"/>
              </p:cNvSpPr>
              <p:nvPr/>
            </p:nvSpPr>
            <p:spPr bwMode="auto">
              <a:xfrm>
                <a:off x="4951" y="1841"/>
                <a:ext cx="3" cy="1458"/>
              </a:xfrm>
              <a:prstGeom prst="rect">
                <a:avLst/>
              </a:prstGeom>
              <a:solidFill>
                <a:srgbClr val="B8C5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27" name="Rectangle 243"/>
              <p:cNvSpPr>
                <a:spLocks noChangeArrowheads="1"/>
              </p:cNvSpPr>
              <p:nvPr/>
            </p:nvSpPr>
            <p:spPr bwMode="auto">
              <a:xfrm>
                <a:off x="4954" y="1841"/>
                <a:ext cx="4" cy="1458"/>
              </a:xfrm>
              <a:prstGeom prst="rect">
                <a:avLst/>
              </a:prstGeom>
              <a:solidFill>
                <a:srgbClr val="B9C6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28" name="Rectangle 244"/>
              <p:cNvSpPr>
                <a:spLocks noChangeArrowheads="1"/>
              </p:cNvSpPr>
              <p:nvPr/>
            </p:nvSpPr>
            <p:spPr bwMode="auto">
              <a:xfrm>
                <a:off x="4958" y="1841"/>
                <a:ext cx="4" cy="1458"/>
              </a:xfrm>
              <a:prstGeom prst="rect">
                <a:avLst/>
              </a:prstGeom>
              <a:solidFill>
                <a:srgbClr val="B9C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29" name="Rectangle 245"/>
              <p:cNvSpPr>
                <a:spLocks noChangeArrowheads="1"/>
              </p:cNvSpPr>
              <p:nvPr/>
            </p:nvSpPr>
            <p:spPr bwMode="auto">
              <a:xfrm>
                <a:off x="4962" y="1841"/>
                <a:ext cx="3" cy="1458"/>
              </a:xfrm>
              <a:prstGeom prst="rect">
                <a:avLst/>
              </a:prstGeom>
              <a:solidFill>
                <a:srgbClr val="BAC7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30" name="Rectangle 246"/>
              <p:cNvSpPr>
                <a:spLocks noChangeArrowheads="1"/>
              </p:cNvSpPr>
              <p:nvPr/>
            </p:nvSpPr>
            <p:spPr bwMode="auto">
              <a:xfrm>
                <a:off x="4965" y="1841"/>
                <a:ext cx="7" cy="1458"/>
              </a:xfrm>
              <a:prstGeom prst="rect">
                <a:avLst/>
              </a:prstGeom>
              <a:solidFill>
                <a:srgbClr val="BBC8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31" name="Rectangle 247"/>
              <p:cNvSpPr>
                <a:spLocks noChangeArrowheads="1"/>
              </p:cNvSpPr>
              <p:nvPr/>
            </p:nvSpPr>
            <p:spPr bwMode="auto">
              <a:xfrm>
                <a:off x="4972" y="1841"/>
                <a:ext cx="4" cy="1458"/>
              </a:xfrm>
              <a:prstGeom prst="rect">
                <a:avLst/>
              </a:prstGeom>
              <a:solidFill>
                <a:srgbClr val="BCC9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32" name="Rectangle 248"/>
              <p:cNvSpPr>
                <a:spLocks noChangeArrowheads="1"/>
              </p:cNvSpPr>
              <p:nvPr/>
            </p:nvSpPr>
            <p:spPr bwMode="auto">
              <a:xfrm>
                <a:off x="4976" y="1841"/>
                <a:ext cx="7" cy="1458"/>
              </a:xfrm>
              <a:prstGeom prst="rect">
                <a:avLst/>
              </a:prstGeom>
              <a:solidFill>
                <a:srgbClr val="BBC8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33" name="Rectangle 249"/>
              <p:cNvSpPr>
                <a:spLocks noChangeArrowheads="1"/>
              </p:cNvSpPr>
              <p:nvPr/>
            </p:nvSpPr>
            <p:spPr bwMode="auto">
              <a:xfrm>
                <a:off x="4983" y="1841"/>
                <a:ext cx="4" cy="1458"/>
              </a:xfrm>
              <a:prstGeom prst="rect">
                <a:avLst/>
              </a:prstGeom>
              <a:solidFill>
                <a:srgbClr val="BAC7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34" name="Rectangle 250"/>
              <p:cNvSpPr>
                <a:spLocks noChangeArrowheads="1"/>
              </p:cNvSpPr>
              <p:nvPr/>
            </p:nvSpPr>
            <p:spPr bwMode="auto">
              <a:xfrm>
                <a:off x="4987" y="1841"/>
                <a:ext cx="3" cy="1458"/>
              </a:xfrm>
              <a:prstGeom prst="rect">
                <a:avLst/>
              </a:prstGeom>
              <a:solidFill>
                <a:srgbClr val="B9C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35" name="Rectangle 251"/>
              <p:cNvSpPr>
                <a:spLocks noChangeArrowheads="1"/>
              </p:cNvSpPr>
              <p:nvPr/>
            </p:nvSpPr>
            <p:spPr bwMode="auto">
              <a:xfrm>
                <a:off x="4990" y="1841"/>
                <a:ext cx="4" cy="1458"/>
              </a:xfrm>
              <a:prstGeom prst="rect">
                <a:avLst/>
              </a:prstGeom>
              <a:solidFill>
                <a:srgbClr val="B9C6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36" name="Rectangle 252"/>
              <p:cNvSpPr>
                <a:spLocks noChangeArrowheads="1"/>
              </p:cNvSpPr>
              <p:nvPr/>
            </p:nvSpPr>
            <p:spPr bwMode="auto">
              <a:xfrm>
                <a:off x="4994" y="1841"/>
                <a:ext cx="4" cy="1458"/>
              </a:xfrm>
              <a:prstGeom prst="rect">
                <a:avLst/>
              </a:prstGeom>
              <a:solidFill>
                <a:srgbClr val="B8C5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37" name="Rectangle 253"/>
              <p:cNvSpPr>
                <a:spLocks noChangeArrowheads="1"/>
              </p:cNvSpPr>
              <p:nvPr/>
            </p:nvSpPr>
            <p:spPr bwMode="auto">
              <a:xfrm>
                <a:off x="4998" y="1841"/>
                <a:ext cx="3" cy="1458"/>
              </a:xfrm>
              <a:prstGeom prst="rect">
                <a:avLst/>
              </a:prstGeom>
              <a:solidFill>
                <a:srgbClr val="B7C4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38" name="Rectangle 254"/>
              <p:cNvSpPr>
                <a:spLocks noChangeArrowheads="1"/>
              </p:cNvSpPr>
              <p:nvPr/>
            </p:nvSpPr>
            <p:spPr bwMode="auto">
              <a:xfrm>
                <a:off x="5001" y="1841"/>
                <a:ext cx="4" cy="1458"/>
              </a:xfrm>
              <a:prstGeom prst="rect">
                <a:avLst/>
              </a:prstGeom>
              <a:solidFill>
                <a:srgbClr val="B6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39" name="Rectangle 255"/>
              <p:cNvSpPr>
                <a:spLocks noChangeArrowheads="1"/>
              </p:cNvSpPr>
              <p:nvPr/>
            </p:nvSpPr>
            <p:spPr bwMode="auto">
              <a:xfrm>
                <a:off x="5005" y="1841"/>
                <a:ext cx="3" cy="1458"/>
              </a:xfrm>
              <a:prstGeom prst="rect">
                <a:avLst/>
              </a:prstGeom>
              <a:solidFill>
                <a:srgbClr val="B5C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40" name="Rectangle 256"/>
              <p:cNvSpPr>
                <a:spLocks noChangeArrowheads="1"/>
              </p:cNvSpPr>
              <p:nvPr/>
            </p:nvSpPr>
            <p:spPr bwMode="auto">
              <a:xfrm>
                <a:off x="5008" y="1841"/>
                <a:ext cx="4" cy="1458"/>
              </a:xfrm>
              <a:prstGeom prst="rect">
                <a:avLst/>
              </a:prstGeom>
              <a:solidFill>
                <a:srgbClr val="B3C1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41" name="Rectangle 257"/>
              <p:cNvSpPr>
                <a:spLocks noChangeArrowheads="1"/>
              </p:cNvSpPr>
              <p:nvPr/>
            </p:nvSpPr>
            <p:spPr bwMode="auto">
              <a:xfrm>
                <a:off x="5012" y="1841"/>
                <a:ext cx="4" cy="1458"/>
              </a:xfrm>
              <a:prstGeom prst="rect">
                <a:avLst/>
              </a:prstGeom>
              <a:solidFill>
                <a:srgbClr val="B1B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42" name="Rectangle 258"/>
              <p:cNvSpPr>
                <a:spLocks noChangeArrowheads="1"/>
              </p:cNvSpPr>
              <p:nvPr/>
            </p:nvSpPr>
            <p:spPr bwMode="auto">
              <a:xfrm>
                <a:off x="5016" y="1841"/>
                <a:ext cx="3" cy="1458"/>
              </a:xfrm>
              <a:prstGeom prst="rect">
                <a:avLst/>
              </a:prstGeom>
              <a:solidFill>
                <a:srgbClr val="B0B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43" name="Rectangle 259"/>
              <p:cNvSpPr>
                <a:spLocks noChangeArrowheads="1"/>
              </p:cNvSpPr>
              <p:nvPr/>
            </p:nvSpPr>
            <p:spPr bwMode="auto">
              <a:xfrm>
                <a:off x="5019" y="1841"/>
                <a:ext cx="4" cy="1458"/>
              </a:xfrm>
              <a:prstGeom prst="rect">
                <a:avLst/>
              </a:prstGeom>
              <a:solidFill>
                <a:srgbClr val="AEB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44" name="Rectangle 260"/>
              <p:cNvSpPr>
                <a:spLocks noChangeArrowheads="1"/>
              </p:cNvSpPr>
              <p:nvPr/>
            </p:nvSpPr>
            <p:spPr bwMode="auto">
              <a:xfrm>
                <a:off x="5023" y="1841"/>
                <a:ext cx="3" cy="1458"/>
              </a:xfrm>
              <a:prstGeom prst="rect">
                <a:avLst/>
              </a:prstGeom>
              <a:solidFill>
                <a:srgbClr val="ACB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45" name="Rectangle 261"/>
              <p:cNvSpPr>
                <a:spLocks noChangeArrowheads="1"/>
              </p:cNvSpPr>
              <p:nvPr/>
            </p:nvSpPr>
            <p:spPr bwMode="auto">
              <a:xfrm>
                <a:off x="5026" y="1841"/>
                <a:ext cx="4" cy="1458"/>
              </a:xfrm>
              <a:prstGeom prst="rect">
                <a:avLst/>
              </a:prstGeom>
              <a:solidFill>
                <a:srgbClr val="A9B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46" name="Rectangle 262"/>
              <p:cNvSpPr>
                <a:spLocks noChangeArrowheads="1"/>
              </p:cNvSpPr>
              <p:nvPr/>
            </p:nvSpPr>
            <p:spPr bwMode="auto">
              <a:xfrm>
                <a:off x="5030" y="1841"/>
                <a:ext cx="3" cy="1458"/>
              </a:xfrm>
              <a:prstGeom prst="rect">
                <a:avLst/>
              </a:prstGeom>
              <a:solidFill>
                <a:srgbClr val="A7B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47" name="Rectangle 263"/>
              <p:cNvSpPr>
                <a:spLocks noChangeArrowheads="1"/>
              </p:cNvSpPr>
              <p:nvPr/>
            </p:nvSpPr>
            <p:spPr bwMode="auto">
              <a:xfrm>
                <a:off x="5033" y="1841"/>
                <a:ext cx="4" cy="1458"/>
              </a:xfrm>
              <a:prstGeom prst="rect">
                <a:avLst/>
              </a:prstGeom>
              <a:solidFill>
                <a:srgbClr val="A4B2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48" name="Rectangle 264"/>
              <p:cNvSpPr>
                <a:spLocks noChangeArrowheads="1"/>
              </p:cNvSpPr>
              <p:nvPr/>
            </p:nvSpPr>
            <p:spPr bwMode="auto">
              <a:xfrm>
                <a:off x="5037" y="1841"/>
                <a:ext cx="4" cy="1458"/>
              </a:xfrm>
              <a:prstGeom prst="rect">
                <a:avLst/>
              </a:prstGeom>
              <a:solidFill>
                <a:srgbClr val="A2B0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49" name="Rectangle 265"/>
              <p:cNvSpPr>
                <a:spLocks noChangeArrowheads="1"/>
              </p:cNvSpPr>
              <p:nvPr/>
            </p:nvSpPr>
            <p:spPr bwMode="auto">
              <a:xfrm>
                <a:off x="5041" y="1841"/>
                <a:ext cx="3" cy="1458"/>
              </a:xfrm>
              <a:prstGeom prst="rect">
                <a:avLst/>
              </a:prstGeom>
              <a:solidFill>
                <a:srgbClr val="9EA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50" name="Rectangle 266"/>
              <p:cNvSpPr>
                <a:spLocks noChangeArrowheads="1"/>
              </p:cNvSpPr>
              <p:nvPr/>
            </p:nvSpPr>
            <p:spPr bwMode="auto">
              <a:xfrm>
                <a:off x="5044" y="1841"/>
                <a:ext cx="4" cy="1458"/>
              </a:xfrm>
              <a:prstGeom prst="rect">
                <a:avLst/>
              </a:prstGeom>
              <a:solidFill>
                <a:srgbClr val="9BA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51" name="Rectangle 267"/>
              <p:cNvSpPr>
                <a:spLocks noChangeArrowheads="1"/>
              </p:cNvSpPr>
              <p:nvPr/>
            </p:nvSpPr>
            <p:spPr bwMode="auto">
              <a:xfrm>
                <a:off x="5048" y="1841"/>
                <a:ext cx="3" cy="1458"/>
              </a:xfrm>
              <a:prstGeom prst="rect">
                <a:avLst/>
              </a:prstGeom>
              <a:solidFill>
                <a:srgbClr val="97A6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52" name="Rectangle 268"/>
              <p:cNvSpPr>
                <a:spLocks noChangeArrowheads="1"/>
              </p:cNvSpPr>
              <p:nvPr/>
            </p:nvSpPr>
            <p:spPr bwMode="auto">
              <a:xfrm>
                <a:off x="5051" y="1841"/>
                <a:ext cx="4" cy="1458"/>
              </a:xfrm>
              <a:prstGeom prst="rect">
                <a:avLst/>
              </a:prstGeom>
              <a:solidFill>
                <a:srgbClr val="93A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53" name="Rectangle 269"/>
              <p:cNvSpPr>
                <a:spLocks noChangeArrowheads="1"/>
              </p:cNvSpPr>
              <p:nvPr/>
            </p:nvSpPr>
            <p:spPr bwMode="auto">
              <a:xfrm>
                <a:off x="5055" y="1841"/>
                <a:ext cx="4" cy="1458"/>
              </a:xfrm>
              <a:prstGeom prst="rect">
                <a:avLst/>
              </a:prstGeom>
              <a:solidFill>
                <a:srgbClr val="909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54" name="Rectangle 270"/>
              <p:cNvSpPr>
                <a:spLocks noChangeArrowheads="1"/>
              </p:cNvSpPr>
              <p:nvPr/>
            </p:nvSpPr>
            <p:spPr bwMode="auto">
              <a:xfrm>
                <a:off x="5059" y="1841"/>
                <a:ext cx="3" cy="1458"/>
              </a:xfrm>
              <a:prstGeom prst="rect">
                <a:avLst/>
              </a:prstGeom>
              <a:solidFill>
                <a:srgbClr val="8B9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55" name="Rectangle 271"/>
              <p:cNvSpPr>
                <a:spLocks noChangeArrowheads="1"/>
              </p:cNvSpPr>
              <p:nvPr/>
            </p:nvSpPr>
            <p:spPr bwMode="auto">
              <a:xfrm>
                <a:off x="5062" y="1841"/>
                <a:ext cx="4" cy="1458"/>
              </a:xfrm>
              <a:prstGeom prst="rect">
                <a:avLst/>
              </a:prstGeom>
              <a:solidFill>
                <a:srgbClr val="8797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56" name="Rectangle 272"/>
              <p:cNvSpPr>
                <a:spLocks noChangeArrowheads="1"/>
              </p:cNvSpPr>
              <p:nvPr/>
            </p:nvSpPr>
            <p:spPr bwMode="auto">
              <a:xfrm>
                <a:off x="5066" y="1841"/>
                <a:ext cx="3" cy="1458"/>
              </a:xfrm>
              <a:prstGeom prst="rect">
                <a:avLst/>
              </a:prstGeom>
              <a:solidFill>
                <a:srgbClr val="8393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57" name="Rectangle 273"/>
              <p:cNvSpPr>
                <a:spLocks noChangeArrowheads="1"/>
              </p:cNvSpPr>
              <p:nvPr/>
            </p:nvSpPr>
            <p:spPr bwMode="auto">
              <a:xfrm>
                <a:off x="5069" y="1841"/>
                <a:ext cx="4" cy="1458"/>
              </a:xfrm>
              <a:prstGeom prst="rect">
                <a:avLst/>
              </a:prstGeom>
              <a:solidFill>
                <a:srgbClr val="7E8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58" name="Rectangle 274"/>
              <p:cNvSpPr>
                <a:spLocks noChangeArrowheads="1"/>
              </p:cNvSpPr>
              <p:nvPr/>
            </p:nvSpPr>
            <p:spPr bwMode="auto">
              <a:xfrm>
                <a:off x="5073" y="1841"/>
                <a:ext cx="4" cy="1458"/>
              </a:xfrm>
              <a:prstGeom prst="rect">
                <a:avLst/>
              </a:prstGeom>
              <a:solidFill>
                <a:srgbClr val="7A8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59" name="Rectangle 275"/>
              <p:cNvSpPr>
                <a:spLocks noChangeArrowheads="1"/>
              </p:cNvSpPr>
              <p:nvPr/>
            </p:nvSpPr>
            <p:spPr bwMode="auto">
              <a:xfrm>
                <a:off x="5077" y="1841"/>
                <a:ext cx="3" cy="1458"/>
              </a:xfrm>
              <a:prstGeom prst="rect">
                <a:avLst/>
              </a:prstGeom>
              <a:solidFill>
                <a:srgbClr val="758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60" name="Rectangle 276"/>
              <p:cNvSpPr>
                <a:spLocks noChangeArrowheads="1"/>
              </p:cNvSpPr>
              <p:nvPr/>
            </p:nvSpPr>
            <p:spPr bwMode="auto">
              <a:xfrm>
                <a:off x="5080" y="1841"/>
                <a:ext cx="4" cy="1458"/>
              </a:xfrm>
              <a:prstGeom prst="rect">
                <a:avLst/>
              </a:prstGeom>
              <a:solidFill>
                <a:srgbClr val="7082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61" name="Rectangle 277"/>
              <p:cNvSpPr>
                <a:spLocks noChangeArrowheads="1"/>
              </p:cNvSpPr>
              <p:nvPr/>
            </p:nvSpPr>
            <p:spPr bwMode="auto">
              <a:xfrm>
                <a:off x="5084" y="1841"/>
                <a:ext cx="3" cy="1458"/>
              </a:xfrm>
              <a:prstGeom prst="rect">
                <a:avLst/>
              </a:prstGeom>
              <a:solidFill>
                <a:srgbClr val="6C7E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62" name="Rectangle 278"/>
              <p:cNvSpPr>
                <a:spLocks noChangeArrowheads="1"/>
              </p:cNvSpPr>
              <p:nvPr/>
            </p:nvSpPr>
            <p:spPr bwMode="auto">
              <a:xfrm>
                <a:off x="5087" y="1841"/>
                <a:ext cx="4" cy="1458"/>
              </a:xfrm>
              <a:prstGeom prst="rect">
                <a:avLst/>
              </a:prstGeom>
              <a:solidFill>
                <a:srgbClr val="677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63" name="Rectangle 279"/>
              <p:cNvSpPr>
                <a:spLocks noChangeArrowheads="1"/>
              </p:cNvSpPr>
              <p:nvPr/>
            </p:nvSpPr>
            <p:spPr bwMode="auto">
              <a:xfrm>
                <a:off x="5091" y="1841"/>
                <a:ext cx="4" cy="1458"/>
              </a:xfrm>
              <a:prstGeom prst="rect">
                <a:avLst/>
              </a:prstGeom>
              <a:solidFill>
                <a:srgbClr val="627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64" name="Rectangle 280"/>
              <p:cNvSpPr>
                <a:spLocks noChangeArrowheads="1"/>
              </p:cNvSpPr>
              <p:nvPr/>
            </p:nvSpPr>
            <p:spPr bwMode="auto">
              <a:xfrm>
                <a:off x="5095" y="1841"/>
                <a:ext cx="3" cy="1458"/>
              </a:xfrm>
              <a:prstGeom prst="rect">
                <a:avLst/>
              </a:prstGeom>
              <a:solidFill>
                <a:srgbClr val="5D7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65" name="Rectangle 281"/>
              <p:cNvSpPr>
                <a:spLocks noChangeArrowheads="1"/>
              </p:cNvSpPr>
              <p:nvPr/>
            </p:nvSpPr>
            <p:spPr bwMode="auto">
              <a:xfrm>
                <a:off x="5098" y="1841"/>
                <a:ext cx="4" cy="1458"/>
              </a:xfrm>
              <a:prstGeom prst="rect">
                <a:avLst/>
              </a:prstGeom>
              <a:solidFill>
                <a:srgbClr val="586E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66" name="Rectangle 282"/>
              <p:cNvSpPr>
                <a:spLocks noChangeArrowheads="1"/>
              </p:cNvSpPr>
              <p:nvPr/>
            </p:nvSpPr>
            <p:spPr bwMode="auto">
              <a:xfrm>
                <a:off x="5102" y="1841"/>
                <a:ext cx="3" cy="1458"/>
              </a:xfrm>
              <a:prstGeom prst="rect">
                <a:avLst/>
              </a:prstGeom>
              <a:solidFill>
                <a:srgbClr val="546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67" name="Rectangle 283"/>
              <p:cNvSpPr>
                <a:spLocks noChangeArrowheads="1"/>
              </p:cNvSpPr>
              <p:nvPr/>
            </p:nvSpPr>
            <p:spPr bwMode="auto">
              <a:xfrm>
                <a:off x="5105" y="1841"/>
                <a:ext cx="4" cy="1458"/>
              </a:xfrm>
              <a:prstGeom prst="rect">
                <a:avLst/>
              </a:prstGeom>
              <a:solidFill>
                <a:srgbClr val="4F6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68" name="Rectangle 284"/>
              <p:cNvSpPr>
                <a:spLocks noChangeArrowheads="1"/>
              </p:cNvSpPr>
              <p:nvPr/>
            </p:nvSpPr>
            <p:spPr bwMode="auto">
              <a:xfrm>
                <a:off x="5109" y="1841"/>
                <a:ext cx="3" cy="1458"/>
              </a:xfrm>
              <a:prstGeom prst="rect">
                <a:avLst/>
              </a:prstGeom>
              <a:solidFill>
                <a:srgbClr val="4A6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69" name="Rectangle 285"/>
              <p:cNvSpPr>
                <a:spLocks noChangeArrowheads="1"/>
              </p:cNvSpPr>
              <p:nvPr/>
            </p:nvSpPr>
            <p:spPr bwMode="auto">
              <a:xfrm>
                <a:off x="5112" y="1841"/>
                <a:ext cx="4" cy="1458"/>
              </a:xfrm>
              <a:prstGeom prst="rect">
                <a:avLst/>
              </a:prstGeom>
              <a:solidFill>
                <a:srgbClr val="465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70" name="Rectangle 286"/>
              <p:cNvSpPr>
                <a:spLocks noChangeArrowheads="1"/>
              </p:cNvSpPr>
              <p:nvPr/>
            </p:nvSpPr>
            <p:spPr bwMode="auto">
              <a:xfrm>
                <a:off x="5116" y="1841"/>
                <a:ext cx="4" cy="1458"/>
              </a:xfrm>
              <a:prstGeom prst="rect">
                <a:avLst/>
              </a:prstGeom>
              <a:solidFill>
                <a:srgbClr val="415C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71" name="Rectangle 287"/>
              <p:cNvSpPr>
                <a:spLocks noChangeArrowheads="1"/>
              </p:cNvSpPr>
              <p:nvPr/>
            </p:nvSpPr>
            <p:spPr bwMode="auto">
              <a:xfrm>
                <a:off x="5120" y="1841"/>
                <a:ext cx="3" cy="1458"/>
              </a:xfrm>
              <a:prstGeom prst="rect">
                <a:avLst/>
              </a:prstGeom>
              <a:solidFill>
                <a:srgbClr val="3D5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72" name="Rectangle 288"/>
              <p:cNvSpPr>
                <a:spLocks noChangeArrowheads="1"/>
              </p:cNvSpPr>
              <p:nvPr/>
            </p:nvSpPr>
            <p:spPr bwMode="auto">
              <a:xfrm>
                <a:off x="5123" y="1841"/>
                <a:ext cx="4" cy="1458"/>
              </a:xfrm>
              <a:prstGeom prst="rect">
                <a:avLst/>
              </a:prstGeom>
              <a:solidFill>
                <a:srgbClr val="3856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73" name="Rectangle 289"/>
              <p:cNvSpPr>
                <a:spLocks noChangeArrowheads="1"/>
              </p:cNvSpPr>
              <p:nvPr/>
            </p:nvSpPr>
            <p:spPr bwMode="auto">
              <a:xfrm>
                <a:off x="5127" y="1841"/>
                <a:ext cx="3" cy="1458"/>
              </a:xfrm>
              <a:prstGeom prst="rect">
                <a:avLst/>
              </a:prstGeom>
              <a:solidFill>
                <a:srgbClr val="3454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74" name="Rectangle 290"/>
              <p:cNvSpPr>
                <a:spLocks noChangeArrowheads="1"/>
              </p:cNvSpPr>
              <p:nvPr/>
            </p:nvSpPr>
            <p:spPr bwMode="auto">
              <a:xfrm>
                <a:off x="5130" y="1841"/>
                <a:ext cx="4" cy="1458"/>
              </a:xfrm>
              <a:prstGeom prst="rect">
                <a:avLst/>
              </a:prstGeom>
              <a:solidFill>
                <a:srgbClr val="3052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75" name="Rectangle 291"/>
              <p:cNvSpPr>
                <a:spLocks noChangeArrowheads="1"/>
              </p:cNvSpPr>
              <p:nvPr/>
            </p:nvSpPr>
            <p:spPr bwMode="auto">
              <a:xfrm>
                <a:off x="5134" y="1841"/>
                <a:ext cx="4" cy="1458"/>
              </a:xfrm>
              <a:prstGeom prst="rect">
                <a:avLst/>
              </a:prstGeom>
              <a:solidFill>
                <a:srgbClr val="2D50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76" name="Rectangle 292"/>
              <p:cNvSpPr>
                <a:spLocks noChangeArrowheads="1"/>
              </p:cNvSpPr>
              <p:nvPr/>
            </p:nvSpPr>
            <p:spPr bwMode="auto">
              <a:xfrm>
                <a:off x="5138" y="1841"/>
                <a:ext cx="3" cy="1458"/>
              </a:xfrm>
              <a:prstGeom prst="rect">
                <a:avLst/>
              </a:prstGeom>
              <a:solidFill>
                <a:srgbClr val="294E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77" name="Rectangle 293"/>
              <p:cNvSpPr>
                <a:spLocks noChangeArrowheads="1"/>
              </p:cNvSpPr>
              <p:nvPr/>
            </p:nvSpPr>
            <p:spPr bwMode="auto">
              <a:xfrm>
                <a:off x="5141" y="1841"/>
                <a:ext cx="4" cy="1458"/>
              </a:xfrm>
              <a:prstGeom prst="rect">
                <a:avLst/>
              </a:prstGeom>
              <a:solidFill>
                <a:srgbClr val="254C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78" name="Rectangle 294"/>
              <p:cNvSpPr>
                <a:spLocks noChangeArrowheads="1"/>
              </p:cNvSpPr>
              <p:nvPr/>
            </p:nvSpPr>
            <p:spPr bwMode="auto">
              <a:xfrm>
                <a:off x="5145" y="1841"/>
                <a:ext cx="3" cy="1458"/>
              </a:xfrm>
              <a:prstGeom prst="rect">
                <a:avLst/>
              </a:prstGeom>
              <a:solidFill>
                <a:srgbClr val="224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79" name="Rectangle 295"/>
              <p:cNvSpPr>
                <a:spLocks noChangeArrowheads="1"/>
              </p:cNvSpPr>
              <p:nvPr/>
            </p:nvSpPr>
            <p:spPr bwMode="auto">
              <a:xfrm>
                <a:off x="4800" y="1841"/>
                <a:ext cx="348" cy="1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80" name="Rectangle 296"/>
              <p:cNvSpPr>
                <a:spLocks noChangeArrowheads="1"/>
              </p:cNvSpPr>
              <p:nvPr/>
            </p:nvSpPr>
            <p:spPr bwMode="auto">
              <a:xfrm>
                <a:off x="3414" y="2699"/>
                <a:ext cx="3" cy="600"/>
              </a:xfrm>
              <a:prstGeom prst="rect">
                <a:avLst/>
              </a:prstGeom>
              <a:solidFill>
                <a:srgbClr val="07A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81" name="Rectangle 297"/>
              <p:cNvSpPr>
                <a:spLocks noChangeArrowheads="1"/>
              </p:cNvSpPr>
              <p:nvPr/>
            </p:nvSpPr>
            <p:spPr bwMode="auto">
              <a:xfrm>
                <a:off x="3417" y="2699"/>
                <a:ext cx="4" cy="600"/>
              </a:xfrm>
              <a:prstGeom prst="rect">
                <a:avLst/>
              </a:prstGeom>
              <a:solidFill>
                <a:srgbClr val="15A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82" name="Rectangle 298"/>
              <p:cNvSpPr>
                <a:spLocks noChangeArrowheads="1"/>
              </p:cNvSpPr>
              <p:nvPr/>
            </p:nvSpPr>
            <p:spPr bwMode="auto">
              <a:xfrm>
                <a:off x="3421" y="2699"/>
                <a:ext cx="4" cy="600"/>
              </a:xfrm>
              <a:prstGeom prst="rect">
                <a:avLst/>
              </a:prstGeom>
              <a:solidFill>
                <a:srgbClr val="1BA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83" name="Rectangle 299"/>
              <p:cNvSpPr>
                <a:spLocks noChangeArrowheads="1"/>
              </p:cNvSpPr>
              <p:nvPr/>
            </p:nvSpPr>
            <p:spPr bwMode="auto">
              <a:xfrm>
                <a:off x="3425" y="2699"/>
                <a:ext cx="3" cy="600"/>
              </a:xfrm>
              <a:prstGeom prst="rect">
                <a:avLst/>
              </a:prstGeom>
              <a:solidFill>
                <a:srgbClr val="20A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84" name="Rectangle 300"/>
              <p:cNvSpPr>
                <a:spLocks noChangeArrowheads="1"/>
              </p:cNvSpPr>
              <p:nvPr/>
            </p:nvSpPr>
            <p:spPr bwMode="auto">
              <a:xfrm>
                <a:off x="3428" y="2699"/>
                <a:ext cx="4" cy="600"/>
              </a:xfrm>
              <a:prstGeom prst="rect">
                <a:avLst/>
              </a:prstGeom>
              <a:solidFill>
                <a:srgbClr val="24A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85" name="Rectangle 301"/>
              <p:cNvSpPr>
                <a:spLocks noChangeArrowheads="1"/>
              </p:cNvSpPr>
              <p:nvPr/>
            </p:nvSpPr>
            <p:spPr bwMode="auto">
              <a:xfrm>
                <a:off x="3432" y="2699"/>
                <a:ext cx="3" cy="600"/>
              </a:xfrm>
              <a:prstGeom prst="rect">
                <a:avLst/>
              </a:prstGeom>
              <a:solidFill>
                <a:srgbClr val="2AA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86" name="Rectangle 302"/>
              <p:cNvSpPr>
                <a:spLocks noChangeArrowheads="1"/>
              </p:cNvSpPr>
              <p:nvPr/>
            </p:nvSpPr>
            <p:spPr bwMode="auto">
              <a:xfrm>
                <a:off x="3435" y="2699"/>
                <a:ext cx="4" cy="600"/>
              </a:xfrm>
              <a:prstGeom prst="rect">
                <a:avLst/>
              </a:prstGeom>
              <a:solidFill>
                <a:srgbClr val="2FAE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87" name="Rectangle 303"/>
              <p:cNvSpPr>
                <a:spLocks noChangeArrowheads="1"/>
              </p:cNvSpPr>
              <p:nvPr/>
            </p:nvSpPr>
            <p:spPr bwMode="auto">
              <a:xfrm>
                <a:off x="3439" y="2699"/>
                <a:ext cx="4" cy="600"/>
              </a:xfrm>
              <a:prstGeom prst="rect">
                <a:avLst/>
              </a:prstGeom>
              <a:solidFill>
                <a:srgbClr val="33A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88" name="Rectangle 304"/>
              <p:cNvSpPr>
                <a:spLocks noChangeArrowheads="1"/>
              </p:cNvSpPr>
              <p:nvPr/>
            </p:nvSpPr>
            <p:spPr bwMode="auto">
              <a:xfrm>
                <a:off x="3443" y="2699"/>
                <a:ext cx="3" cy="600"/>
              </a:xfrm>
              <a:prstGeom prst="rect">
                <a:avLst/>
              </a:prstGeom>
              <a:solidFill>
                <a:srgbClr val="38B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89" name="Rectangle 305"/>
              <p:cNvSpPr>
                <a:spLocks noChangeArrowheads="1"/>
              </p:cNvSpPr>
              <p:nvPr/>
            </p:nvSpPr>
            <p:spPr bwMode="auto">
              <a:xfrm>
                <a:off x="3446" y="2699"/>
                <a:ext cx="4" cy="600"/>
              </a:xfrm>
              <a:prstGeom prst="rect">
                <a:avLst/>
              </a:prstGeom>
              <a:solidFill>
                <a:srgbClr val="3DB1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90" name="Rectangle 306"/>
              <p:cNvSpPr>
                <a:spLocks noChangeArrowheads="1"/>
              </p:cNvSpPr>
              <p:nvPr/>
            </p:nvSpPr>
            <p:spPr bwMode="auto">
              <a:xfrm>
                <a:off x="3450" y="2699"/>
                <a:ext cx="3" cy="600"/>
              </a:xfrm>
              <a:prstGeom prst="rect">
                <a:avLst/>
              </a:prstGeom>
              <a:solidFill>
                <a:srgbClr val="42B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91" name="Rectangle 307"/>
              <p:cNvSpPr>
                <a:spLocks noChangeArrowheads="1"/>
              </p:cNvSpPr>
              <p:nvPr/>
            </p:nvSpPr>
            <p:spPr bwMode="auto">
              <a:xfrm>
                <a:off x="3453" y="2699"/>
                <a:ext cx="4" cy="600"/>
              </a:xfrm>
              <a:prstGeom prst="rect">
                <a:avLst/>
              </a:prstGeom>
              <a:solidFill>
                <a:srgbClr val="47B3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92" name="Rectangle 308"/>
              <p:cNvSpPr>
                <a:spLocks noChangeArrowheads="1"/>
              </p:cNvSpPr>
              <p:nvPr/>
            </p:nvSpPr>
            <p:spPr bwMode="auto">
              <a:xfrm>
                <a:off x="3457" y="2699"/>
                <a:ext cx="4" cy="600"/>
              </a:xfrm>
              <a:prstGeom prst="rect">
                <a:avLst/>
              </a:prstGeom>
              <a:solidFill>
                <a:srgbClr val="4CB5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93" name="Rectangle 309"/>
              <p:cNvSpPr>
                <a:spLocks noChangeArrowheads="1"/>
              </p:cNvSpPr>
              <p:nvPr/>
            </p:nvSpPr>
            <p:spPr bwMode="auto">
              <a:xfrm>
                <a:off x="3461" y="2699"/>
                <a:ext cx="3" cy="600"/>
              </a:xfrm>
              <a:prstGeom prst="rect">
                <a:avLst/>
              </a:prstGeom>
              <a:solidFill>
                <a:srgbClr val="51B6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94" name="Rectangle 310"/>
              <p:cNvSpPr>
                <a:spLocks noChangeArrowheads="1"/>
              </p:cNvSpPr>
              <p:nvPr/>
            </p:nvSpPr>
            <p:spPr bwMode="auto">
              <a:xfrm>
                <a:off x="3464" y="2699"/>
                <a:ext cx="4" cy="600"/>
              </a:xfrm>
              <a:prstGeom prst="rect">
                <a:avLst/>
              </a:prstGeom>
              <a:solidFill>
                <a:srgbClr val="56B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95" name="Rectangle 311"/>
              <p:cNvSpPr>
                <a:spLocks noChangeArrowheads="1"/>
              </p:cNvSpPr>
              <p:nvPr/>
            </p:nvSpPr>
            <p:spPr bwMode="auto">
              <a:xfrm>
                <a:off x="3468" y="2699"/>
                <a:ext cx="3" cy="600"/>
              </a:xfrm>
              <a:prstGeom prst="rect">
                <a:avLst/>
              </a:prstGeom>
              <a:solidFill>
                <a:srgbClr val="5BB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96" name="Rectangle 312"/>
              <p:cNvSpPr>
                <a:spLocks noChangeArrowheads="1"/>
              </p:cNvSpPr>
              <p:nvPr/>
            </p:nvSpPr>
            <p:spPr bwMode="auto">
              <a:xfrm>
                <a:off x="3471" y="2699"/>
                <a:ext cx="4" cy="600"/>
              </a:xfrm>
              <a:prstGeom prst="rect">
                <a:avLst/>
              </a:prstGeom>
              <a:solidFill>
                <a:srgbClr val="60B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97" name="Rectangle 313"/>
              <p:cNvSpPr>
                <a:spLocks noChangeArrowheads="1"/>
              </p:cNvSpPr>
              <p:nvPr/>
            </p:nvSpPr>
            <p:spPr bwMode="auto">
              <a:xfrm>
                <a:off x="3475" y="2699"/>
                <a:ext cx="4" cy="600"/>
              </a:xfrm>
              <a:prstGeom prst="rect">
                <a:avLst/>
              </a:prstGeom>
              <a:solidFill>
                <a:srgbClr val="65B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98" name="Rectangle 314"/>
              <p:cNvSpPr>
                <a:spLocks noChangeArrowheads="1"/>
              </p:cNvSpPr>
              <p:nvPr/>
            </p:nvSpPr>
            <p:spPr bwMode="auto">
              <a:xfrm>
                <a:off x="3479" y="2699"/>
                <a:ext cx="3" cy="600"/>
              </a:xfrm>
              <a:prstGeom prst="rect">
                <a:avLst/>
              </a:prstGeom>
              <a:solidFill>
                <a:srgbClr val="6ABF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499" name="Rectangle 315"/>
              <p:cNvSpPr>
                <a:spLocks noChangeArrowheads="1"/>
              </p:cNvSpPr>
              <p:nvPr/>
            </p:nvSpPr>
            <p:spPr bwMode="auto">
              <a:xfrm>
                <a:off x="3482" y="2699"/>
                <a:ext cx="4" cy="600"/>
              </a:xfrm>
              <a:prstGeom prst="rect">
                <a:avLst/>
              </a:prstGeom>
              <a:solidFill>
                <a:srgbClr val="6FC1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00" name="Rectangle 316"/>
              <p:cNvSpPr>
                <a:spLocks noChangeArrowheads="1"/>
              </p:cNvSpPr>
              <p:nvPr/>
            </p:nvSpPr>
            <p:spPr bwMode="auto">
              <a:xfrm>
                <a:off x="3486" y="2699"/>
                <a:ext cx="3" cy="600"/>
              </a:xfrm>
              <a:prstGeom prst="rect">
                <a:avLst/>
              </a:prstGeom>
              <a:solidFill>
                <a:srgbClr val="73C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01" name="Rectangle 317"/>
              <p:cNvSpPr>
                <a:spLocks noChangeArrowheads="1"/>
              </p:cNvSpPr>
              <p:nvPr/>
            </p:nvSpPr>
            <p:spPr bwMode="auto">
              <a:xfrm>
                <a:off x="3489" y="2699"/>
                <a:ext cx="4" cy="600"/>
              </a:xfrm>
              <a:prstGeom prst="rect">
                <a:avLst/>
              </a:prstGeom>
              <a:solidFill>
                <a:srgbClr val="77C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02" name="Rectangle 318"/>
              <p:cNvSpPr>
                <a:spLocks noChangeArrowheads="1"/>
              </p:cNvSpPr>
              <p:nvPr/>
            </p:nvSpPr>
            <p:spPr bwMode="auto">
              <a:xfrm>
                <a:off x="3493" y="2699"/>
                <a:ext cx="3" cy="600"/>
              </a:xfrm>
              <a:prstGeom prst="rect">
                <a:avLst/>
              </a:prstGeom>
              <a:solidFill>
                <a:srgbClr val="7CC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03" name="Rectangle 319"/>
              <p:cNvSpPr>
                <a:spLocks noChangeArrowheads="1"/>
              </p:cNvSpPr>
              <p:nvPr/>
            </p:nvSpPr>
            <p:spPr bwMode="auto">
              <a:xfrm>
                <a:off x="3496" y="2699"/>
                <a:ext cx="4" cy="600"/>
              </a:xfrm>
              <a:prstGeom prst="rect">
                <a:avLst/>
              </a:prstGeom>
              <a:solidFill>
                <a:srgbClr val="81C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04" name="Rectangle 320"/>
              <p:cNvSpPr>
                <a:spLocks noChangeArrowheads="1"/>
              </p:cNvSpPr>
              <p:nvPr/>
            </p:nvSpPr>
            <p:spPr bwMode="auto">
              <a:xfrm>
                <a:off x="3500" y="2699"/>
                <a:ext cx="4" cy="600"/>
              </a:xfrm>
              <a:prstGeom prst="rect">
                <a:avLst/>
              </a:prstGeom>
              <a:solidFill>
                <a:srgbClr val="85C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05" name="Rectangle 321"/>
              <p:cNvSpPr>
                <a:spLocks noChangeArrowheads="1"/>
              </p:cNvSpPr>
              <p:nvPr/>
            </p:nvSpPr>
            <p:spPr bwMode="auto">
              <a:xfrm>
                <a:off x="3504" y="2699"/>
                <a:ext cx="3" cy="600"/>
              </a:xfrm>
              <a:prstGeom prst="rect">
                <a:avLst/>
              </a:prstGeom>
              <a:solidFill>
                <a:srgbClr val="89C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06" name="Rectangle 322"/>
              <p:cNvSpPr>
                <a:spLocks noChangeArrowheads="1"/>
              </p:cNvSpPr>
              <p:nvPr/>
            </p:nvSpPr>
            <p:spPr bwMode="auto">
              <a:xfrm>
                <a:off x="3507" y="2699"/>
                <a:ext cx="4" cy="600"/>
              </a:xfrm>
              <a:prstGeom prst="rect">
                <a:avLst/>
              </a:prstGeom>
              <a:solidFill>
                <a:srgbClr val="8CD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07" name="Rectangle 323"/>
              <p:cNvSpPr>
                <a:spLocks noChangeArrowheads="1"/>
              </p:cNvSpPr>
              <p:nvPr/>
            </p:nvSpPr>
            <p:spPr bwMode="auto">
              <a:xfrm>
                <a:off x="3511" y="2699"/>
                <a:ext cx="3" cy="600"/>
              </a:xfrm>
              <a:prstGeom prst="rect">
                <a:avLst/>
              </a:prstGeom>
              <a:solidFill>
                <a:srgbClr val="90D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08" name="Rectangle 324"/>
              <p:cNvSpPr>
                <a:spLocks noChangeArrowheads="1"/>
              </p:cNvSpPr>
              <p:nvPr/>
            </p:nvSpPr>
            <p:spPr bwMode="auto">
              <a:xfrm>
                <a:off x="3514" y="2699"/>
                <a:ext cx="4" cy="600"/>
              </a:xfrm>
              <a:prstGeom prst="rect">
                <a:avLst/>
              </a:prstGeom>
              <a:solidFill>
                <a:srgbClr val="94D4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09" name="Rectangle 325"/>
              <p:cNvSpPr>
                <a:spLocks noChangeArrowheads="1"/>
              </p:cNvSpPr>
              <p:nvPr/>
            </p:nvSpPr>
            <p:spPr bwMode="auto">
              <a:xfrm>
                <a:off x="3518" y="2699"/>
                <a:ext cx="4" cy="600"/>
              </a:xfrm>
              <a:prstGeom prst="rect">
                <a:avLst/>
              </a:prstGeom>
              <a:solidFill>
                <a:srgbClr val="97D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10" name="Rectangle 326"/>
              <p:cNvSpPr>
                <a:spLocks noChangeArrowheads="1"/>
              </p:cNvSpPr>
              <p:nvPr/>
            </p:nvSpPr>
            <p:spPr bwMode="auto">
              <a:xfrm>
                <a:off x="3522" y="2699"/>
                <a:ext cx="3" cy="600"/>
              </a:xfrm>
              <a:prstGeom prst="rect">
                <a:avLst/>
              </a:prstGeom>
              <a:solidFill>
                <a:srgbClr val="9AD7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11" name="Rectangle 327"/>
              <p:cNvSpPr>
                <a:spLocks noChangeArrowheads="1"/>
              </p:cNvSpPr>
              <p:nvPr/>
            </p:nvSpPr>
            <p:spPr bwMode="auto">
              <a:xfrm>
                <a:off x="3525" y="2699"/>
                <a:ext cx="4" cy="600"/>
              </a:xfrm>
              <a:prstGeom prst="rect">
                <a:avLst/>
              </a:prstGeom>
              <a:solidFill>
                <a:srgbClr val="9DD9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12" name="Rectangle 328"/>
              <p:cNvSpPr>
                <a:spLocks noChangeArrowheads="1"/>
              </p:cNvSpPr>
              <p:nvPr/>
            </p:nvSpPr>
            <p:spPr bwMode="auto">
              <a:xfrm>
                <a:off x="3529" y="2699"/>
                <a:ext cx="3" cy="600"/>
              </a:xfrm>
              <a:prstGeom prst="rect">
                <a:avLst/>
              </a:prstGeom>
              <a:solidFill>
                <a:srgbClr val="9F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13" name="Rectangle 329"/>
              <p:cNvSpPr>
                <a:spLocks noChangeArrowheads="1"/>
              </p:cNvSpPr>
              <p:nvPr/>
            </p:nvSpPr>
            <p:spPr bwMode="auto">
              <a:xfrm>
                <a:off x="3532" y="2699"/>
                <a:ext cx="4" cy="600"/>
              </a:xfrm>
              <a:prstGeom prst="rect">
                <a:avLst/>
              </a:prstGeom>
              <a:solidFill>
                <a:srgbClr val="A1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14" name="Rectangle 330"/>
              <p:cNvSpPr>
                <a:spLocks noChangeArrowheads="1"/>
              </p:cNvSpPr>
              <p:nvPr/>
            </p:nvSpPr>
            <p:spPr bwMode="auto">
              <a:xfrm>
                <a:off x="3536" y="2699"/>
                <a:ext cx="4" cy="600"/>
              </a:xfrm>
              <a:prstGeom prst="rect">
                <a:avLst/>
              </a:prstGeom>
              <a:solidFill>
                <a:srgbClr val="A4D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15" name="Rectangle 331"/>
              <p:cNvSpPr>
                <a:spLocks noChangeArrowheads="1"/>
              </p:cNvSpPr>
              <p:nvPr/>
            </p:nvSpPr>
            <p:spPr bwMode="auto">
              <a:xfrm>
                <a:off x="3540" y="2699"/>
                <a:ext cx="3" cy="600"/>
              </a:xfrm>
              <a:prstGeom prst="rect">
                <a:avLst/>
              </a:prstGeom>
              <a:solidFill>
                <a:srgbClr val="A6DE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16" name="Rectangle 332"/>
              <p:cNvSpPr>
                <a:spLocks noChangeArrowheads="1"/>
              </p:cNvSpPr>
              <p:nvPr/>
            </p:nvSpPr>
            <p:spPr bwMode="auto">
              <a:xfrm>
                <a:off x="3543" y="2699"/>
                <a:ext cx="4" cy="600"/>
              </a:xfrm>
              <a:prstGeom prst="rect">
                <a:avLst/>
              </a:prstGeom>
              <a:solidFill>
                <a:srgbClr val="A8D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17" name="Rectangle 333"/>
              <p:cNvSpPr>
                <a:spLocks noChangeArrowheads="1"/>
              </p:cNvSpPr>
              <p:nvPr/>
            </p:nvSpPr>
            <p:spPr bwMode="auto">
              <a:xfrm>
                <a:off x="3547" y="2699"/>
                <a:ext cx="3" cy="600"/>
              </a:xfrm>
              <a:prstGeom prst="rect">
                <a:avLst/>
              </a:prstGeom>
              <a:solidFill>
                <a:srgbClr val="AAE0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18" name="Rectangle 334"/>
              <p:cNvSpPr>
                <a:spLocks noChangeArrowheads="1"/>
              </p:cNvSpPr>
              <p:nvPr/>
            </p:nvSpPr>
            <p:spPr bwMode="auto">
              <a:xfrm>
                <a:off x="3550" y="2699"/>
                <a:ext cx="4" cy="600"/>
              </a:xfrm>
              <a:prstGeom prst="rect">
                <a:avLst/>
              </a:prstGeom>
              <a:solidFill>
                <a:srgbClr val="ABE1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19" name="Rectangle 335"/>
              <p:cNvSpPr>
                <a:spLocks noChangeArrowheads="1"/>
              </p:cNvSpPr>
              <p:nvPr/>
            </p:nvSpPr>
            <p:spPr bwMode="auto">
              <a:xfrm>
                <a:off x="3554" y="2699"/>
                <a:ext cx="4" cy="600"/>
              </a:xfrm>
              <a:prstGeom prst="rect">
                <a:avLst/>
              </a:prstGeom>
              <a:solidFill>
                <a:srgbClr val="ADE2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20" name="Rectangle 336"/>
              <p:cNvSpPr>
                <a:spLocks noChangeArrowheads="1"/>
              </p:cNvSpPr>
              <p:nvPr/>
            </p:nvSpPr>
            <p:spPr bwMode="auto">
              <a:xfrm>
                <a:off x="3558" y="2699"/>
                <a:ext cx="3" cy="600"/>
              </a:xfrm>
              <a:prstGeom prst="rect">
                <a:avLst/>
              </a:prstGeom>
              <a:solidFill>
                <a:srgbClr val="AEE3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21" name="Rectangle 337"/>
              <p:cNvSpPr>
                <a:spLocks noChangeArrowheads="1"/>
              </p:cNvSpPr>
              <p:nvPr/>
            </p:nvSpPr>
            <p:spPr bwMode="auto">
              <a:xfrm>
                <a:off x="3561" y="2699"/>
                <a:ext cx="7" cy="600"/>
              </a:xfrm>
              <a:prstGeom prst="rect">
                <a:avLst/>
              </a:prstGeom>
              <a:solidFill>
                <a:srgbClr val="AFE4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22" name="Rectangle 338"/>
              <p:cNvSpPr>
                <a:spLocks noChangeArrowheads="1"/>
              </p:cNvSpPr>
              <p:nvPr/>
            </p:nvSpPr>
            <p:spPr bwMode="auto">
              <a:xfrm>
                <a:off x="3568" y="2699"/>
                <a:ext cx="4" cy="600"/>
              </a:xfrm>
              <a:prstGeom prst="rect">
                <a:avLst/>
              </a:prstGeom>
              <a:solidFill>
                <a:srgbClr val="B0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23" name="Rectangle 339"/>
              <p:cNvSpPr>
                <a:spLocks noChangeArrowheads="1"/>
              </p:cNvSpPr>
              <p:nvPr/>
            </p:nvSpPr>
            <p:spPr bwMode="auto">
              <a:xfrm>
                <a:off x="3572" y="2699"/>
                <a:ext cx="7" cy="600"/>
              </a:xfrm>
              <a:prstGeom prst="rect">
                <a:avLst/>
              </a:prstGeom>
              <a:solidFill>
                <a:srgbClr val="B1E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24" name="Rectangle 340"/>
              <p:cNvSpPr>
                <a:spLocks noChangeArrowheads="1"/>
              </p:cNvSpPr>
              <p:nvPr/>
            </p:nvSpPr>
            <p:spPr bwMode="auto">
              <a:xfrm>
                <a:off x="3579" y="2699"/>
                <a:ext cx="4" cy="600"/>
              </a:xfrm>
              <a:prstGeom prst="rect">
                <a:avLst/>
              </a:prstGeom>
              <a:solidFill>
                <a:srgbClr val="B2E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25" name="Rectangle 341"/>
              <p:cNvSpPr>
                <a:spLocks noChangeArrowheads="1"/>
              </p:cNvSpPr>
              <p:nvPr/>
            </p:nvSpPr>
            <p:spPr bwMode="auto">
              <a:xfrm>
                <a:off x="3583" y="2699"/>
                <a:ext cx="7" cy="600"/>
              </a:xfrm>
              <a:prstGeom prst="rect">
                <a:avLst/>
              </a:prstGeom>
              <a:solidFill>
                <a:srgbClr val="B3E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26" name="Rectangle 342"/>
              <p:cNvSpPr>
                <a:spLocks noChangeArrowheads="1"/>
              </p:cNvSpPr>
              <p:nvPr/>
            </p:nvSpPr>
            <p:spPr bwMode="auto">
              <a:xfrm>
                <a:off x="3590" y="2699"/>
                <a:ext cx="3" cy="600"/>
              </a:xfrm>
              <a:prstGeom prst="rect">
                <a:avLst/>
              </a:prstGeom>
              <a:solidFill>
                <a:srgbClr val="B2E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27" name="Rectangle 343"/>
              <p:cNvSpPr>
                <a:spLocks noChangeArrowheads="1"/>
              </p:cNvSpPr>
              <p:nvPr/>
            </p:nvSpPr>
            <p:spPr bwMode="auto">
              <a:xfrm>
                <a:off x="3593" y="2699"/>
                <a:ext cx="8" cy="600"/>
              </a:xfrm>
              <a:prstGeom prst="rect">
                <a:avLst/>
              </a:prstGeom>
              <a:solidFill>
                <a:srgbClr val="B1E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28" name="Rectangle 344"/>
              <p:cNvSpPr>
                <a:spLocks noChangeArrowheads="1"/>
              </p:cNvSpPr>
              <p:nvPr/>
            </p:nvSpPr>
            <p:spPr bwMode="auto">
              <a:xfrm>
                <a:off x="3601" y="2699"/>
                <a:ext cx="3" cy="600"/>
              </a:xfrm>
              <a:prstGeom prst="rect">
                <a:avLst/>
              </a:prstGeom>
              <a:solidFill>
                <a:srgbClr val="B0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29" name="Rectangle 345"/>
              <p:cNvSpPr>
                <a:spLocks noChangeArrowheads="1"/>
              </p:cNvSpPr>
              <p:nvPr/>
            </p:nvSpPr>
            <p:spPr bwMode="auto">
              <a:xfrm>
                <a:off x="3604" y="2699"/>
                <a:ext cx="7" cy="600"/>
              </a:xfrm>
              <a:prstGeom prst="rect">
                <a:avLst/>
              </a:prstGeom>
              <a:solidFill>
                <a:srgbClr val="AFE4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30" name="Rectangle 346"/>
              <p:cNvSpPr>
                <a:spLocks noChangeArrowheads="1"/>
              </p:cNvSpPr>
              <p:nvPr/>
            </p:nvSpPr>
            <p:spPr bwMode="auto">
              <a:xfrm>
                <a:off x="3611" y="2699"/>
                <a:ext cx="4" cy="600"/>
              </a:xfrm>
              <a:prstGeom prst="rect">
                <a:avLst/>
              </a:prstGeom>
              <a:solidFill>
                <a:srgbClr val="AEE3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31" name="Rectangle 347"/>
              <p:cNvSpPr>
                <a:spLocks noChangeArrowheads="1"/>
              </p:cNvSpPr>
              <p:nvPr/>
            </p:nvSpPr>
            <p:spPr bwMode="auto">
              <a:xfrm>
                <a:off x="3615" y="2699"/>
                <a:ext cx="4" cy="600"/>
              </a:xfrm>
              <a:prstGeom prst="rect">
                <a:avLst/>
              </a:prstGeom>
              <a:solidFill>
                <a:srgbClr val="ADE2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32" name="Rectangle 348"/>
              <p:cNvSpPr>
                <a:spLocks noChangeArrowheads="1"/>
              </p:cNvSpPr>
              <p:nvPr/>
            </p:nvSpPr>
            <p:spPr bwMode="auto">
              <a:xfrm>
                <a:off x="3619" y="2699"/>
                <a:ext cx="3" cy="600"/>
              </a:xfrm>
              <a:prstGeom prst="rect">
                <a:avLst/>
              </a:prstGeom>
              <a:solidFill>
                <a:srgbClr val="ABE1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33" name="Rectangle 349"/>
              <p:cNvSpPr>
                <a:spLocks noChangeArrowheads="1"/>
              </p:cNvSpPr>
              <p:nvPr/>
            </p:nvSpPr>
            <p:spPr bwMode="auto">
              <a:xfrm>
                <a:off x="3622" y="2699"/>
                <a:ext cx="4" cy="600"/>
              </a:xfrm>
              <a:prstGeom prst="rect">
                <a:avLst/>
              </a:prstGeom>
              <a:solidFill>
                <a:srgbClr val="AAE0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34" name="Rectangle 350"/>
              <p:cNvSpPr>
                <a:spLocks noChangeArrowheads="1"/>
              </p:cNvSpPr>
              <p:nvPr/>
            </p:nvSpPr>
            <p:spPr bwMode="auto">
              <a:xfrm>
                <a:off x="3626" y="2699"/>
                <a:ext cx="3" cy="600"/>
              </a:xfrm>
              <a:prstGeom prst="rect">
                <a:avLst/>
              </a:prstGeom>
              <a:solidFill>
                <a:srgbClr val="A8D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35" name="Rectangle 351"/>
              <p:cNvSpPr>
                <a:spLocks noChangeArrowheads="1"/>
              </p:cNvSpPr>
              <p:nvPr/>
            </p:nvSpPr>
            <p:spPr bwMode="auto">
              <a:xfrm>
                <a:off x="3629" y="2699"/>
                <a:ext cx="4" cy="600"/>
              </a:xfrm>
              <a:prstGeom prst="rect">
                <a:avLst/>
              </a:prstGeom>
              <a:solidFill>
                <a:srgbClr val="A6DE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36" name="Rectangle 352"/>
              <p:cNvSpPr>
                <a:spLocks noChangeArrowheads="1"/>
              </p:cNvSpPr>
              <p:nvPr/>
            </p:nvSpPr>
            <p:spPr bwMode="auto">
              <a:xfrm>
                <a:off x="3633" y="2699"/>
                <a:ext cx="4" cy="600"/>
              </a:xfrm>
              <a:prstGeom prst="rect">
                <a:avLst/>
              </a:prstGeom>
              <a:solidFill>
                <a:srgbClr val="A4D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37" name="Rectangle 353"/>
              <p:cNvSpPr>
                <a:spLocks noChangeArrowheads="1"/>
              </p:cNvSpPr>
              <p:nvPr/>
            </p:nvSpPr>
            <p:spPr bwMode="auto">
              <a:xfrm>
                <a:off x="3637" y="2699"/>
                <a:ext cx="3" cy="600"/>
              </a:xfrm>
              <a:prstGeom prst="rect">
                <a:avLst/>
              </a:prstGeom>
              <a:solidFill>
                <a:srgbClr val="A1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38" name="Rectangle 354"/>
              <p:cNvSpPr>
                <a:spLocks noChangeArrowheads="1"/>
              </p:cNvSpPr>
              <p:nvPr/>
            </p:nvSpPr>
            <p:spPr bwMode="auto">
              <a:xfrm>
                <a:off x="3640" y="2699"/>
                <a:ext cx="4" cy="600"/>
              </a:xfrm>
              <a:prstGeom prst="rect">
                <a:avLst/>
              </a:prstGeom>
              <a:solidFill>
                <a:srgbClr val="9F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39" name="Rectangle 355"/>
              <p:cNvSpPr>
                <a:spLocks noChangeArrowheads="1"/>
              </p:cNvSpPr>
              <p:nvPr/>
            </p:nvSpPr>
            <p:spPr bwMode="auto">
              <a:xfrm>
                <a:off x="3644" y="2699"/>
                <a:ext cx="3" cy="600"/>
              </a:xfrm>
              <a:prstGeom prst="rect">
                <a:avLst/>
              </a:prstGeom>
              <a:solidFill>
                <a:srgbClr val="9DD9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40" name="Rectangle 356"/>
              <p:cNvSpPr>
                <a:spLocks noChangeArrowheads="1"/>
              </p:cNvSpPr>
              <p:nvPr/>
            </p:nvSpPr>
            <p:spPr bwMode="auto">
              <a:xfrm>
                <a:off x="3647" y="2699"/>
                <a:ext cx="4" cy="600"/>
              </a:xfrm>
              <a:prstGeom prst="rect">
                <a:avLst/>
              </a:prstGeom>
              <a:solidFill>
                <a:srgbClr val="9AD7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41" name="Rectangle 357"/>
              <p:cNvSpPr>
                <a:spLocks noChangeArrowheads="1"/>
              </p:cNvSpPr>
              <p:nvPr/>
            </p:nvSpPr>
            <p:spPr bwMode="auto">
              <a:xfrm>
                <a:off x="3651" y="2699"/>
                <a:ext cx="3" cy="600"/>
              </a:xfrm>
              <a:prstGeom prst="rect">
                <a:avLst/>
              </a:prstGeom>
              <a:solidFill>
                <a:srgbClr val="97D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42" name="Rectangle 358"/>
              <p:cNvSpPr>
                <a:spLocks noChangeArrowheads="1"/>
              </p:cNvSpPr>
              <p:nvPr/>
            </p:nvSpPr>
            <p:spPr bwMode="auto">
              <a:xfrm>
                <a:off x="3654" y="2699"/>
                <a:ext cx="4" cy="600"/>
              </a:xfrm>
              <a:prstGeom prst="rect">
                <a:avLst/>
              </a:prstGeom>
              <a:solidFill>
                <a:srgbClr val="94D4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43" name="Rectangle 359"/>
              <p:cNvSpPr>
                <a:spLocks noChangeArrowheads="1"/>
              </p:cNvSpPr>
              <p:nvPr/>
            </p:nvSpPr>
            <p:spPr bwMode="auto">
              <a:xfrm>
                <a:off x="3658" y="2699"/>
                <a:ext cx="4" cy="600"/>
              </a:xfrm>
              <a:prstGeom prst="rect">
                <a:avLst/>
              </a:prstGeom>
              <a:solidFill>
                <a:srgbClr val="90D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44" name="Rectangle 360"/>
              <p:cNvSpPr>
                <a:spLocks noChangeArrowheads="1"/>
              </p:cNvSpPr>
              <p:nvPr/>
            </p:nvSpPr>
            <p:spPr bwMode="auto">
              <a:xfrm>
                <a:off x="3662" y="2699"/>
                <a:ext cx="3" cy="600"/>
              </a:xfrm>
              <a:prstGeom prst="rect">
                <a:avLst/>
              </a:prstGeom>
              <a:solidFill>
                <a:srgbClr val="8CD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45" name="Rectangle 361"/>
              <p:cNvSpPr>
                <a:spLocks noChangeArrowheads="1"/>
              </p:cNvSpPr>
              <p:nvPr/>
            </p:nvSpPr>
            <p:spPr bwMode="auto">
              <a:xfrm>
                <a:off x="3665" y="2699"/>
                <a:ext cx="4" cy="600"/>
              </a:xfrm>
              <a:prstGeom prst="rect">
                <a:avLst/>
              </a:prstGeom>
              <a:solidFill>
                <a:srgbClr val="89C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46" name="Rectangle 362"/>
              <p:cNvSpPr>
                <a:spLocks noChangeArrowheads="1"/>
              </p:cNvSpPr>
              <p:nvPr/>
            </p:nvSpPr>
            <p:spPr bwMode="auto">
              <a:xfrm>
                <a:off x="3669" y="2699"/>
                <a:ext cx="3" cy="600"/>
              </a:xfrm>
              <a:prstGeom prst="rect">
                <a:avLst/>
              </a:prstGeom>
              <a:solidFill>
                <a:srgbClr val="85C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47" name="Rectangle 363"/>
              <p:cNvSpPr>
                <a:spLocks noChangeArrowheads="1"/>
              </p:cNvSpPr>
              <p:nvPr/>
            </p:nvSpPr>
            <p:spPr bwMode="auto">
              <a:xfrm>
                <a:off x="3672" y="2699"/>
                <a:ext cx="4" cy="600"/>
              </a:xfrm>
              <a:prstGeom prst="rect">
                <a:avLst/>
              </a:prstGeom>
              <a:solidFill>
                <a:srgbClr val="81C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48" name="Rectangle 364"/>
              <p:cNvSpPr>
                <a:spLocks noChangeArrowheads="1"/>
              </p:cNvSpPr>
              <p:nvPr/>
            </p:nvSpPr>
            <p:spPr bwMode="auto">
              <a:xfrm>
                <a:off x="3676" y="2699"/>
                <a:ext cx="4" cy="600"/>
              </a:xfrm>
              <a:prstGeom prst="rect">
                <a:avLst/>
              </a:prstGeom>
              <a:solidFill>
                <a:srgbClr val="7CC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49" name="Rectangle 365"/>
              <p:cNvSpPr>
                <a:spLocks noChangeArrowheads="1"/>
              </p:cNvSpPr>
              <p:nvPr/>
            </p:nvSpPr>
            <p:spPr bwMode="auto">
              <a:xfrm>
                <a:off x="3680" y="2699"/>
                <a:ext cx="3" cy="600"/>
              </a:xfrm>
              <a:prstGeom prst="rect">
                <a:avLst/>
              </a:prstGeom>
              <a:solidFill>
                <a:srgbClr val="77C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50" name="Rectangle 366"/>
              <p:cNvSpPr>
                <a:spLocks noChangeArrowheads="1"/>
              </p:cNvSpPr>
              <p:nvPr/>
            </p:nvSpPr>
            <p:spPr bwMode="auto">
              <a:xfrm>
                <a:off x="3683" y="2699"/>
                <a:ext cx="4" cy="600"/>
              </a:xfrm>
              <a:prstGeom prst="rect">
                <a:avLst/>
              </a:prstGeom>
              <a:solidFill>
                <a:srgbClr val="73C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51" name="Rectangle 367"/>
              <p:cNvSpPr>
                <a:spLocks noChangeArrowheads="1"/>
              </p:cNvSpPr>
              <p:nvPr/>
            </p:nvSpPr>
            <p:spPr bwMode="auto">
              <a:xfrm>
                <a:off x="3687" y="2699"/>
                <a:ext cx="3" cy="600"/>
              </a:xfrm>
              <a:prstGeom prst="rect">
                <a:avLst/>
              </a:prstGeom>
              <a:solidFill>
                <a:srgbClr val="6FC1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52" name="Rectangle 368"/>
              <p:cNvSpPr>
                <a:spLocks noChangeArrowheads="1"/>
              </p:cNvSpPr>
              <p:nvPr/>
            </p:nvSpPr>
            <p:spPr bwMode="auto">
              <a:xfrm>
                <a:off x="3690" y="2699"/>
                <a:ext cx="4" cy="600"/>
              </a:xfrm>
              <a:prstGeom prst="rect">
                <a:avLst/>
              </a:prstGeom>
              <a:solidFill>
                <a:srgbClr val="6ABF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53" name="Rectangle 369"/>
              <p:cNvSpPr>
                <a:spLocks noChangeArrowheads="1"/>
              </p:cNvSpPr>
              <p:nvPr/>
            </p:nvSpPr>
            <p:spPr bwMode="auto">
              <a:xfrm>
                <a:off x="3694" y="2699"/>
                <a:ext cx="4" cy="600"/>
              </a:xfrm>
              <a:prstGeom prst="rect">
                <a:avLst/>
              </a:prstGeom>
              <a:solidFill>
                <a:srgbClr val="65B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54" name="Rectangle 370"/>
              <p:cNvSpPr>
                <a:spLocks noChangeArrowheads="1"/>
              </p:cNvSpPr>
              <p:nvPr/>
            </p:nvSpPr>
            <p:spPr bwMode="auto">
              <a:xfrm>
                <a:off x="3698" y="2699"/>
                <a:ext cx="3" cy="600"/>
              </a:xfrm>
              <a:prstGeom prst="rect">
                <a:avLst/>
              </a:prstGeom>
              <a:solidFill>
                <a:srgbClr val="60B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55" name="Rectangle 371"/>
              <p:cNvSpPr>
                <a:spLocks noChangeArrowheads="1"/>
              </p:cNvSpPr>
              <p:nvPr/>
            </p:nvSpPr>
            <p:spPr bwMode="auto">
              <a:xfrm>
                <a:off x="3701" y="2699"/>
                <a:ext cx="4" cy="600"/>
              </a:xfrm>
              <a:prstGeom prst="rect">
                <a:avLst/>
              </a:prstGeom>
              <a:solidFill>
                <a:srgbClr val="5BB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56" name="Rectangle 372"/>
              <p:cNvSpPr>
                <a:spLocks noChangeArrowheads="1"/>
              </p:cNvSpPr>
              <p:nvPr/>
            </p:nvSpPr>
            <p:spPr bwMode="auto">
              <a:xfrm>
                <a:off x="3705" y="2699"/>
                <a:ext cx="3" cy="600"/>
              </a:xfrm>
              <a:prstGeom prst="rect">
                <a:avLst/>
              </a:prstGeom>
              <a:solidFill>
                <a:srgbClr val="56B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57" name="Rectangle 373"/>
              <p:cNvSpPr>
                <a:spLocks noChangeArrowheads="1"/>
              </p:cNvSpPr>
              <p:nvPr/>
            </p:nvSpPr>
            <p:spPr bwMode="auto">
              <a:xfrm>
                <a:off x="3708" y="2699"/>
                <a:ext cx="4" cy="600"/>
              </a:xfrm>
              <a:prstGeom prst="rect">
                <a:avLst/>
              </a:prstGeom>
              <a:solidFill>
                <a:srgbClr val="51B6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58" name="Rectangle 374"/>
              <p:cNvSpPr>
                <a:spLocks noChangeArrowheads="1"/>
              </p:cNvSpPr>
              <p:nvPr/>
            </p:nvSpPr>
            <p:spPr bwMode="auto">
              <a:xfrm>
                <a:off x="3712" y="2699"/>
                <a:ext cx="4" cy="600"/>
              </a:xfrm>
              <a:prstGeom prst="rect">
                <a:avLst/>
              </a:prstGeom>
              <a:solidFill>
                <a:srgbClr val="4CB5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59" name="Rectangle 375"/>
              <p:cNvSpPr>
                <a:spLocks noChangeArrowheads="1"/>
              </p:cNvSpPr>
              <p:nvPr/>
            </p:nvSpPr>
            <p:spPr bwMode="auto">
              <a:xfrm>
                <a:off x="3716" y="2699"/>
                <a:ext cx="3" cy="600"/>
              </a:xfrm>
              <a:prstGeom prst="rect">
                <a:avLst/>
              </a:prstGeom>
              <a:solidFill>
                <a:srgbClr val="47B3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60" name="Rectangle 376"/>
              <p:cNvSpPr>
                <a:spLocks noChangeArrowheads="1"/>
              </p:cNvSpPr>
              <p:nvPr/>
            </p:nvSpPr>
            <p:spPr bwMode="auto">
              <a:xfrm>
                <a:off x="3719" y="2699"/>
                <a:ext cx="4" cy="600"/>
              </a:xfrm>
              <a:prstGeom prst="rect">
                <a:avLst/>
              </a:prstGeom>
              <a:solidFill>
                <a:srgbClr val="42B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61" name="Rectangle 377"/>
              <p:cNvSpPr>
                <a:spLocks noChangeArrowheads="1"/>
              </p:cNvSpPr>
              <p:nvPr/>
            </p:nvSpPr>
            <p:spPr bwMode="auto">
              <a:xfrm>
                <a:off x="3723" y="2699"/>
                <a:ext cx="3" cy="600"/>
              </a:xfrm>
              <a:prstGeom prst="rect">
                <a:avLst/>
              </a:prstGeom>
              <a:solidFill>
                <a:srgbClr val="3DB1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62" name="Rectangle 378"/>
              <p:cNvSpPr>
                <a:spLocks noChangeArrowheads="1"/>
              </p:cNvSpPr>
              <p:nvPr/>
            </p:nvSpPr>
            <p:spPr bwMode="auto">
              <a:xfrm>
                <a:off x="3726" y="2699"/>
                <a:ext cx="4" cy="600"/>
              </a:xfrm>
              <a:prstGeom prst="rect">
                <a:avLst/>
              </a:prstGeom>
              <a:solidFill>
                <a:srgbClr val="38B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63" name="Rectangle 379"/>
              <p:cNvSpPr>
                <a:spLocks noChangeArrowheads="1"/>
              </p:cNvSpPr>
              <p:nvPr/>
            </p:nvSpPr>
            <p:spPr bwMode="auto">
              <a:xfrm>
                <a:off x="3730" y="2699"/>
                <a:ext cx="4" cy="600"/>
              </a:xfrm>
              <a:prstGeom prst="rect">
                <a:avLst/>
              </a:prstGeom>
              <a:solidFill>
                <a:srgbClr val="33A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64" name="Rectangle 380"/>
              <p:cNvSpPr>
                <a:spLocks noChangeArrowheads="1"/>
              </p:cNvSpPr>
              <p:nvPr/>
            </p:nvSpPr>
            <p:spPr bwMode="auto">
              <a:xfrm>
                <a:off x="3734" y="2699"/>
                <a:ext cx="3" cy="600"/>
              </a:xfrm>
              <a:prstGeom prst="rect">
                <a:avLst/>
              </a:prstGeom>
              <a:solidFill>
                <a:srgbClr val="2FAE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65" name="Rectangle 381"/>
              <p:cNvSpPr>
                <a:spLocks noChangeArrowheads="1"/>
              </p:cNvSpPr>
              <p:nvPr/>
            </p:nvSpPr>
            <p:spPr bwMode="auto">
              <a:xfrm>
                <a:off x="3737" y="2699"/>
                <a:ext cx="4" cy="600"/>
              </a:xfrm>
              <a:prstGeom prst="rect">
                <a:avLst/>
              </a:prstGeom>
              <a:solidFill>
                <a:srgbClr val="2AA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66" name="Rectangle 382"/>
              <p:cNvSpPr>
                <a:spLocks noChangeArrowheads="1"/>
              </p:cNvSpPr>
              <p:nvPr/>
            </p:nvSpPr>
            <p:spPr bwMode="auto">
              <a:xfrm>
                <a:off x="3741" y="2699"/>
                <a:ext cx="3" cy="600"/>
              </a:xfrm>
              <a:prstGeom prst="rect">
                <a:avLst/>
              </a:prstGeom>
              <a:solidFill>
                <a:srgbClr val="24A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67" name="Rectangle 383"/>
              <p:cNvSpPr>
                <a:spLocks noChangeArrowheads="1"/>
              </p:cNvSpPr>
              <p:nvPr/>
            </p:nvSpPr>
            <p:spPr bwMode="auto">
              <a:xfrm>
                <a:off x="3744" y="2699"/>
                <a:ext cx="4" cy="600"/>
              </a:xfrm>
              <a:prstGeom prst="rect">
                <a:avLst/>
              </a:prstGeom>
              <a:solidFill>
                <a:srgbClr val="20A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68" name="Rectangle 384"/>
              <p:cNvSpPr>
                <a:spLocks noChangeArrowheads="1"/>
              </p:cNvSpPr>
              <p:nvPr/>
            </p:nvSpPr>
            <p:spPr bwMode="auto">
              <a:xfrm>
                <a:off x="3748" y="2699"/>
                <a:ext cx="3" cy="600"/>
              </a:xfrm>
              <a:prstGeom prst="rect">
                <a:avLst/>
              </a:prstGeom>
              <a:solidFill>
                <a:srgbClr val="1BA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69" name="Rectangle 385"/>
              <p:cNvSpPr>
                <a:spLocks noChangeArrowheads="1"/>
              </p:cNvSpPr>
              <p:nvPr/>
            </p:nvSpPr>
            <p:spPr bwMode="auto">
              <a:xfrm>
                <a:off x="3751" y="2699"/>
                <a:ext cx="4" cy="600"/>
              </a:xfrm>
              <a:prstGeom prst="rect">
                <a:avLst/>
              </a:prstGeom>
              <a:solidFill>
                <a:srgbClr val="15A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70" name="Rectangle 386"/>
              <p:cNvSpPr>
                <a:spLocks noChangeArrowheads="1"/>
              </p:cNvSpPr>
              <p:nvPr/>
            </p:nvSpPr>
            <p:spPr bwMode="auto">
              <a:xfrm>
                <a:off x="3755" y="2699"/>
                <a:ext cx="4" cy="600"/>
              </a:xfrm>
              <a:prstGeom prst="rect">
                <a:avLst/>
              </a:prstGeom>
              <a:solidFill>
                <a:srgbClr val="07A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71" name="Rectangle 387"/>
              <p:cNvSpPr>
                <a:spLocks noChangeArrowheads="1"/>
              </p:cNvSpPr>
              <p:nvPr/>
            </p:nvSpPr>
            <p:spPr bwMode="auto">
              <a:xfrm>
                <a:off x="3414" y="2699"/>
                <a:ext cx="345" cy="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72" name="Rectangle 388"/>
              <p:cNvSpPr>
                <a:spLocks noChangeArrowheads="1"/>
              </p:cNvSpPr>
              <p:nvPr/>
            </p:nvSpPr>
            <p:spPr bwMode="auto">
              <a:xfrm>
                <a:off x="4279" y="2255"/>
                <a:ext cx="4" cy="1044"/>
              </a:xfrm>
              <a:prstGeom prst="rect">
                <a:avLst/>
              </a:prstGeom>
              <a:solidFill>
                <a:srgbClr val="07A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73" name="Rectangle 389"/>
              <p:cNvSpPr>
                <a:spLocks noChangeArrowheads="1"/>
              </p:cNvSpPr>
              <p:nvPr/>
            </p:nvSpPr>
            <p:spPr bwMode="auto">
              <a:xfrm>
                <a:off x="4283" y="2255"/>
                <a:ext cx="4" cy="1044"/>
              </a:xfrm>
              <a:prstGeom prst="rect">
                <a:avLst/>
              </a:prstGeom>
              <a:solidFill>
                <a:srgbClr val="15A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74" name="Rectangle 390"/>
              <p:cNvSpPr>
                <a:spLocks noChangeArrowheads="1"/>
              </p:cNvSpPr>
              <p:nvPr/>
            </p:nvSpPr>
            <p:spPr bwMode="auto">
              <a:xfrm>
                <a:off x="4287" y="2255"/>
                <a:ext cx="3" cy="1044"/>
              </a:xfrm>
              <a:prstGeom prst="rect">
                <a:avLst/>
              </a:prstGeom>
              <a:solidFill>
                <a:srgbClr val="1BA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75" name="Rectangle 391"/>
              <p:cNvSpPr>
                <a:spLocks noChangeArrowheads="1"/>
              </p:cNvSpPr>
              <p:nvPr/>
            </p:nvSpPr>
            <p:spPr bwMode="auto">
              <a:xfrm>
                <a:off x="4290" y="2255"/>
                <a:ext cx="4" cy="1044"/>
              </a:xfrm>
              <a:prstGeom prst="rect">
                <a:avLst/>
              </a:prstGeom>
              <a:solidFill>
                <a:srgbClr val="20A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76" name="Rectangle 392"/>
              <p:cNvSpPr>
                <a:spLocks noChangeArrowheads="1"/>
              </p:cNvSpPr>
              <p:nvPr/>
            </p:nvSpPr>
            <p:spPr bwMode="auto">
              <a:xfrm>
                <a:off x="4294" y="2255"/>
                <a:ext cx="3" cy="1044"/>
              </a:xfrm>
              <a:prstGeom prst="rect">
                <a:avLst/>
              </a:prstGeom>
              <a:solidFill>
                <a:srgbClr val="24A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77" name="Rectangle 393"/>
              <p:cNvSpPr>
                <a:spLocks noChangeArrowheads="1"/>
              </p:cNvSpPr>
              <p:nvPr/>
            </p:nvSpPr>
            <p:spPr bwMode="auto">
              <a:xfrm>
                <a:off x="4297" y="2255"/>
                <a:ext cx="4" cy="1044"/>
              </a:xfrm>
              <a:prstGeom prst="rect">
                <a:avLst/>
              </a:prstGeom>
              <a:solidFill>
                <a:srgbClr val="2AA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78" name="Rectangle 394"/>
              <p:cNvSpPr>
                <a:spLocks noChangeArrowheads="1"/>
              </p:cNvSpPr>
              <p:nvPr/>
            </p:nvSpPr>
            <p:spPr bwMode="auto">
              <a:xfrm>
                <a:off x="4301" y="2255"/>
                <a:ext cx="3" cy="1044"/>
              </a:xfrm>
              <a:prstGeom prst="rect">
                <a:avLst/>
              </a:prstGeom>
              <a:solidFill>
                <a:srgbClr val="2FAE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79" name="Rectangle 395"/>
              <p:cNvSpPr>
                <a:spLocks noChangeArrowheads="1"/>
              </p:cNvSpPr>
              <p:nvPr/>
            </p:nvSpPr>
            <p:spPr bwMode="auto">
              <a:xfrm>
                <a:off x="4304" y="2255"/>
                <a:ext cx="4" cy="1044"/>
              </a:xfrm>
              <a:prstGeom prst="rect">
                <a:avLst/>
              </a:prstGeom>
              <a:solidFill>
                <a:srgbClr val="33A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80" name="Rectangle 396"/>
              <p:cNvSpPr>
                <a:spLocks noChangeArrowheads="1"/>
              </p:cNvSpPr>
              <p:nvPr/>
            </p:nvSpPr>
            <p:spPr bwMode="auto">
              <a:xfrm>
                <a:off x="4308" y="2255"/>
                <a:ext cx="4" cy="1044"/>
              </a:xfrm>
              <a:prstGeom prst="rect">
                <a:avLst/>
              </a:prstGeom>
              <a:solidFill>
                <a:srgbClr val="38B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81" name="Rectangle 397"/>
              <p:cNvSpPr>
                <a:spLocks noChangeArrowheads="1"/>
              </p:cNvSpPr>
              <p:nvPr/>
            </p:nvSpPr>
            <p:spPr bwMode="auto">
              <a:xfrm>
                <a:off x="4312" y="2255"/>
                <a:ext cx="3" cy="1044"/>
              </a:xfrm>
              <a:prstGeom prst="rect">
                <a:avLst/>
              </a:prstGeom>
              <a:solidFill>
                <a:srgbClr val="3DB1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82" name="Rectangle 398"/>
              <p:cNvSpPr>
                <a:spLocks noChangeArrowheads="1"/>
              </p:cNvSpPr>
              <p:nvPr/>
            </p:nvSpPr>
            <p:spPr bwMode="auto">
              <a:xfrm>
                <a:off x="4315" y="2255"/>
                <a:ext cx="4" cy="1044"/>
              </a:xfrm>
              <a:prstGeom prst="rect">
                <a:avLst/>
              </a:prstGeom>
              <a:solidFill>
                <a:srgbClr val="41B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83" name="Rectangle 399"/>
              <p:cNvSpPr>
                <a:spLocks noChangeArrowheads="1"/>
              </p:cNvSpPr>
              <p:nvPr/>
            </p:nvSpPr>
            <p:spPr bwMode="auto">
              <a:xfrm>
                <a:off x="4319" y="2255"/>
                <a:ext cx="3" cy="1044"/>
              </a:xfrm>
              <a:prstGeom prst="rect">
                <a:avLst/>
              </a:prstGeom>
              <a:solidFill>
                <a:srgbClr val="47B3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84" name="Rectangle 400"/>
              <p:cNvSpPr>
                <a:spLocks noChangeArrowheads="1"/>
              </p:cNvSpPr>
              <p:nvPr/>
            </p:nvSpPr>
            <p:spPr bwMode="auto">
              <a:xfrm>
                <a:off x="4322" y="2255"/>
                <a:ext cx="4" cy="1044"/>
              </a:xfrm>
              <a:prstGeom prst="rect">
                <a:avLst/>
              </a:prstGeom>
              <a:solidFill>
                <a:srgbClr val="4CB4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85" name="Rectangle 401"/>
              <p:cNvSpPr>
                <a:spLocks noChangeArrowheads="1"/>
              </p:cNvSpPr>
              <p:nvPr/>
            </p:nvSpPr>
            <p:spPr bwMode="auto">
              <a:xfrm>
                <a:off x="4326" y="2255"/>
                <a:ext cx="4" cy="1044"/>
              </a:xfrm>
              <a:prstGeom prst="rect">
                <a:avLst/>
              </a:prstGeom>
              <a:solidFill>
                <a:srgbClr val="50B6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86" name="Rectangle 402"/>
              <p:cNvSpPr>
                <a:spLocks noChangeArrowheads="1"/>
              </p:cNvSpPr>
              <p:nvPr/>
            </p:nvSpPr>
            <p:spPr bwMode="auto">
              <a:xfrm>
                <a:off x="4330" y="2255"/>
                <a:ext cx="3" cy="1044"/>
              </a:xfrm>
              <a:prstGeom prst="rect">
                <a:avLst/>
              </a:prstGeom>
              <a:solidFill>
                <a:srgbClr val="56B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87" name="Rectangle 403"/>
              <p:cNvSpPr>
                <a:spLocks noChangeArrowheads="1"/>
              </p:cNvSpPr>
              <p:nvPr/>
            </p:nvSpPr>
            <p:spPr bwMode="auto">
              <a:xfrm>
                <a:off x="4333" y="2255"/>
                <a:ext cx="4" cy="1044"/>
              </a:xfrm>
              <a:prstGeom prst="rect">
                <a:avLst/>
              </a:prstGeom>
              <a:solidFill>
                <a:srgbClr val="5BB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88" name="Rectangle 404"/>
              <p:cNvSpPr>
                <a:spLocks noChangeArrowheads="1"/>
              </p:cNvSpPr>
              <p:nvPr/>
            </p:nvSpPr>
            <p:spPr bwMode="auto">
              <a:xfrm>
                <a:off x="4337" y="2255"/>
                <a:ext cx="3" cy="1044"/>
              </a:xfrm>
              <a:prstGeom prst="rect">
                <a:avLst/>
              </a:prstGeom>
              <a:solidFill>
                <a:srgbClr val="5FB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89" name="Rectangle 405"/>
              <p:cNvSpPr>
                <a:spLocks noChangeArrowheads="1"/>
              </p:cNvSpPr>
              <p:nvPr/>
            </p:nvSpPr>
            <p:spPr bwMode="auto">
              <a:xfrm>
                <a:off x="4340" y="2255"/>
                <a:ext cx="4" cy="1044"/>
              </a:xfrm>
              <a:prstGeom prst="rect">
                <a:avLst/>
              </a:prstGeom>
              <a:solidFill>
                <a:srgbClr val="64B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90" name="Rectangle 406"/>
              <p:cNvSpPr>
                <a:spLocks noChangeArrowheads="1"/>
              </p:cNvSpPr>
              <p:nvPr/>
            </p:nvSpPr>
            <p:spPr bwMode="auto">
              <a:xfrm>
                <a:off x="4344" y="2255"/>
                <a:ext cx="4" cy="1044"/>
              </a:xfrm>
              <a:prstGeom prst="rect">
                <a:avLst/>
              </a:prstGeom>
              <a:solidFill>
                <a:srgbClr val="69B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605591" name="Rectangle 407"/>
              <p:cNvSpPr>
                <a:spLocks noChangeArrowheads="1"/>
              </p:cNvSpPr>
              <p:nvPr/>
            </p:nvSpPr>
            <p:spPr bwMode="auto">
              <a:xfrm>
                <a:off x="4348" y="2255"/>
                <a:ext cx="3" cy="1044"/>
              </a:xfrm>
              <a:prstGeom prst="rect">
                <a:avLst/>
              </a:prstGeom>
              <a:solidFill>
                <a:srgbClr val="6EC1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</p:grpSp>
        <p:sp>
          <p:nvSpPr>
            <p:cNvPr id="605592" name="Rectangle 408"/>
            <p:cNvSpPr>
              <a:spLocks noChangeArrowheads="1"/>
            </p:cNvSpPr>
            <p:nvPr/>
          </p:nvSpPr>
          <p:spPr bwMode="auto">
            <a:xfrm>
              <a:off x="2910" y="1958"/>
              <a:ext cx="4" cy="1044"/>
            </a:xfrm>
            <a:prstGeom prst="rect">
              <a:avLst/>
            </a:prstGeom>
            <a:solidFill>
              <a:srgbClr val="72C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593" name="Rectangle 409"/>
            <p:cNvSpPr>
              <a:spLocks noChangeArrowheads="1"/>
            </p:cNvSpPr>
            <p:nvPr/>
          </p:nvSpPr>
          <p:spPr bwMode="auto">
            <a:xfrm>
              <a:off x="2914" y="1958"/>
              <a:ext cx="3" cy="1044"/>
            </a:xfrm>
            <a:prstGeom prst="rect">
              <a:avLst/>
            </a:prstGeom>
            <a:solidFill>
              <a:srgbClr val="76C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594" name="Rectangle 410"/>
            <p:cNvSpPr>
              <a:spLocks noChangeArrowheads="1"/>
            </p:cNvSpPr>
            <p:nvPr/>
          </p:nvSpPr>
          <p:spPr bwMode="auto">
            <a:xfrm>
              <a:off x="2917" y="1958"/>
              <a:ext cx="4" cy="1044"/>
            </a:xfrm>
            <a:prstGeom prst="rect">
              <a:avLst/>
            </a:prstGeom>
            <a:solidFill>
              <a:srgbClr val="7BC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595" name="Rectangle 411"/>
            <p:cNvSpPr>
              <a:spLocks noChangeArrowheads="1"/>
            </p:cNvSpPr>
            <p:nvPr/>
          </p:nvSpPr>
          <p:spPr bwMode="auto">
            <a:xfrm>
              <a:off x="2921" y="1958"/>
              <a:ext cx="4" cy="1044"/>
            </a:xfrm>
            <a:prstGeom prst="rect">
              <a:avLst/>
            </a:prstGeom>
            <a:solidFill>
              <a:srgbClr val="80C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596" name="Rectangle 412"/>
            <p:cNvSpPr>
              <a:spLocks noChangeArrowheads="1"/>
            </p:cNvSpPr>
            <p:nvPr/>
          </p:nvSpPr>
          <p:spPr bwMode="auto">
            <a:xfrm>
              <a:off x="2925" y="1958"/>
              <a:ext cx="3" cy="1044"/>
            </a:xfrm>
            <a:prstGeom prst="rect">
              <a:avLst/>
            </a:prstGeom>
            <a:solidFill>
              <a:srgbClr val="84C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597" name="Rectangle 413"/>
            <p:cNvSpPr>
              <a:spLocks noChangeArrowheads="1"/>
            </p:cNvSpPr>
            <p:nvPr/>
          </p:nvSpPr>
          <p:spPr bwMode="auto">
            <a:xfrm>
              <a:off x="2928" y="1958"/>
              <a:ext cx="4" cy="1044"/>
            </a:xfrm>
            <a:prstGeom prst="rect">
              <a:avLst/>
            </a:prstGeom>
            <a:solidFill>
              <a:srgbClr val="88C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598" name="Rectangle 414"/>
            <p:cNvSpPr>
              <a:spLocks noChangeArrowheads="1"/>
            </p:cNvSpPr>
            <p:nvPr/>
          </p:nvSpPr>
          <p:spPr bwMode="auto">
            <a:xfrm>
              <a:off x="2932" y="1958"/>
              <a:ext cx="3" cy="1044"/>
            </a:xfrm>
            <a:prstGeom prst="rect">
              <a:avLst/>
            </a:prstGeom>
            <a:solidFill>
              <a:srgbClr val="8BC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599" name="Rectangle 415"/>
            <p:cNvSpPr>
              <a:spLocks noChangeArrowheads="1"/>
            </p:cNvSpPr>
            <p:nvPr/>
          </p:nvSpPr>
          <p:spPr bwMode="auto">
            <a:xfrm>
              <a:off x="2935" y="1958"/>
              <a:ext cx="4" cy="1044"/>
            </a:xfrm>
            <a:prstGeom prst="rect">
              <a:avLst/>
            </a:prstGeom>
            <a:solidFill>
              <a:srgbClr val="8FD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00" name="Rectangle 416"/>
            <p:cNvSpPr>
              <a:spLocks noChangeArrowheads="1"/>
            </p:cNvSpPr>
            <p:nvPr/>
          </p:nvSpPr>
          <p:spPr bwMode="auto">
            <a:xfrm>
              <a:off x="2939" y="1958"/>
              <a:ext cx="3" cy="1044"/>
            </a:xfrm>
            <a:prstGeom prst="rect">
              <a:avLst/>
            </a:prstGeom>
            <a:solidFill>
              <a:srgbClr val="93D3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01" name="Rectangle 417"/>
            <p:cNvSpPr>
              <a:spLocks noChangeArrowheads="1"/>
            </p:cNvSpPr>
            <p:nvPr/>
          </p:nvSpPr>
          <p:spPr bwMode="auto">
            <a:xfrm>
              <a:off x="2942" y="1958"/>
              <a:ext cx="4" cy="1044"/>
            </a:xfrm>
            <a:prstGeom prst="rect">
              <a:avLst/>
            </a:prstGeom>
            <a:solidFill>
              <a:srgbClr val="96D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02" name="Rectangle 418"/>
            <p:cNvSpPr>
              <a:spLocks noChangeArrowheads="1"/>
            </p:cNvSpPr>
            <p:nvPr/>
          </p:nvSpPr>
          <p:spPr bwMode="auto">
            <a:xfrm>
              <a:off x="2946" y="1958"/>
              <a:ext cx="4" cy="1044"/>
            </a:xfrm>
            <a:prstGeom prst="rect">
              <a:avLst/>
            </a:prstGeom>
            <a:solidFill>
              <a:srgbClr val="99D6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03" name="Rectangle 419"/>
            <p:cNvSpPr>
              <a:spLocks noChangeArrowheads="1"/>
            </p:cNvSpPr>
            <p:nvPr/>
          </p:nvSpPr>
          <p:spPr bwMode="auto">
            <a:xfrm>
              <a:off x="2950" y="1958"/>
              <a:ext cx="3" cy="1044"/>
            </a:xfrm>
            <a:prstGeom prst="rect">
              <a:avLst/>
            </a:prstGeom>
            <a:solidFill>
              <a:srgbClr val="9CD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04" name="Rectangle 420"/>
            <p:cNvSpPr>
              <a:spLocks noChangeArrowheads="1"/>
            </p:cNvSpPr>
            <p:nvPr/>
          </p:nvSpPr>
          <p:spPr bwMode="auto">
            <a:xfrm>
              <a:off x="2953" y="1958"/>
              <a:ext cx="4" cy="1044"/>
            </a:xfrm>
            <a:prstGeom prst="rect">
              <a:avLst/>
            </a:prstGeom>
            <a:solidFill>
              <a:srgbClr val="9ED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05" name="Rectangle 421"/>
            <p:cNvSpPr>
              <a:spLocks noChangeArrowheads="1"/>
            </p:cNvSpPr>
            <p:nvPr/>
          </p:nvSpPr>
          <p:spPr bwMode="auto">
            <a:xfrm>
              <a:off x="2957" y="1958"/>
              <a:ext cx="3" cy="1044"/>
            </a:xfrm>
            <a:prstGeom prst="rect">
              <a:avLst/>
            </a:prstGeom>
            <a:solidFill>
              <a:srgbClr val="A0D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06" name="Rectangle 422"/>
            <p:cNvSpPr>
              <a:spLocks noChangeArrowheads="1"/>
            </p:cNvSpPr>
            <p:nvPr/>
          </p:nvSpPr>
          <p:spPr bwMode="auto">
            <a:xfrm>
              <a:off x="2960" y="1958"/>
              <a:ext cx="4" cy="1044"/>
            </a:xfrm>
            <a:prstGeom prst="rect">
              <a:avLst/>
            </a:prstGeom>
            <a:solidFill>
              <a:srgbClr val="A3D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07" name="Rectangle 423"/>
            <p:cNvSpPr>
              <a:spLocks noChangeArrowheads="1"/>
            </p:cNvSpPr>
            <p:nvPr/>
          </p:nvSpPr>
          <p:spPr bwMode="auto">
            <a:xfrm>
              <a:off x="2964" y="1958"/>
              <a:ext cx="4" cy="1044"/>
            </a:xfrm>
            <a:prstGeom prst="rect">
              <a:avLst/>
            </a:prstGeom>
            <a:solidFill>
              <a:srgbClr val="A5DE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08" name="Rectangle 424"/>
            <p:cNvSpPr>
              <a:spLocks noChangeArrowheads="1"/>
            </p:cNvSpPr>
            <p:nvPr/>
          </p:nvSpPr>
          <p:spPr bwMode="auto">
            <a:xfrm>
              <a:off x="2968" y="1958"/>
              <a:ext cx="3" cy="1044"/>
            </a:xfrm>
            <a:prstGeom prst="rect">
              <a:avLst/>
            </a:prstGeom>
            <a:solidFill>
              <a:srgbClr val="A7D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09" name="Rectangle 425"/>
            <p:cNvSpPr>
              <a:spLocks noChangeArrowheads="1"/>
            </p:cNvSpPr>
            <p:nvPr/>
          </p:nvSpPr>
          <p:spPr bwMode="auto">
            <a:xfrm>
              <a:off x="2971" y="1958"/>
              <a:ext cx="4" cy="1044"/>
            </a:xfrm>
            <a:prstGeom prst="rect">
              <a:avLst/>
            </a:prstGeom>
            <a:solidFill>
              <a:srgbClr val="A9E0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10" name="Rectangle 426"/>
            <p:cNvSpPr>
              <a:spLocks noChangeArrowheads="1"/>
            </p:cNvSpPr>
            <p:nvPr/>
          </p:nvSpPr>
          <p:spPr bwMode="auto">
            <a:xfrm>
              <a:off x="2975" y="1958"/>
              <a:ext cx="3" cy="1044"/>
            </a:xfrm>
            <a:prstGeom prst="rect">
              <a:avLst/>
            </a:prstGeom>
            <a:solidFill>
              <a:srgbClr val="ABE1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11" name="Rectangle 427"/>
            <p:cNvSpPr>
              <a:spLocks noChangeArrowheads="1"/>
            </p:cNvSpPr>
            <p:nvPr/>
          </p:nvSpPr>
          <p:spPr bwMode="auto">
            <a:xfrm>
              <a:off x="2978" y="1958"/>
              <a:ext cx="4" cy="1044"/>
            </a:xfrm>
            <a:prstGeom prst="rect">
              <a:avLst/>
            </a:prstGeom>
            <a:solidFill>
              <a:srgbClr val="ACE2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12" name="Rectangle 428"/>
            <p:cNvSpPr>
              <a:spLocks noChangeArrowheads="1"/>
            </p:cNvSpPr>
            <p:nvPr/>
          </p:nvSpPr>
          <p:spPr bwMode="auto">
            <a:xfrm>
              <a:off x="2982" y="1958"/>
              <a:ext cx="4" cy="1044"/>
            </a:xfrm>
            <a:prstGeom prst="rect">
              <a:avLst/>
            </a:prstGeom>
            <a:solidFill>
              <a:srgbClr val="ADE3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13" name="Rectangle 429"/>
            <p:cNvSpPr>
              <a:spLocks noChangeArrowheads="1"/>
            </p:cNvSpPr>
            <p:nvPr/>
          </p:nvSpPr>
          <p:spPr bwMode="auto">
            <a:xfrm>
              <a:off x="2986" y="1958"/>
              <a:ext cx="3" cy="1044"/>
            </a:xfrm>
            <a:prstGeom prst="rect">
              <a:avLst/>
            </a:prstGeom>
            <a:solidFill>
              <a:srgbClr val="AEE3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14" name="Rectangle 430"/>
            <p:cNvSpPr>
              <a:spLocks noChangeArrowheads="1"/>
            </p:cNvSpPr>
            <p:nvPr/>
          </p:nvSpPr>
          <p:spPr bwMode="auto">
            <a:xfrm>
              <a:off x="2989" y="1958"/>
              <a:ext cx="4" cy="1044"/>
            </a:xfrm>
            <a:prstGeom prst="rect">
              <a:avLst/>
            </a:prstGeom>
            <a:solidFill>
              <a:srgbClr val="AFE4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15" name="Rectangle 431"/>
            <p:cNvSpPr>
              <a:spLocks noChangeArrowheads="1"/>
            </p:cNvSpPr>
            <p:nvPr/>
          </p:nvSpPr>
          <p:spPr bwMode="auto">
            <a:xfrm>
              <a:off x="2993" y="1958"/>
              <a:ext cx="7" cy="1044"/>
            </a:xfrm>
            <a:prstGeom prst="rect">
              <a:avLst/>
            </a:prstGeom>
            <a:solidFill>
              <a:srgbClr val="B0E4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16" name="Rectangle 432"/>
            <p:cNvSpPr>
              <a:spLocks noChangeArrowheads="1"/>
            </p:cNvSpPr>
            <p:nvPr/>
          </p:nvSpPr>
          <p:spPr bwMode="auto">
            <a:xfrm>
              <a:off x="3000" y="1958"/>
              <a:ext cx="4" cy="1044"/>
            </a:xfrm>
            <a:prstGeom prst="rect">
              <a:avLst/>
            </a:prstGeom>
            <a:solidFill>
              <a:srgbClr val="B1E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17" name="Rectangle 433"/>
            <p:cNvSpPr>
              <a:spLocks noChangeArrowheads="1"/>
            </p:cNvSpPr>
            <p:nvPr/>
          </p:nvSpPr>
          <p:spPr bwMode="auto">
            <a:xfrm>
              <a:off x="3004" y="1958"/>
              <a:ext cx="7" cy="1044"/>
            </a:xfrm>
            <a:prstGeom prst="rect">
              <a:avLst/>
            </a:prstGeom>
            <a:solidFill>
              <a:srgbClr val="B2E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18" name="Rectangle 434"/>
            <p:cNvSpPr>
              <a:spLocks noChangeArrowheads="1"/>
            </p:cNvSpPr>
            <p:nvPr/>
          </p:nvSpPr>
          <p:spPr bwMode="auto">
            <a:xfrm>
              <a:off x="3011" y="1958"/>
              <a:ext cx="3" cy="1044"/>
            </a:xfrm>
            <a:prstGeom prst="rect">
              <a:avLst/>
            </a:prstGeom>
            <a:solidFill>
              <a:srgbClr val="B3E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19" name="Rectangle 435"/>
            <p:cNvSpPr>
              <a:spLocks noChangeArrowheads="1"/>
            </p:cNvSpPr>
            <p:nvPr/>
          </p:nvSpPr>
          <p:spPr bwMode="auto">
            <a:xfrm>
              <a:off x="3014" y="1958"/>
              <a:ext cx="7" cy="1044"/>
            </a:xfrm>
            <a:prstGeom prst="rect">
              <a:avLst/>
            </a:prstGeom>
            <a:solidFill>
              <a:srgbClr val="B2E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20" name="Rectangle 436"/>
            <p:cNvSpPr>
              <a:spLocks noChangeArrowheads="1"/>
            </p:cNvSpPr>
            <p:nvPr/>
          </p:nvSpPr>
          <p:spPr bwMode="auto">
            <a:xfrm>
              <a:off x="3021" y="1958"/>
              <a:ext cx="4" cy="1044"/>
            </a:xfrm>
            <a:prstGeom prst="rect">
              <a:avLst/>
            </a:prstGeom>
            <a:solidFill>
              <a:srgbClr val="B1E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21" name="Rectangle 437"/>
            <p:cNvSpPr>
              <a:spLocks noChangeArrowheads="1"/>
            </p:cNvSpPr>
            <p:nvPr/>
          </p:nvSpPr>
          <p:spPr bwMode="auto">
            <a:xfrm>
              <a:off x="3025" y="1958"/>
              <a:ext cx="7" cy="1044"/>
            </a:xfrm>
            <a:prstGeom prst="rect">
              <a:avLst/>
            </a:prstGeom>
            <a:solidFill>
              <a:srgbClr val="B0E4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22" name="Rectangle 438"/>
            <p:cNvSpPr>
              <a:spLocks noChangeArrowheads="1"/>
            </p:cNvSpPr>
            <p:nvPr/>
          </p:nvSpPr>
          <p:spPr bwMode="auto">
            <a:xfrm>
              <a:off x="3032" y="1958"/>
              <a:ext cx="4" cy="1044"/>
            </a:xfrm>
            <a:prstGeom prst="rect">
              <a:avLst/>
            </a:prstGeom>
            <a:solidFill>
              <a:srgbClr val="AFE4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23" name="Rectangle 439"/>
            <p:cNvSpPr>
              <a:spLocks noChangeArrowheads="1"/>
            </p:cNvSpPr>
            <p:nvPr/>
          </p:nvSpPr>
          <p:spPr bwMode="auto">
            <a:xfrm>
              <a:off x="3036" y="1958"/>
              <a:ext cx="3" cy="1044"/>
            </a:xfrm>
            <a:prstGeom prst="rect">
              <a:avLst/>
            </a:prstGeom>
            <a:solidFill>
              <a:srgbClr val="AEE3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24" name="Rectangle 440"/>
            <p:cNvSpPr>
              <a:spLocks noChangeArrowheads="1"/>
            </p:cNvSpPr>
            <p:nvPr/>
          </p:nvSpPr>
          <p:spPr bwMode="auto">
            <a:xfrm>
              <a:off x="3039" y="1958"/>
              <a:ext cx="4" cy="1044"/>
            </a:xfrm>
            <a:prstGeom prst="rect">
              <a:avLst/>
            </a:prstGeom>
            <a:solidFill>
              <a:srgbClr val="ADE3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25" name="Rectangle 441"/>
            <p:cNvSpPr>
              <a:spLocks noChangeArrowheads="1"/>
            </p:cNvSpPr>
            <p:nvPr/>
          </p:nvSpPr>
          <p:spPr bwMode="auto">
            <a:xfrm>
              <a:off x="3043" y="1958"/>
              <a:ext cx="4" cy="1044"/>
            </a:xfrm>
            <a:prstGeom prst="rect">
              <a:avLst/>
            </a:prstGeom>
            <a:solidFill>
              <a:srgbClr val="ACE2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26" name="Rectangle 442"/>
            <p:cNvSpPr>
              <a:spLocks noChangeArrowheads="1"/>
            </p:cNvSpPr>
            <p:nvPr/>
          </p:nvSpPr>
          <p:spPr bwMode="auto">
            <a:xfrm>
              <a:off x="3047" y="1958"/>
              <a:ext cx="3" cy="1044"/>
            </a:xfrm>
            <a:prstGeom prst="rect">
              <a:avLst/>
            </a:prstGeom>
            <a:solidFill>
              <a:srgbClr val="ABE1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27" name="Rectangle 443"/>
            <p:cNvSpPr>
              <a:spLocks noChangeArrowheads="1"/>
            </p:cNvSpPr>
            <p:nvPr/>
          </p:nvSpPr>
          <p:spPr bwMode="auto">
            <a:xfrm>
              <a:off x="3050" y="1958"/>
              <a:ext cx="4" cy="1044"/>
            </a:xfrm>
            <a:prstGeom prst="rect">
              <a:avLst/>
            </a:prstGeom>
            <a:solidFill>
              <a:srgbClr val="A9E0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28" name="Rectangle 444"/>
            <p:cNvSpPr>
              <a:spLocks noChangeArrowheads="1"/>
            </p:cNvSpPr>
            <p:nvPr/>
          </p:nvSpPr>
          <p:spPr bwMode="auto">
            <a:xfrm>
              <a:off x="3054" y="1958"/>
              <a:ext cx="3" cy="1044"/>
            </a:xfrm>
            <a:prstGeom prst="rect">
              <a:avLst/>
            </a:prstGeom>
            <a:solidFill>
              <a:srgbClr val="A7D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29" name="Rectangle 445"/>
            <p:cNvSpPr>
              <a:spLocks noChangeArrowheads="1"/>
            </p:cNvSpPr>
            <p:nvPr/>
          </p:nvSpPr>
          <p:spPr bwMode="auto">
            <a:xfrm>
              <a:off x="3057" y="1958"/>
              <a:ext cx="4" cy="1044"/>
            </a:xfrm>
            <a:prstGeom prst="rect">
              <a:avLst/>
            </a:prstGeom>
            <a:solidFill>
              <a:srgbClr val="A5DE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30" name="Rectangle 446"/>
            <p:cNvSpPr>
              <a:spLocks noChangeArrowheads="1"/>
            </p:cNvSpPr>
            <p:nvPr/>
          </p:nvSpPr>
          <p:spPr bwMode="auto">
            <a:xfrm>
              <a:off x="3061" y="1958"/>
              <a:ext cx="4" cy="1044"/>
            </a:xfrm>
            <a:prstGeom prst="rect">
              <a:avLst/>
            </a:prstGeom>
            <a:solidFill>
              <a:srgbClr val="A3D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31" name="Rectangle 447"/>
            <p:cNvSpPr>
              <a:spLocks noChangeArrowheads="1"/>
            </p:cNvSpPr>
            <p:nvPr/>
          </p:nvSpPr>
          <p:spPr bwMode="auto">
            <a:xfrm>
              <a:off x="3065" y="1958"/>
              <a:ext cx="3" cy="1044"/>
            </a:xfrm>
            <a:prstGeom prst="rect">
              <a:avLst/>
            </a:prstGeom>
            <a:solidFill>
              <a:srgbClr val="A0D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32" name="Rectangle 448"/>
            <p:cNvSpPr>
              <a:spLocks noChangeArrowheads="1"/>
            </p:cNvSpPr>
            <p:nvPr/>
          </p:nvSpPr>
          <p:spPr bwMode="auto">
            <a:xfrm>
              <a:off x="3068" y="1958"/>
              <a:ext cx="4" cy="1044"/>
            </a:xfrm>
            <a:prstGeom prst="rect">
              <a:avLst/>
            </a:prstGeom>
            <a:solidFill>
              <a:srgbClr val="9ED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33" name="Rectangle 449"/>
            <p:cNvSpPr>
              <a:spLocks noChangeArrowheads="1"/>
            </p:cNvSpPr>
            <p:nvPr/>
          </p:nvSpPr>
          <p:spPr bwMode="auto">
            <a:xfrm>
              <a:off x="3072" y="1958"/>
              <a:ext cx="3" cy="1044"/>
            </a:xfrm>
            <a:prstGeom prst="rect">
              <a:avLst/>
            </a:prstGeom>
            <a:solidFill>
              <a:srgbClr val="9CD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34" name="Rectangle 450"/>
            <p:cNvSpPr>
              <a:spLocks noChangeArrowheads="1"/>
            </p:cNvSpPr>
            <p:nvPr/>
          </p:nvSpPr>
          <p:spPr bwMode="auto">
            <a:xfrm>
              <a:off x="3075" y="1958"/>
              <a:ext cx="4" cy="1044"/>
            </a:xfrm>
            <a:prstGeom prst="rect">
              <a:avLst/>
            </a:prstGeom>
            <a:solidFill>
              <a:srgbClr val="99D6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35" name="Rectangle 451"/>
            <p:cNvSpPr>
              <a:spLocks noChangeArrowheads="1"/>
            </p:cNvSpPr>
            <p:nvPr/>
          </p:nvSpPr>
          <p:spPr bwMode="auto">
            <a:xfrm>
              <a:off x="3079" y="1958"/>
              <a:ext cx="4" cy="1044"/>
            </a:xfrm>
            <a:prstGeom prst="rect">
              <a:avLst/>
            </a:prstGeom>
            <a:solidFill>
              <a:srgbClr val="96D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36" name="Rectangle 452"/>
            <p:cNvSpPr>
              <a:spLocks noChangeArrowheads="1"/>
            </p:cNvSpPr>
            <p:nvPr/>
          </p:nvSpPr>
          <p:spPr bwMode="auto">
            <a:xfrm>
              <a:off x="3083" y="1958"/>
              <a:ext cx="3" cy="1044"/>
            </a:xfrm>
            <a:prstGeom prst="rect">
              <a:avLst/>
            </a:prstGeom>
            <a:solidFill>
              <a:srgbClr val="93D3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37" name="Rectangle 453"/>
            <p:cNvSpPr>
              <a:spLocks noChangeArrowheads="1"/>
            </p:cNvSpPr>
            <p:nvPr/>
          </p:nvSpPr>
          <p:spPr bwMode="auto">
            <a:xfrm>
              <a:off x="3086" y="1958"/>
              <a:ext cx="4" cy="1044"/>
            </a:xfrm>
            <a:prstGeom prst="rect">
              <a:avLst/>
            </a:prstGeom>
            <a:solidFill>
              <a:srgbClr val="8FD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38" name="Rectangle 454"/>
            <p:cNvSpPr>
              <a:spLocks noChangeArrowheads="1"/>
            </p:cNvSpPr>
            <p:nvPr/>
          </p:nvSpPr>
          <p:spPr bwMode="auto">
            <a:xfrm>
              <a:off x="3090" y="1958"/>
              <a:ext cx="3" cy="1044"/>
            </a:xfrm>
            <a:prstGeom prst="rect">
              <a:avLst/>
            </a:prstGeom>
            <a:solidFill>
              <a:srgbClr val="8BC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39" name="Rectangle 455"/>
            <p:cNvSpPr>
              <a:spLocks noChangeArrowheads="1"/>
            </p:cNvSpPr>
            <p:nvPr/>
          </p:nvSpPr>
          <p:spPr bwMode="auto">
            <a:xfrm>
              <a:off x="3093" y="1958"/>
              <a:ext cx="4" cy="1044"/>
            </a:xfrm>
            <a:prstGeom prst="rect">
              <a:avLst/>
            </a:prstGeom>
            <a:solidFill>
              <a:srgbClr val="88C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40" name="Rectangle 456"/>
            <p:cNvSpPr>
              <a:spLocks noChangeArrowheads="1"/>
            </p:cNvSpPr>
            <p:nvPr/>
          </p:nvSpPr>
          <p:spPr bwMode="auto">
            <a:xfrm>
              <a:off x="3097" y="1958"/>
              <a:ext cx="3" cy="1044"/>
            </a:xfrm>
            <a:prstGeom prst="rect">
              <a:avLst/>
            </a:prstGeom>
            <a:solidFill>
              <a:srgbClr val="84C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41" name="Rectangle 457"/>
            <p:cNvSpPr>
              <a:spLocks noChangeArrowheads="1"/>
            </p:cNvSpPr>
            <p:nvPr/>
          </p:nvSpPr>
          <p:spPr bwMode="auto">
            <a:xfrm>
              <a:off x="3100" y="1958"/>
              <a:ext cx="4" cy="1044"/>
            </a:xfrm>
            <a:prstGeom prst="rect">
              <a:avLst/>
            </a:prstGeom>
            <a:solidFill>
              <a:srgbClr val="80C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42" name="Rectangle 458"/>
            <p:cNvSpPr>
              <a:spLocks noChangeArrowheads="1"/>
            </p:cNvSpPr>
            <p:nvPr/>
          </p:nvSpPr>
          <p:spPr bwMode="auto">
            <a:xfrm>
              <a:off x="3104" y="1958"/>
              <a:ext cx="4" cy="1044"/>
            </a:xfrm>
            <a:prstGeom prst="rect">
              <a:avLst/>
            </a:prstGeom>
            <a:solidFill>
              <a:srgbClr val="7BC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43" name="Rectangle 459"/>
            <p:cNvSpPr>
              <a:spLocks noChangeArrowheads="1"/>
            </p:cNvSpPr>
            <p:nvPr/>
          </p:nvSpPr>
          <p:spPr bwMode="auto">
            <a:xfrm>
              <a:off x="3108" y="1958"/>
              <a:ext cx="3" cy="1044"/>
            </a:xfrm>
            <a:prstGeom prst="rect">
              <a:avLst/>
            </a:prstGeom>
            <a:solidFill>
              <a:srgbClr val="76C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44" name="Rectangle 460"/>
            <p:cNvSpPr>
              <a:spLocks noChangeArrowheads="1"/>
            </p:cNvSpPr>
            <p:nvPr/>
          </p:nvSpPr>
          <p:spPr bwMode="auto">
            <a:xfrm>
              <a:off x="3111" y="1958"/>
              <a:ext cx="4" cy="1044"/>
            </a:xfrm>
            <a:prstGeom prst="rect">
              <a:avLst/>
            </a:prstGeom>
            <a:solidFill>
              <a:srgbClr val="72C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45" name="Rectangle 461"/>
            <p:cNvSpPr>
              <a:spLocks noChangeArrowheads="1"/>
            </p:cNvSpPr>
            <p:nvPr/>
          </p:nvSpPr>
          <p:spPr bwMode="auto">
            <a:xfrm>
              <a:off x="3115" y="1958"/>
              <a:ext cx="3" cy="1044"/>
            </a:xfrm>
            <a:prstGeom prst="rect">
              <a:avLst/>
            </a:prstGeom>
            <a:solidFill>
              <a:srgbClr val="6EC1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46" name="Rectangle 462"/>
            <p:cNvSpPr>
              <a:spLocks noChangeArrowheads="1"/>
            </p:cNvSpPr>
            <p:nvPr/>
          </p:nvSpPr>
          <p:spPr bwMode="auto">
            <a:xfrm>
              <a:off x="3118" y="1958"/>
              <a:ext cx="4" cy="1044"/>
            </a:xfrm>
            <a:prstGeom prst="rect">
              <a:avLst/>
            </a:prstGeom>
            <a:solidFill>
              <a:srgbClr val="69B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47" name="Rectangle 463"/>
            <p:cNvSpPr>
              <a:spLocks noChangeArrowheads="1"/>
            </p:cNvSpPr>
            <p:nvPr/>
          </p:nvSpPr>
          <p:spPr bwMode="auto">
            <a:xfrm>
              <a:off x="3122" y="1958"/>
              <a:ext cx="4" cy="1044"/>
            </a:xfrm>
            <a:prstGeom prst="rect">
              <a:avLst/>
            </a:prstGeom>
            <a:solidFill>
              <a:srgbClr val="64B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48" name="Rectangle 464"/>
            <p:cNvSpPr>
              <a:spLocks noChangeArrowheads="1"/>
            </p:cNvSpPr>
            <p:nvPr/>
          </p:nvSpPr>
          <p:spPr bwMode="auto">
            <a:xfrm>
              <a:off x="3126" y="1958"/>
              <a:ext cx="3" cy="1044"/>
            </a:xfrm>
            <a:prstGeom prst="rect">
              <a:avLst/>
            </a:prstGeom>
            <a:solidFill>
              <a:srgbClr val="5FB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49" name="Rectangle 465"/>
            <p:cNvSpPr>
              <a:spLocks noChangeArrowheads="1"/>
            </p:cNvSpPr>
            <p:nvPr/>
          </p:nvSpPr>
          <p:spPr bwMode="auto">
            <a:xfrm>
              <a:off x="3129" y="1958"/>
              <a:ext cx="4" cy="1044"/>
            </a:xfrm>
            <a:prstGeom prst="rect">
              <a:avLst/>
            </a:prstGeom>
            <a:solidFill>
              <a:srgbClr val="5BB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50" name="Rectangle 466"/>
            <p:cNvSpPr>
              <a:spLocks noChangeArrowheads="1"/>
            </p:cNvSpPr>
            <p:nvPr/>
          </p:nvSpPr>
          <p:spPr bwMode="auto">
            <a:xfrm>
              <a:off x="3133" y="1958"/>
              <a:ext cx="3" cy="1044"/>
            </a:xfrm>
            <a:prstGeom prst="rect">
              <a:avLst/>
            </a:prstGeom>
            <a:solidFill>
              <a:srgbClr val="56B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51" name="Rectangle 467"/>
            <p:cNvSpPr>
              <a:spLocks noChangeArrowheads="1"/>
            </p:cNvSpPr>
            <p:nvPr/>
          </p:nvSpPr>
          <p:spPr bwMode="auto">
            <a:xfrm>
              <a:off x="3136" y="1958"/>
              <a:ext cx="4" cy="1044"/>
            </a:xfrm>
            <a:prstGeom prst="rect">
              <a:avLst/>
            </a:prstGeom>
            <a:solidFill>
              <a:srgbClr val="50B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52" name="Rectangle 468"/>
            <p:cNvSpPr>
              <a:spLocks noChangeArrowheads="1"/>
            </p:cNvSpPr>
            <p:nvPr/>
          </p:nvSpPr>
          <p:spPr bwMode="auto">
            <a:xfrm>
              <a:off x="3140" y="1958"/>
              <a:ext cx="4" cy="1044"/>
            </a:xfrm>
            <a:prstGeom prst="rect">
              <a:avLst/>
            </a:prstGeom>
            <a:solidFill>
              <a:srgbClr val="4CB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53" name="Rectangle 469"/>
            <p:cNvSpPr>
              <a:spLocks noChangeArrowheads="1"/>
            </p:cNvSpPr>
            <p:nvPr/>
          </p:nvSpPr>
          <p:spPr bwMode="auto">
            <a:xfrm>
              <a:off x="3144" y="1958"/>
              <a:ext cx="3" cy="1044"/>
            </a:xfrm>
            <a:prstGeom prst="rect">
              <a:avLst/>
            </a:prstGeom>
            <a:solidFill>
              <a:srgbClr val="47B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54" name="Rectangle 470"/>
            <p:cNvSpPr>
              <a:spLocks noChangeArrowheads="1"/>
            </p:cNvSpPr>
            <p:nvPr/>
          </p:nvSpPr>
          <p:spPr bwMode="auto">
            <a:xfrm>
              <a:off x="3147" y="1958"/>
              <a:ext cx="4" cy="1044"/>
            </a:xfrm>
            <a:prstGeom prst="rect">
              <a:avLst/>
            </a:prstGeom>
            <a:solidFill>
              <a:srgbClr val="42B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55" name="Rectangle 471"/>
            <p:cNvSpPr>
              <a:spLocks noChangeArrowheads="1"/>
            </p:cNvSpPr>
            <p:nvPr/>
          </p:nvSpPr>
          <p:spPr bwMode="auto">
            <a:xfrm>
              <a:off x="3151" y="1958"/>
              <a:ext cx="3" cy="1044"/>
            </a:xfrm>
            <a:prstGeom prst="rect">
              <a:avLst/>
            </a:prstGeom>
            <a:solidFill>
              <a:srgbClr val="3DB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56" name="Rectangle 472"/>
            <p:cNvSpPr>
              <a:spLocks noChangeArrowheads="1"/>
            </p:cNvSpPr>
            <p:nvPr/>
          </p:nvSpPr>
          <p:spPr bwMode="auto">
            <a:xfrm>
              <a:off x="3154" y="1958"/>
              <a:ext cx="4" cy="1044"/>
            </a:xfrm>
            <a:prstGeom prst="rect">
              <a:avLst/>
            </a:prstGeom>
            <a:solidFill>
              <a:srgbClr val="38B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57" name="Rectangle 473"/>
            <p:cNvSpPr>
              <a:spLocks noChangeArrowheads="1"/>
            </p:cNvSpPr>
            <p:nvPr/>
          </p:nvSpPr>
          <p:spPr bwMode="auto">
            <a:xfrm>
              <a:off x="3158" y="1958"/>
              <a:ext cx="4" cy="1044"/>
            </a:xfrm>
            <a:prstGeom prst="rect">
              <a:avLst/>
            </a:prstGeom>
            <a:solidFill>
              <a:srgbClr val="33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58" name="Rectangle 474"/>
            <p:cNvSpPr>
              <a:spLocks noChangeArrowheads="1"/>
            </p:cNvSpPr>
            <p:nvPr/>
          </p:nvSpPr>
          <p:spPr bwMode="auto">
            <a:xfrm>
              <a:off x="3162" y="1958"/>
              <a:ext cx="3" cy="1044"/>
            </a:xfrm>
            <a:prstGeom prst="rect">
              <a:avLst/>
            </a:prstGeom>
            <a:solidFill>
              <a:srgbClr val="2FA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59" name="Rectangle 475"/>
            <p:cNvSpPr>
              <a:spLocks noChangeArrowheads="1"/>
            </p:cNvSpPr>
            <p:nvPr/>
          </p:nvSpPr>
          <p:spPr bwMode="auto">
            <a:xfrm>
              <a:off x="3165" y="1958"/>
              <a:ext cx="4" cy="1044"/>
            </a:xfrm>
            <a:prstGeom prst="rect">
              <a:avLst/>
            </a:prstGeom>
            <a:solidFill>
              <a:srgbClr val="2AA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60" name="Rectangle 476"/>
            <p:cNvSpPr>
              <a:spLocks noChangeArrowheads="1"/>
            </p:cNvSpPr>
            <p:nvPr/>
          </p:nvSpPr>
          <p:spPr bwMode="auto">
            <a:xfrm>
              <a:off x="3169" y="1958"/>
              <a:ext cx="3" cy="1044"/>
            </a:xfrm>
            <a:prstGeom prst="rect">
              <a:avLst/>
            </a:prstGeom>
            <a:solidFill>
              <a:srgbClr val="24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61" name="Rectangle 477"/>
            <p:cNvSpPr>
              <a:spLocks noChangeArrowheads="1"/>
            </p:cNvSpPr>
            <p:nvPr/>
          </p:nvSpPr>
          <p:spPr bwMode="auto">
            <a:xfrm>
              <a:off x="3172" y="1958"/>
              <a:ext cx="4" cy="1044"/>
            </a:xfrm>
            <a:prstGeom prst="rect">
              <a:avLst/>
            </a:prstGeom>
            <a:solidFill>
              <a:srgbClr val="20A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62" name="Rectangle 478"/>
            <p:cNvSpPr>
              <a:spLocks noChangeArrowheads="1"/>
            </p:cNvSpPr>
            <p:nvPr/>
          </p:nvSpPr>
          <p:spPr bwMode="auto">
            <a:xfrm>
              <a:off x="3176" y="1958"/>
              <a:ext cx="3" cy="1044"/>
            </a:xfrm>
            <a:prstGeom prst="rect">
              <a:avLst/>
            </a:prstGeom>
            <a:solidFill>
              <a:srgbClr val="1BA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63" name="Rectangle 479"/>
            <p:cNvSpPr>
              <a:spLocks noChangeArrowheads="1"/>
            </p:cNvSpPr>
            <p:nvPr/>
          </p:nvSpPr>
          <p:spPr bwMode="auto">
            <a:xfrm>
              <a:off x="3179" y="1958"/>
              <a:ext cx="4" cy="1044"/>
            </a:xfrm>
            <a:prstGeom prst="rect">
              <a:avLst/>
            </a:prstGeom>
            <a:solidFill>
              <a:srgbClr val="15A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64" name="Rectangle 480"/>
            <p:cNvSpPr>
              <a:spLocks noChangeArrowheads="1"/>
            </p:cNvSpPr>
            <p:nvPr/>
          </p:nvSpPr>
          <p:spPr bwMode="auto">
            <a:xfrm>
              <a:off x="3183" y="1958"/>
              <a:ext cx="4" cy="1044"/>
            </a:xfrm>
            <a:prstGeom prst="rect">
              <a:avLst/>
            </a:prstGeom>
            <a:solidFill>
              <a:srgbClr val="07A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65" name="Rectangle 481"/>
            <p:cNvSpPr>
              <a:spLocks noChangeArrowheads="1"/>
            </p:cNvSpPr>
            <p:nvPr/>
          </p:nvSpPr>
          <p:spPr bwMode="auto">
            <a:xfrm>
              <a:off x="2838" y="1958"/>
              <a:ext cx="349" cy="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66" name="Rectangle 482"/>
            <p:cNvSpPr>
              <a:spLocks noChangeArrowheads="1"/>
            </p:cNvSpPr>
            <p:nvPr/>
          </p:nvSpPr>
          <p:spPr bwMode="auto">
            <a:xfrm>
              <a:off x="3707" y="2256"/>
              <a:ext cx="4" cy="746"/>
            </a:xfrm>
            <a:prstGeom prst="rect">
              <a:avLst/>
            </a:prstGeom>
            <a:solidFill>
              <a:srgbClr val="07A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67" name="Rectangle 483"/>
            <p:cNvSpPr>
              <a:spLocks noChangeArrowheads="1"/>
            </p:cNvSpPr>
            <p:nvPr/>
          </p:nvSpPr>
          <p:spPr bwMode="auto">
            <a:xfrm>
              <a:off x="3711" y="2256"/>
              <a:ext cx="4" cy="746"/>
            </a:xfrm>
            <a:prstGeom prst="rect">
              <a:avLst/>
            </a:prstGeom>
            <a:solidFill>
              <a:srgbClr val="15A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68" name="Rectangle 484"/>
            <p:cNvSpPr>
              <a:spLocks noChangeArrowheads="1"/>
            </p:cNvSpPr>
            <p:nvPr/>
          </p:nvSpPr>
          <p:spPr bwMode="auto">
            <a:xfrm>
              <a:off x="3715" y="2256"/>
              <a:ext cx="3" cy="746"/>
            </a:xfrm>
            <a:prstGeom prst="rect">
              <a:avLst/>
            </a:prstGeom>
            <a:solidFill>
              <a:srgbClr val="1BA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69" name="Rectangle 485"/>
            <p:cNvSpPr>
              <a:spLocks noChangeArrowheads="1"/>
            </p:cNvSpPr>
            <p:nvPr/>
          </p:nvSpPr>
          <p:spPr bwMode="auto">
            <a:xfrm>
              <a:off x="3718" y="2256"/>
              <a:ext cx="4" cy="746"/>
            </a:xfrm>
            <a:prstGeom prst="rect">
              <a:avLst/>
            </a:prstGeom>
            <a:solidFill>
              <a:srgbClr val="20A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70" name="Rectangle 486"/>
            <p:cNvSpPr>
              <a:spLocks noChangeArrowheads="1"/>
            </p:cNvSpPr>
            <p:nvPr/>
          </p:nvSpPr>
          <p:spPr bwMode="auto">
            <a:xfrm>
              <a:off x="3722" y="2256"/>
              <a:ext cx="3" cy="746"/>
            </a:xfrm>
            <a:prstGeom prst="rect">
              <a:avLst/>
            </a:prstGeom>
            <a:solidFill>
              <a:srgbClr val="24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71" name="Rectangle 487"/>
            <p:cNvSpPr>
              <a:spLocks noChangeArrowheads="1"/>
            </p:cNvSpPr>
            <p:nvPr/>
          </p:nvSpPr>
          <p:spPr bwMode="auto">
            <a:xfrm>
              <a:off x="3725" y="2256"/>
              <a:ext cx="4" cy="746"/>
            </a:xfrm>
            <a:prstGeom prst="rect">
              <a:avLst/>
            </a:prstGeom>
            <a:solidFill>
              <a:srgbClr val="2AA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72" name="Rectangle 488"/>
            <p:cNvSpPr>
              <a:spLocks noChangeArrowheads="1"/>
            </p:cNvSpPr>
            <p:nvPr/>
          </p:nvSpPr>
          <p:spPr bwMode="auto">
            <a:xfrm>
              <a:off x="3729" y="2256"/>
              <a:ext cx="4" cy="746"/>
            </a:xfrm>
            <a:prstGeom prst="rect">
              <a:avLst/>
            </a:prstGeom>
            <a:solidFill>
              <a:srgbClr val="2FA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73" name="Rectangle 489"/>
            <p:cNvSpPr>
              <a:spLocks noChangeArrowheads="1"/>
            </p:cNvSpPr>
            <p:nvPr/>
          </p:nvSpPr>
          <p:spPr bwMode="auto">
            <a:xfrm>
              <a:off x="3733" y="2256"/>
              <a:ext cx="3" cy="746"/>
            </a:xfrm>
            <a:prstGeom prst="rect">
              <a:avLst/>
            </a:prstGeom>
            <a:solidFill>
              <a:srgbClr val="33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74" name="Rectangle 490"/>
            <p:cNvSpPr>
              <a:spLocks noChangeArrowheads="1"/>
            </p:cNvSpPr>
            <p:nvPr/>
          </p:nvSpPr>
          <p:spPr bwMode="auto">
            <a:xfrm>
              <a:off x="3736" y="2256"/>
              <a:ext cx="4" cy="746"/>
            </a:xfrm>
            <a:prstGeom prst="rect">
              <a:avLst/>
            </a:prstGeom>
            <a:solidFill>
              <a:srgbClr val="38B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75" name="Rectangle 491"/>
            <p:cNvSpPr>
              <a:spLocks noChangeArrowheads="1"/>
            </p:cNvSpPr>
            <p:nvPr/>
          </p:nvSpPr>
          <p:spPr bwMode="auto">
            <a:xfrm>
              <a:off x="3740" y="2256"/>
              <a:ext cx="3" cy="746"/>
            </a:xfrm>
            <a:prstGeom prst="rect">
              <a:avLst/>
            </a:prstGeom>
            <a:solidFill>
              <a:srgbClr val="3DB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76" name="Rectangle 492"/>
            <p:cNvSpPr>
              <a:spLocks noChangeArrowheads="1"/>
            </p:cNvSpPr>
            <p:nvPr/>
          </p:nvSpPr>
          <p:spPr bwMode="auto">
            <a:xfrm>
              <a:off x="3743" y="2256"/>
              <a:ext cx="4" cy="746"/>
            </a:xfrm>
            <a:prstGeom prst="rect">
              <a:avLst/>
            </a:prstGeom>
            <a:solidFill>
              <a:srgbClr val="42B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77" name="Rectangle 493"/>
            <p:cNvSpPr>
              <a:spLocks noChangeArrowheads="1"/>
            </p:cNvSpPr>
            <p:nvPr/>
          </p:nvSpPr>
          <p:spPr bwMode="auto">
            <a:xfrm>
              <a:off x="3747" y="2256"/>
              <a:ext cx="3" cy="746"/>
            </a:xfrm>
            <a:prstGeom prst="rect">
              <a:avLst/>
            </a:prstGeom>
            <a:solidFill>
              <a:srgbClr val="47B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78" name="Rectangle 494"/>
            <p:cNvSpPr>
              <a:spLocks noChangeArrowheads="1"/>
            </p:cNvSpPr>
            <p:nvPr/>
          </p:nvSpPr>
          <p:spPr bwMode="auto">
            <a:xfrm>
              <a:off x="3750" y="2256"/>
              <a:ext cx="4" cy="746"/>
            </a:xfrm>
            <a:prstGeom prst="rect">
              <a:avLst/>
            </a:prstGeom>
            <a:solidFill>
              <a:srgbClr val="4CB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79" name="Rectangle 495"/>
            <p:cNvSpPr>
              <a:spLocks noChangeArrowheads="1"/>
            </p:cNvSpPr>
            <p:nvPr/>
          </p:nvSpPr>
          <p:spPr bwMode="auto">
            <a:xfrm>
              <a:off x="3754" y="2256"/>
              <a:ext cx="4" cy="746"/>
            </a:xfrm>
            <a:prstGeom prst="rect">
              <a:avLst/>
            </a:prstGeom>
            <a:solidFill>
              <a:srgbClr val="51B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80" name="Rectangle 496"/>
            <p:cNvSpPr>
              <a:spLocks noChangeArrowheads="1"/>
            </p:cNvSpPr>
            <p:nvPr/>
          </p:nvSpPr>
          <p:spPr bwMode="auto">
            <a:xfrm>
              <a:off x="3758" y="2256"/>
              <a:ext cx="3" cy="746"/>
            </a:xfrm>
            <a:prstGeom prst="rect">
              <a:avLst/>
            </a:prstGeom>
            <a:solidFill>
              <a:srgbClr val="56B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81" name="Rectangle 497"/>
            <p:cNvSpPr>
              <a:spLocks noChangeArrowheads="1"/>
            </p:cNvSpPr>
            <p:nvPr/>
          </p:nvSpPr>
          <p:spPr bwMode="auto">
            <a:xfrm>
              <a:off x="3761" y="2256"/>
              <a:ext cx="4" cy="746"/>
            </a:xfrm>
            <a:prstGeom prst="rect">
              <a:avLst/>
            </a:prstGeom>
            <a:solidFill>
              <a:srgbClr val="5BB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82" name="Rectangle 498"/>
            <p:cNvSpPr>
              <a:spLocks noChangeArrowheads="1"/>
            </p:cNvSpPr>
            <p:nvPr/>
          </p:nvSpPr>
          <p:spPr bwMode="auto">
            <a:xfrm>
              <a:off x="3765" y="2256"/>
              <a:ext cx="3" cy="746"/>
            </a:xfrm>
            <a:prstGeom prst="rect">
              <a:avLst/>
            </a:prstGeom>
            <a:solidFill>
              <a:srgbClr val="60B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83" name="Rectangle 499"/>
            <p:cNvSpPr>
              <a:spLocks noChangeArrowheads="1"/>
            </p:cNvSpPr>
            <p:nvPr/>
          </p:nvSpPr>
          <p:spPr bwMode="auto">
            <a:xfrm>
              <a:off x="3768" y="2256"/>
              <a:ext cx="4" cy="746"/>
            </a:xfrm>
            <a:prstGeom prst="rect">
              <a:avLst/>
            </a:prstGeom>
            <a:solidFill>
              <a:srgbClr val="65B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84" name="Rectangle 500"/>
            <p:cNvSpPr>
              <a:spLocks noChangeArrowheads="1"/>
            </p:cNvSpPr>
            <p:nvPr/>
          </p:nvSpPr>
          <p:spPr bwMode="auto">
            <a:xfrm>
              <a:off x="3772" y="2256"/>
              <a:ext cx="4" cy="746"/>
            </a:xfrm>
            <a:prstGeom prst="rect">
              <a:avLst/>
            </a:prstGeom>
            <a:solidFill>
              <a:srgbClr val="6A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85" name="Rectangle 501"/>
            <p:cNvSpPr>
              <a:spLocks noChangeArrowheads="1"/>
            </p:cNvSpPr>
            <p:nvPr/>
          </p:nvSpPr>
          <p:spPr bwMode="auto">
            <a:xfrm>
              <a:off x="3776" y="2256"/>
              <a:ext cx="3" cy="746"/>
            </a:xfrm>
            <a:prstGeom prst="rect">
              <a:avLst/>
            </a:prstGeom>
            <a:solidFill>
              <a:srgbClr val="6FC1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86" name="Rectangle 502"/>
            <p:cNvSpPr>
              <a:spLocks noChangeArrowheads="1"/>
            </p:cNvSpPr>
            <p:nvPr/>
          </p:nvSpPr>
          <p:spPr bwMode="auto">
            <a:xfrm>
              <a:off x="3779" y="2256"/>
              <a:ext cx="4" cy="746"/>
            </a:xfrm>
            <a:prstGeom prst="rect">
              <a:avLst/>
            </a:prstGeom>
            <a:solidFill>
              <a:srgbClr val="73C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87" name="Rectangle 503"/>
            <p:cNvSpPr>
              <a:spLocks noChangeArrowheads="1"/>
            </p:cNvSpPr>
            <p:nvPr/>
          </p:nvSpPr>
          <p:spPr bwMode="auto">
            <a:xfrm>
              <a:off x="3783" y="2256"/>
              <a:ext cx="3" cy="746"/>
            </a:xfrm>
            <a:prstGeom prst="rect">
              <a:avLst/>
            </a:prstGeom>
            <a:solidFill>
              <a:srgbClr val="77C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88" name="Rectangle 504"/>
            <p:cNvSpPr>
              <a:spLocks noChangeArrowheads="1"/>
            </p:cNvSpPr>
            <p:nvPr/>
          </p:nvSpPr>
          <p:spPr bwMode="auto">
            <a:xfrm>
              <a:off x="3786" y="2256"/>
              <a:ext cx="4" cy="746"/>
            </a:xfrm>
            <a:prstGeom prst="rect">
              <a:avLst/>
            </a:prstGeom>
            <a:solidFill>
              <a:srgbClr val="7CC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89" name="Rectangle 505"/>
            <p:cNvSpPr>
              <a:spLocks noChangeArrowheads="1"/>
            </p:cNvSpPr>
            <p:nvPr/>
          </p:nvSpPr>
          <p:spPr bwMode="auto">
            <a:xfrm>
              <a:off x="3790" y="2256"/>
              <a:ext cx="4" cy="746"/>
            </a:xfrm>
            <a:prstGeom prst="rect">
              <a:avLst/>
            </a:prstGeom>
            <a:solidFill>
              <a:srgbClr val="81C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90" name="Rectangle 506"/>
            <p:cNvSpPr>
              <a:spLocks noChangeArrowheads="1"/>
            </p:cNvSpPr>
            <p:nvPr/>
          </p:nvSpPr>
          <p:spPr bwMode="auto">
            <a:xfrm>
              <a:off x="3794" y="2256"/>
              <a:ext cx="3" cy="746"/>
            </a:xfrm>
            <a:prstGeom prst="rect">
              <a:avLst/>
            </a:prstGeom>
            <a:solidFill>
              <a:srgbClr val="85C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91" name="Rectangle 507"/>
            <p:cNvSpPr>
              <a:spLocks noChangeArrowheads="1"/>
            </p:cNvSpPr>
            <p:nvPr/>
          </p:nvSpPr>
          <p:spPr bwMode="auto">
            <a:xfrm>
              <a:off x="3797" y="2256"/>
              <a:ext cx="4" cy="746"/>
            </a:xfrm>
            <a:prstGeom prst="rect">
              <a:avLst/>
            </a:prstGeom>
            <a:solidFill>
              <a:srgbClr val="89C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92" name="Rectangle 508"/>
            <p:cNvSpPr>
              <a:spLocks noChangeArrowheads="1"/>
            </p:cNvSpPr>
            <p:nvPr/>
          </p:nvSpPr>
          <p:spPr bwMode="auto">
            <a:xfrm>
              <a:off x="3801" y="2256"/>
              <a:ext cx="3" cy="746"/>
            </a:xfrm>
            <a:prstGeom prst="rect">
              <a:avLst/>
            </a:prstGeom>
            <a:solidFill>
              <a:srgbClr val="8CD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93" name="Rectangle 509"/>
            <p:cNvSpPr>
              <a:spLocks noChangeArrowheads="1"/>
            </p:cNvSpPr>
            <p:nvPr/>
          </p:nvSpPr>
          <p:spPr bwMode="auto">
            <a:xfrm>
              <a:off x="3804" y="2256"/>
              <a:ext cx="4" cy="746"/>
            </a:xfrm>
            <a:prstGeom prst="rect">
              <a:avLst/>
            </a:prstGeom>
            <a:solidFill>
              <a:srgbClr val="90D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94" name="Rectangle 510"/>
            <p:cNvSpPr>
              <a:spLocks noChangeArrowheads="1"/>
            </p:cNvSpPr>
            <p:nvPr/>
          </p:nvSpPr>
          <p:spPr bwMode="auto">
            <a:xfrm>
              <a:off x="3808" y="2256"/>
              <a:ext cx="4" cy="746"/>
            </a:xfrm>
            <a:prstGeom prst="rect">
              <a:avLst/>
            </a:prstGeom>
            <a:solidFill>
              <a:srgbClr val="94D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95" name="Rectangle 511"/>
            <p:cNvSpPr>
              <a:spLocks noChangeArrowheads="1"/>
            </p:cNvSpPr>
            <p:nvPr/>
          </p:nvSpPr>
          <p:spPr bwMode="auto">
            <a:xfrm>
              <a:off x="3812" y="2256"/>
              <a:ext cx="3" cy="746"/>
            </a:xfrm>
            <a:prstGeom prst="rect">
              <a:avLst/>
            </a:prstGeom>
            <a:solidFill>
              <a:srgbClr val="97D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96" name="Rectangle 512"/>
            <p:cNvSpPr>
              <a:spLocks noChangeArrowheads="1"/>
            </p:cNvSpPr>
            <p:nvPr/>
          </p:nvSpPr>
          <p:spPr bwMode="auto">
            <a:xfrm>
              <a:off x="3815" y="2256"/>
              <a:ext cx="4" cy="746"/>
            </a:xfrm>
            <a:prstGeom prst="rect">
              <a:avLst/>
            </a:prstGeom>
            <a:solidFill>
              <a:srgbClr val="9AD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97" name="Rectangle 513"/>
            <p:cNvSpPr>
              <a:spLocks noChangeArrowheads="1"/>
            </p:cNvSpPr>
            <p:nvPr/>
          </p:nvSpPr>
          <p:spPr bwMode="auto">
            <a:xfrm>
              <a:off x="3819" y="2256"/>
              <a:ext cx="3" cy="746"/>
            </a:xfrm>
            <a:prstGeom prst="rect">
              <a:avLst/>
            </a:prstGeom>
            <a:solidFill>
              <a:srgbClr val="9DD9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98" name="Rectangle 514"/>
            <p:cNvSpPr>
              <a:spLocks noChangeArrowheads="1"/>
            </p:cNvSpPr>
            <p:nvPr/>
          </p:nvSpPr>
          <p:spPr bwMode="auto">
            <a:xfrm>
              <a:off x="3822" y="2256"/>
              <a:ext cx="4" cy="746"/>
            </a:xfrm>
            <a:prstGeom prst="rect">
              <a:avLst/>
            </a:prstGeom>
            <a:solidFill>
              <a:srgbClr val="9FD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699" name="Rectangle 515"/>
            <p:cNvSpPr>
              <a:spLocks noChangeArrowheads="1"/>
            </p:cNvSpPr>
            <p:nvPr/>
          </p:nvSpPr>
          <p:spPr bwMode="auto">
            <a:xfrm>
              <a:off x="3826" y="2256"/>
              <a:ext cx="3" cy="746"/>
            </a:xfrm>
            <a:prstGeom prst="rect">
              <a:avLst/>
            </a:prstGeom>
            <a:solidFill>
              <a:srgbClr val="A1D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00" name="Rectangle 516"/>
            <p:cNvSpPr>
              <a:spLocks noChangeArrowheads="1"/>
            </p:cNvSpPr>
            <p:nvPr/>
          </p:nvSpPr>
          <p:spPr bwMode="auto">
            <a:xfrm>
              <a:off x="3829" y="2256"/>
              <a:ext cx="4" cy="746"/>
            </a:xfrm>
            <a:prstGeom prst="rect">
              <a:avLst/>
            </a:prstGeom>
            <a:solidFill>
              <a:srgbClr val="A4D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01" name="Rectangle 517"/>
            <p:cNvSpPr>
              <a:spLocks noChangeArrowheads="1"/>
            </p:cNvSpPr>
            <p:nvPr/>
          </p:nvSpPr>
          <p:spPr bwMode="auto">
            <a:xfrm>
              <a:off x="3833" y="2256"/>
              <a:ext cx="4" cy="746"/>
            </a:xfrm>
            <a:prstGeom prst="rect">
              <a:avLst/>
            </a:prstGeom>
            <a:solidFill>
              <a:srgbClr val="A6DE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02" name="Rectangle 518"/>
            <p:cNvSpPr>
              <a:spLocks noChangeArrowheads="1"/>
            </p:cNvSpPr>
            <p:nvPr/>
          </p:nvSpPr>
          <p:spPr bwMode="auto">
            <a:xfrm>
              <a:off x="3837" y="2256"/>
              <a:ext cx="3" cy="746"/>
            </a:xfrm>
            <a:prstGeom prst="rect">
              <a:avLst/>
            </a:prstGeom>
            <a:solidFill>
              <a:srgbClr val="A8D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03" name="Rectangle 519"/>
            <p:cNvSpPr>
              <a:spLocks noChangeArrowheads="1"/>
            </p:cNvSpPr>
            <p:nvPr/>
          </p:nvSpPr>
          <p:spPr bwMode="auto">
            <a:xfrm>
              <a:off x="3840" y="2256"/>
              <a:ext cx="4" cy="746"/>
            </a:xfrm>
            <a:prstGeom prst="rect">
              <a:avLst/>
            </a:prstGeom>
            <a:solidFill>
              <a:srgbClr val="AAE0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04" name="Rectangle 520"/>
            <p:cNvSpPr>
              <a:spLocks noChangeArrowheads="1"/>
            </p:cNvSpPr>
            <p:nvPr/>
          </p:nvSpPr>
          <p:spPr bwMode="auto">
            <a:xfrm>
              <a:off x="3844" y="2256"/>
              <a:ext cx="3" cy="746"/>
            </a:xfrm>
            <a:prstGeom prst="rect">
              <a:avLst/>
            </a:prstGeom>
            <a:solidFill>
              <a:srgbClr val="ABE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05" name="Rectangle 521"/>
            <p:cNvSpPr>
              <a:spLocks noChangeArrowheads="1"/>
            </p:cNvSpPr>
            <p:nvPr/>
          </p:nvSpPr>
          <p:spPr bwMode="auto">
            <a:xfrm>
              <a:off x="3847" y="2256"/>
              <a:ext cx="4" cy="746"/>
            </a:xfrm>
            <a:prstGeom prst="rect">
              <a:avLst/>
            </a:prstGeom>
            <a:solidFill>
              <a:srgbClr val="ADE2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06" name="Rectangle 522"/>
            <p:cNvSpPr>
              <a:spLocks noChangeArrowheads="1"/>
            </p:cNvSpPr>
            <p:nvPr/>
          </p:nvSpPr>
          <p:spPr bwMode="auto">
            <a:xfrm>
              <a:off x="3851" y="2256"/>
              <a:ext cx="4" cy="746"/>
            </a:xfrm>
            <a:prstGeom prst="rect">
              <a:avLst/>
            </a:prstGeom>
            <a:solidFill>
              <a:srgbClr val="AEE3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07" name="Rectangle 523"/>
            <p:cNvSpPr>
              <a:spLocks noChangeArrowheads="1"/>
            </p:cNvSpPr>
            <p:nvPr/>
          </p:nvSpPr>
          <p:spPr bwMode="auto">
            <a:xfrm>
              <a:off x="3855" y="2256"/>
              <a:ext cx="7" cy="746"/>
            </a:xfrm>
            <a:prstGeom prst="rect">
              <a:avLst/>
            </a:prstGeom>
            <a:solidFill>
              <a:srgbClr val="AFE4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08" name="Rectangle 524"/>
            <p:cNvSpPr>
              <a:spLocks noChangeArrowheads="1"/>
            </p:cNvSpPr>
            <p:nvPr/>
          </p:nvSpPr>
          <p:spPr bwMode="auto">
            <a:xfrm>
              <a:off x="3862" y="2256"/>
              <a:ext cx="3" cy="746"/>
            </a:xfrm>
            <a:prstGeom prst="rect">
              <a:avLst/>
            </a:prstGeom>
            <a:solidFill>
              <a:srgbClr val="B0E4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09" name="Rectangle 525"/>
            <p:cNvSpPr>
              <a:spLocks noChangeArrowheads="1"/>
            </p:cNvSpPr>
            <p:nvPr/>
          </p:nvSpPr>
          <p:spPr bwMode="auto">
            <a:xfrm>
              <a:off x="3865" y="2256"/>
              <a:ext cx="8" cy="746"/>
            </a:xfrm>
            <a:prstGeom prst="rect">
              <a:avLst/>
            </a:prstGeom>
            <a:solidFill>
              <a:srgbClr val="B1E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10" name="Rectangle 526"/>
            <p:cNvSpPr>
              <a:spLocks noChangeArrowheads="1"/>
            </p:cNvSpPr>
            <p:nvPr/>
          </p:nvSpPr>
          <p:spPr bwMode="auto">
            <a:xfrm>
              <a:off x="3873" y="2256"/>
              <a:ext cx="3" cy="746"/>
            </a:xfrm>
            <a:prstGeom prst="rect">
              <a:avLst/>
            </a:prstGeom>
            <a:solidFill>
              <a:srgbClr val="B2E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11" name="Rectangle 527"/>
            <p:cNvSpPr>
              <a:spLocks noChangeArrowheads="1"/>
            </p:cNvSpPr>
            <p:nvPr/>
          </p:nvSpPr>
          <p:spPr bwMode="auto">
            <a:xfrm>
              <a:off x="3876" y="2256"/>
              <a:ext cx="7" cy="746"/>
            </a:xfrm>
            <a:prstGeom prst="rect">
              <a:avLst/>
            </a:prstGeom>
            <a:solidFill>
              <a:srgbClr val="B3E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12" name="Rectangle 528"/>
            <p:cNvSpPr>
              <a:spLocks noChangeArrowheads="1"/>
            </p:cNvSpPr>
            <p:nvPr/>
          </p:nvSpPr>
          <p:spPr bwMode="auto">
            <a:xfrm>
              <a:off x="3883" y="2256"/>
              <a:ext cx="4" cy="746"/>
            </a:xfrm>
            <a:prstGeom prst="rect">
              <a:avLst/>
            </a:prstGeom>
            <a:solidFill>
              <a:srgbClr val="B2E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13" name="Rectangle 529"/>
            <p:cNvSpPr>
              <a:spLocks noChangeArrowheads="1"/>
            </p:cNvSpPr>
            <p:nvPr/>
          </p:nvSpPr>
          <p:spPr bwMode="auto">
            <a:xfrm>
              <a:off x="3887" y="2256"/>
              <a:ext cx="7" cy="746"/>
            </a:xfrm>
            <a:prstGeom prst="rect">
              <a:avLst/>
            </a:prstGeom>
            <a:solidFill>
              <a:srgbClr val="B1E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14" name="Rectangle 530"/>
            <p:cNvSpPr>
              <a:spLocks noChangeArrowheads="1"/>
            </p:cNvSpPr>
            <p:nvPr/>
          </p:nvSpPr>
          <p:spPr bwMode="auto">
            <a:xfrm>
              <a:off x="3894" y="2256"/>
              <a:ext cx="4" cy="746"/>
            </a:xfrm>
            <a:prstGeom prst="rect">
              <a:avLst/>
            </a:prstGeom>
            <a:solidFill>
              <a:srgbClr val="B0E4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15" name="Rectangle 531"/>
            <p:cNvSpPr>
              <a:spLocks noChangeArrowheads="1"/>
            </p:cNvSpPr>
            <p:nvPr/>
          </p:nvSpPr>
          <p:spPr bwMode="auto">
            <a:xfrm>
              <a:off x="3898" y="2256"/>
              <a:ext cx="7" cy="746"/>
            </a:xfrm>
            <a:prstGeom prst="rect">
              <a:avLst/>
            </a:prstGeom>
            <a:solidFill>
              <a:srgbClr val="AFE4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16" name="Rectangle 532"/>
            <p:cNvSpPr>
              <a:spLocks noChangeArrowheads="1"/>
            </p:cNvSpPr>
            <p:nvPr/>
          </p:nvSpPr>
          <p:spPr bwMode="auto">
            <a:xfrm>
              <a:off x="3905" y="2256"/>
              <a:ext cx="3" cy="746"/>
            </a:xfrm>
            <a:prstGeom prst="rect">
              <a:avLst/>
            </a:prstGeom>
            <a:solidFill>
              <a:srgbClr val="AEE3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17" name="Rectangle 533"/>
            <p:cNvSpPr>
              <a:spLocks noChangeArrowheads="1"/>
            </p:cNvSpPr>
            <p:nvPr/>
          </p:nvSpPr>
          <p:spPr bwMode="auto">
            <a:xfrm>
              <a:off x="3908" y="2256"/>
              <a:ext cx="4" cy="746"/>
            </a:xfrm>
            <a:prstGeom prst="rect">
              <a:avLst/>
            </a:prstGeom>
            <a:solidFill>
              <a:srgbClr val="ADE2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18" name="Rectangle 534"/>
            <p:cNvSpPr>
              <a:spLocks noChangeArrowheads="1"/>
            </p:cNvSpPr>
            <p:nvPr/>
          </p:nvSpPr>
          <p:spPr bwMode="auto">
            <a:xfrm>
              <a:off x="3912" y="2256"/>
              <a:ext cx="4" cy="746"/>
            </a:xfrm>
            <a:prstGeom prst="rect">
              <a:avLst/>
            </a:prstGeom>
            <a:solidFill>
              <a:srgbClr val="ABE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19" name="Rectangle 535"/>
            <p:cNvSpPr>
              <a:spLocks noChangeArrowheads="1"/>
            </p:cNvSpPr>
            <p:nvPr/>
          </p:nvSpPr>
          <p:spPr bwMode="auto">
            <a:xfrm>
              <a:off x="3916" y="2256"/>
              <a:ext cx="3" cy="746"/>
            </a:xfrm>
            <a:prstGeom prst="rect">
              <a:avLst/>
            </a:prstGeom>
            <a:solidFill>
              <a:srgbClr val="AAE0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20" name="Rectangle 536"/>
            <p:cNvSpPr>
              <a:spLocks noChangeArrowheads="1"/>
            </p:cNvSpPr>
            <p:nvPr/>
          </p:nvSpPr>
          <p:spPr bwMode="auto">
            <a:xfrm>
              <a:off x="3919" y="2256"/>
              <a:ext cx="4" cy="746"/>
            </a:xfrm>
            <a:prstGeom prst="rect">
              <a:avLst/>
            </a:prstGeom>
            <a:solidFill>
              <a:srgbClr val="A8D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21" name="Rectangle 537"/>
            <p:cNvSpPr>
              <a:spLocks noChangeArrowheads="1"/>
            </p:cNvSpPr>
            <p:nvPr/>
          </p:nvSpPr>
          <p:spPr bwMode="auto">
            <a:xfrm>
              <a:off x="3923" y="2256"/>
              <a:ext cx="3" cy="746"/>
            </a:xfrm>
            <a:prstGeom prst="rect">
              <a:avLst/>
            </a:prstGeom>
            <a:solidFill>
              <a:srgbClr val="A6DE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22" name="Rectangle 538"/>
            <p:cNvSpPr>
              <a:spLocks noChangeArrowheads="1"/>
            </p:cNvSpPr>
            <p:nvPr/>
          </p:nvSpPr>
          <p:spPr bwMode="auto">
            <a:xfrm>
              <a:off x="3926" y="2256"/>
              <a:ext cx="4" cy="746"/>
            </a:xfrm>
            <a:prstGeom prst="rect">
              <a:avLst/>
            </a:prstGeom>
            <a:solidFill>
              <a:srgbClr val="A4D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23" name="Rectangle 539"/>
            <p:cNvSpPr>
              <a:spLocks noChangeArrowheads="1"/>
            </p:cNvSpPr>
            <p:nvPr/>
          </p:nvSpPr>
          <p:spPr bwMode="auto">
            <a:xfrm>
              <a:off x="3930" y="2256"/>
              <a:ext cx="4" cy="746"/>
            </a:xfrm>
            <a:prstGeom prst="rect">
              <a:avLst/>
            </a:prstGeom>
            <a:solidFill>
              <a:srgbClr val="A1D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24" name="Rectangle 540"/>
            <p:cNvSpPr>
              <a:spLocks noChangeArrowheads="1"/>
            </p:cNvSpPr>
            <p:nvPr/>
          </p:nvSpPr>
          <p:spPr bwMode="auto">
            <a:xfrm>
              <a:off x="3934" y="2256"/>
              <a:ext cx="3" cy="746"/>
            </a:xfrm>
            <a:prstGeom prst="rect">
              <a:avLst/>
            </a:prstGeom>
            <a:solidFill>
              <a:srgbClr val="9FD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25" name="Rectangle 541"/>
            <p:cNvSpPr>
              <a:spLocks noChangeArrowheads="1"/>
            </p:cNvSpPr>
            <p:nvPr/>
          </p:nvSpPr>
          <p:spPr bwMode="auto">
            <a:xfrm>
              <a:off x="3937" y="2256"/>
              <a:ext cx="4" cy="746"/>
            </a:xfrm>
            <a:prstGeom prst="rect">
              <a:avLst/>
            </a:prstGeom>
            <a:solidFill>
              <a:srgbClr val="9DD9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26" name="Rectangle 542"/>
            <p:cNvSpPr>
              <a:spLocks noChangeArrowheads="1"/>
            </p:cNvSpPr>
            <p:nvPr/>
          </p:nvSpPr>
          <p:spPr bwMode="auto">
            <a:xfrm>
              <a:off x="3941" y="2256"/>
              <a:ext cx="3" cy="746"/>
            </a:xfrm>
            <a:prstGeom prst="rect">
              <a:avLst/>
            </a:prstGeom>
            <a:solidFill>
              <a:srgbClr val="9AD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27" name="Rectangle 543"/>
            <p:cNvSpPr>
              <a:spLocks noChangeArrowheads="1"/>
            </p:cNvSpPr>
            <p:nvPr/>
          </p:nvSpPr>
          <p:spPr bwMode="auto">
            <a:xfrm>
              <a:off x="3944" y="2256"/>
              <a:ext cx="4" cy="746"/>
            </a:xfrm>
            <a:prstGeom prst="rect">
              <a:avLst/>
            </a:prstGeom>
            <a:solidFill>
              <a:srgbClr val="97D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28" name="Rectangle 544"/>
            <p:cNvSpPr>
              <a:spLocks noChangeArrowheads="1"/>
            </p:cNvSpPr>
            <p:nvPr/>
          </p:nvSpPr>
          <p:spPr bwMode="auto">
            <a:xfrm>
              <a:off x="3948" y="2256"/>
              <a:ext cx="4" cy="746"/>
            </a:xfrm>
            <a:prstGeom prst="rect">
              <a:avLst/>
            </a:prstGeom>
            <a:solidFill>
              <a:srgbClr val="94D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29" name="Rectangle 545"/>
            <p:cNvSpPr>
              <a:spLocks noChangeArrowheads="1"/>
            </p:cNvSpPr>
            <p:nvPr/>
          </p:nvSpPr>
          <p:spPr bwMode="auto">
            <a:xfrm>
              <a:off x="3952" y="2256"/>
              <a:ext cx="3" cy="746"/>
            </a:xfrm>
            <a:prstGeom prst="rect">
              <a:avLst/>
            </a:prstGeom>
            <a:solidFill>
              <a:srgbClr val="90D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30" name="Rectangle 546"/>
            <p:cNvSpPr>
              <a:spLocks noChangeArrowheads="1"/>
            </p:cNvSpPr>
            <p:nvPr/>
          </p:nvSpPr>
          <p:spPr bwMode="auto">
            <a:xfrm>
              <a:off x="3955" y="2256"/>
              <a:ext cx="4" cy="746"/>
            </a:xfrm>
            <a:prstGeom prst="rect">
              <a:avLst/>
            </a:prstGeom>
            <a:solidFill>
              <a:srgbClr val="8CD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31" name="Rectangle 547"/>
            <p:cNvSpPr>
              <a:spLocks noChangeArrowheads="1"/>
            </p:cNvSpPr>
            <p:nvPr/>
          </p:nvSpPr>
          <p:spPr bwMode="auto">
            <a:xfrm>
              <a:off x="3959" y="2256"/>
              <a:ext cx="3" cy="746"/>
            </a:xfrm>
            <a:prstGeom prst="rect">
              <a:avLst/>
            </a:prstGeom>
            <a:solidFill>
              <a:srgbClr val="89C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32" name="Rectangle 548"/>
            <p:cNvSpPr>
              <a:spLocks noChangeArrowheads="1"/>
            </p:cNvSpPr>
            <p:nvPr/>
          </p:nvSpPr>
          <p:spPr bwMode="auto">
            <a:xfrm>
              <a:off x="3962" y="2256"/>
              <a:ext cx="4" cy="746"/>
            </a:xfrm>
            <a:prstGeom prst="rect">
              <a:avLst/>
            </a:prstGeom>
            <a:solidFill>
              <a:srgbClr val="85C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33" name="Rectangle 549"/>
            <p:cNvSpPr>
              <a:spLocks noChangeArrowheads="1"/>
            </p:cNvSpPr>
            <p:nvPr/>
          </p:nvSpPr>
          <p:spPr bwMode="auto">
            <a:xfrm>
              <a:off x="3966" y="2256"/>
              <a:ext cx="4" cy="746"/>
            </a:xfrm>
            <a:prstGeom prst="rect">
              <a:avLst/>
            </a:prstGeom>
            <a:solidFill>
              <a:srgbClr val="81C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34" name="Rectangle 550"/>
            <p:cNvSpPr>
              <a:spLocks noChangeArrowheads="1"/>
            </p:cNvSpPr>
            <p:nvPr/>
          </p:nvSpPr>
          <p:spPr bwMode="auto">
            <a:xfrm>
              <a:off x="3970" y="2256"/>
              <a:ext cx="3" cy="746"/>
            </a:xfrm>
            <a:prstGeom prst="rect">
              <a:avLst/>
            </a:prstGeom>
            <a:solidFill>
              <a:srgbClr val="7CC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35" name="Rectangle 551"/>
            <p:cNvSpPr>
              <a:spLocks noChangeArrowheads="1"/>
            </p:cNvSpPr>
            <p:nvPr/>
          </p:nvSpPr>
          <p:spPr bwMode="auto">
            <a:xfrm>
              <a:off x="3973" y="2256"/>
              <a:ext cx="4" cy="746"/>
            </a:xfrm>
            <a:prstGeom prst="rect">
              <a:avLst/>
            </a:prstGeom>
            <a:solidFill>
              <a:srgbClr val="77C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36" name="Rectangle 552"/>
            <p:cNvSpPr>
              <a:spLocks noChangeArrowheads="1"/>
            </p:cNvSpPr>
            <p:nvPr/>
          </p:nvSpPr>
          <p:spPr bwMode="auto">
            <a:xfrm>
              <a:off x="3977" y="2256"/>
              <a:ext cx="3" cy="746"/>
            </a:xfrm>
            <a:prstGeom prst="rect">
              <a:avLst/>
            </a:prstGeom>
            <a:solidFill>
              <a:srgbClr val="73C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37" name="Rectangle 553"/>
            <p:cNvSpPr>
              <a:spLocks noChangeArrowheads="1"/>
            </p:cNvSpPr>
            <p:nvPr/>
          </p:nvSpPr>
          <p:spPr bwMode="auto">
            <a:xfrm>
              <a:off x="3980" y="2256"/>
              <a:ext cx="4" cy="746"/>
            </a:xfrm>
            <a:prstGeom prst="rect">
              <a:avLst/>
            </a:prstGeom>
            <a:solidFill>
              <a:srgbClr val="6FC1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38" name="Rectangle 554"/>
            <p:cNvSpPr>
              <a:spLocks noChangeArrowheads="1"/>
            </p:cNvSpPr>
            <p:nvPr/>
          </p:nvSpPr>
          <p:spPr bwMode="auto">
            <a:xfrm>
              <a:off x="3984" y="2256"/>
              <a:ext cx="3" cy="746"/>
            </a:xfrm>
            <a:prstGeom prst="rect">
              <a:avLst/>
            </a:prstGeom>
            <a:solidFill>
              <a:srgbClr val="6A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39" name="Rectangle 555"/>
            <p:cNvSpPr>
              <a:spLocks noChangeArrowheads="1"/>
            </p:cNvSpPr>
            <p:nvPr/>
          </p:nvSpPr>
          <p:spPr bwMode="auto">
            <a:xfrm>
              <a:off x="3987" y="2256"/>
              <a:ext cx="4" cy="746"/>
            </a:xfrm>
            <a:prstGeom prst="rect">
              <a:avLst/>
            </a:prstGeom>
            <a:solidFill>
              <a:srgbClr val="65B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40" name="Rectangle 556"/>
            <p:cNvSpPr>
              <a:spLocks noChangeArrowheads="1"/>
            </p:cNvSpPr>
            <p:nvPr/>
          </p:nvSpPr>
          <p:spPr bwMode="auto">
            <a:xfrm>
              <a:off x="3991" y="2256"/>
              <a:ext cx="4" cy="746"/>
            </a:xfrm>
            <a:prstGeom prst="rect">
              <a:avLst/>
            </a:prstGeom>
            <a:solidFill>
              <a:srgbClr val="60B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41" name="Rectangle 557"/>
            <p:cNvSpPr>
              <a:spLocks noChangeArrowheads="1"/>
            </p:cNvSpPr>
            <p:nvPr/>
          </p:nvSpPr>
          <p:spPr bwMode="auto">
            <a:xfrm>
              <a:off x="3995" y="2256"/>
              <a:ext cx="3" cy="746"/>
            </a:xfrm>
            <a:prstGeom prst="rect">
              <a:avLst/>
            </a:prstGeom>
            <a:solidFill>
              <a:srgbClr val="5BB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42" name="Rectangle 558"/>
            <p:cNvSpPr>
              <a:spLocks noChangeArrowheads="1"/>
            </p:cNvSpPr>
            <p:nvPr/>
          </p:nvSpPr>
          <p:spPr bwMode="auto">
            <a:xfrm>
              <a:off x="3998" y="2256"/>
              <a:ext cx="4" cy="746"/>
            </a:xfrm>
            <a:prstGeom prst="rect">
              <a:avLst/>
            </a:prstGeom>
            <a:solidFill>
              <a:srgbClr val="56B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43" name="Rectangle 559"/>
            <p:cNvSpPr>
              <a:spLocks noChangeArrowheads="1"/>
            </p:cNvSpPr>
            <p:nvPr/>
          </p:nvSpPr>
          <p:spPr bwMode="auto">
            <a:xfrm>
              <a:off x="4002" y="2256"/>
              <a:ext cx="3" cy="746"/>
            </a:xfrm>
            <a:prstGeom prst="rect">
              <a:avLst/>
            </a:prstGeom>
            <a:solidFill>
              <a:srgbClr val="51B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44" name="Rectangle 560"/>
            <p:cNvSpPr>
              <a:spLocks noChangeArrowheads="1"/>
            </p:cNvSpPr>
            <p:nvPr/>
          </p:nvSpPr>
          <p:spPr bwMode="auto">
            <a:xfrm>
              <a:off x="4005" y="2256"/>
              <a:ext cx="4" cy="746"/>
            </a:xfrm>
            <a:prstGeom prst="rect">
              <a:avLst/>
            </a:prstGeom>
            <a:solidFill>
              <a:srgbClr val="4CB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45" name="Rectangle 561"/>
            <p:cNvSpPr>
              <a:spLocks noChangeArrowheads="1"/>
            </p:cNvSpPr>
            <p:nvPr/>
          </p:nvSpPr>
          <p:spPr bwMode="auto">
            <a:xfrm>
              <a:off x="4009" y="2256"/>
              <a:ext cx="4" cy="746"/>
            </a:xfrm>
            <a:prstGeom prst="rect">
              <a:avLst/>
            </a:prstGeom>
            <a:solidFill>
              <a:srgbClr val="47B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46" name="Rectangle 562"/>
            <p:cNvSpPr>
              <a:spLocks noChangeArrowheads="1"/>
            </p:cNvSpPr>
            <p:nvPr/>
          </p:nvSpPr>
          <p:spPr bwMode="auto">
            <a:xfrm>
              <a:off x="4013" y="2256"/>
              <a:ext cx="3" cy="746"/>
            </a:xfrm>
            <a:prstGeom prst="rect">
              <a:avLst/>
            </a:prstGeom>
            <a:solidFill>
              <a:srgbClr val="42B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47" name="Rectangle 563"/>
            <p:cNvSpPr>
              <a:spLocks noChangeArrowheads="1"/>
            </p:cNvSpPr>
            <p:nvPr/>
          </p:nvSpPr>
          <p:spPr bwMode="auto">
            <a:xfrm>
              <a:off x="4016" y="2256"/>
              <a:ext cx="4" cy="746"/>
            </a:xfrm>
            <a:prstGeom prst="rect">
              <a:avLst/>
            </a:prstGeom>
            <a:solidFill>
              <a:srgbClr val="3DB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48" name="Rectangle 564"/>
            <p:cNvSpPr>
              <a:spLocks noChangeArrowheads="1"/>
            </p:cNvSpPr>
            <p:nvPr/>
          </p:nvSpPr>
          <p:spPr bwMode="auto">
            <a:xfrm>
              <a:off x="4020" y="2256"/>
              <a:ext cx="3" cy="746"/>
            </a:xfrm>
            <a:prstGeom prst="rect">
              <a:avLst/>
            </a:prstGeom>
            <a:solidFill>
              <a:srgbClr val="38B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49" name="Rectangle 565"/>
            <p:cNvSpPr>
              <a:spLocks noChangeArrowheads="1"/>
            </p:cNvSpPr>
            <p:nvPr/>
          </p:nvSpPr>
          <p:spPr bwMode="auto">
            <a:xfrm>
              <a:off x="4023" y="2256"/>
              <a:ext cx="4" cy="746"/>
            </a:xfrm>
            <a:prstGeom prst="rect">
              <a:avLst/>
            </a:prstGeom>
            <a:solidFill>
              <a:srgbClr val="33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50" name="Rectangle 566"/>
            <p:cNvSpPr>
              <a:spLocks noChangeArrowheads="1"/>
            </p:cNvSpPr>
            <p:nvPr/>
          </p:nvSpPr>
          <p:spPr bwMode="auto">
            <a:xfrm>
              <a:off x="4027" y="2256"/>
              <a:ext cx="4" cy="746"/>
            </a:xfrm>
            <a:prstGeom prst="rect">
              <a:avLst/>
            </a:prstGeom>
            <a:solidFill>
              <a:srgbClr val="2FA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51" name="Rectangle 567"/>
            <p:cNvSpPr>
              <a:spLocks noChangeArrowheads="1"/>
            </p:cNvSpPr>
            <p:nvPr/>
          </p:nvSpPr>
          <p:spPr bwMode="auto">
            <a:xfrm>
              <a:off x="4031" y="2256"/>
              <a:ext cx="3" cy="746"/>
            </a:xfrm>
            <a:prstGeom prst="rect">
              <a:avLst/>
            </a:prstGeom>
            <a:solidFill>
              <a:srgbClr val="2AA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52" name="Rectangle 568"/>
            <p:cNvSpPr>
              <a:spLocks noChangeArrowheads="1"/>
            </p:cNvSpPr>
            <p:nvPr/>
          </p:nvSpPr>
          <p:spPr bwMode="auto">
            <a:xfrm>
              <a:off x="4034" y="2256"/>
              <a:ext cx="4" cy="746"/>
            </a:xfrm>
            <a:prstGeom prst="rect">
              <a:avLst/>
            </a:prstGeom>
            <a:solidFill>
              <a:srgbClr val="24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53" name="Rectangle 569"/>
            <p:cNvSpPr>
              <a:spLocks noChangeArrowheads="1"/>
            </p:cNvSpPr>
            <p:nvPr/>
          </p:nvSpPr>
          <p:spPr bwMode="auto">
            <a:xfrm>
              <a:off x="4038" y="2256"/>
              <a:ext cx="3" cy="746"/>
            </a:xfrm>
            <a:prstGeom prst="rect">
              <a:avLst/>
            </a:prstGeom>
            <a:solidFill>
              <a:srgbClr val="20A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54" name="Rectangle 570"/>
            <p:cNvSpPr>
              <a:spLocks noChangeArrowheads="1"/>
            </p:cNvSpPr>
            <p:nvPr/>
          </p:nvSpPr>
          <p:spPr bwMode="auto">
            <a:xfrm>
              <a:off x="4041" y="2256"/>
              <a:ext cx="4" cy="746"/>
            </a:xfrm>
            <a:prstGeom prst="rect">
              <a:avLst/>
            </a:prstGeom>
            <a:solidFill>
              <a:srgbClr val="1BA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55" name="Rectangle 571"/>
            <p:cNvSpPr>
              <a:spLocks noChangeArrowheads="1"/>
            </p:cNvSpPr>
            <p:nvPr/>
          </p:nvSpPr>
          <p:spPr bwMode="auto">
            <a:xfrm>
              <a:off x="4045" y="2256"/>
              <a:ext cx="4" cy="746"/>
            </a:xfrm>
            <a:prstGeom prst="rect">
              <a:avLst/>
            </a:prstGeom>
            <a:solidFill>
              <a:srgbClr val="15A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56" name="Rectangle 572"/>
            <p:cNvSpPr>
              <a:spLocks noChangeArrowheads="1"/>
            </p:cNvSpPr>
            <p:nvPr/>
          </p:nvSpPr>
          <p:spPr bwMode="auto">
            <a:xfrm>
              <a:off x="4049" y="2256"/>
              <a:ext cx="3" cy="746"/>
            </a:xfrm>
            <a:prstGeom prst="rect">
              <a:avLst/>
            </a:prstGeom>
            <a:solidFill>
              <a:srgbClr val="07A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57" name="Rectangle 573"/>
            <p:cNvSpPr>
              <a:spLocks noChangeArrowheads="1"/>
            </p:cNvSpPr>
            <p:nvPr/>
          </p:nvSpPr>
          <p:spPr bwMode="auto">
            <a:xfrm>
              <a:off x="3707" y="2256"/>
              <a:ext cx="345" cy="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58" name="Line 574"/>
            <p:cNvSpPr>
              <a:spLocks noChangeShapeType="1"/>
            </p:cNvSpPr>
            <p:nvPr/>
          </p:nvSpPr>
          <p:spPr bwMode="auto">
            <a:xfrm>
              <a:off x="1538" y="3002"/>
              <a:ext cx="2600" cy="0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759" name="Line 575"/>
            <p:cNvSpPr>
              <a:spLocks noChangeShapeType="1"/>
            </p:cNvSpPr>
            <p:nvPr/>
          </p:nvSpPr>
          <p:spPr bwMode="auto">
            <a:xfrm flipV="1">
              <a:off x="2404" y="3002"/>
              <a:ext cx="0" cy="36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760" name="Line 576"/>
            <p:cNvSpPr>
              <a:spLocks noChangeShapeType="1"/>
            </p:cNvSpPr>
            <p:nvPr/>
          </p:nvSpPr>
          <p:spPr bwMode="auto">
            <a:xfrm flipV="1">
              <a:off x="3273" y="3002"/>
              <a:ext cx="0" cy="36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761" name="Line 577"/>
            <p:cNvSpPr>
              <a:spLocks noChangeShapeType="1"/>
            </p:cNvSpPr>
            <p:nvPr/>
          </p:nvSpPr>
          <p:spPr bwMode="auto">
            <a:xfrm flipV="1">
              <a:off x="4138" y="2983"/>
              <a:ext cx="0" cy="55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762" name="Rectangle 578"/>
            <p:cNvSpPr>
              <a:spLocks noChangeArrowheads="1"/>
            </p:cNvSpPr>
            <p:nvPr/>
          </p:nvSpPr>
          <p:spPr bwMode="auto">
            <a:xfrm>
              <a:off x="1720" y="2780"/>
              <a:ext cx="1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333333"/>
                  </a:solidFill>
                  <a:ea typeface="MS PGothic" pitchFamily="34" charset="-128"/>
                  <a:cs typeface="Arial" pitchFamily="34" charset="0"/>
                </a:rPr>
                <a:t>2%</a:t>
              </a:r>
              <a:endParaRPr lang="en-US"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63" name="Rectangle 579"/>
            <p:cNvSpPr>
              <a:spLocks noChangeArrowheads="1"/>
            </p:cNvSpPr>
            <p:nvPr/>
          </p:nvSpPr>
          <p:spPr bwMode="auto">
            <a:xfrm>
              <a:off x="2585" y="2732"/>
              <a:ext cx="1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333333"/>
                  </a:solidFill>
                  <a:ea typeface="MS PGothic" pitchFamily="34" charset="-128"/>
                  <a:cs typeface="Arial" pitchFamily="34" charset="0"/>
                </a:rPr>
                <a:t>4%</a:t>
              </a:r>
              <a:endParaRPr lang="en-US"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64" name="Rectangle 580"/>
            <p:cNvSpPr>
              <a:spLocks noChangeArrowheads="1"/>
            </p:cNvSpPr>
            <p:nvPr/>
          </p:nvSpPr>
          <p:spPr bwMode="auto">
            <a:xfrm>
              <a:off x="3460" y="1352"/>
              <a:ext cx="2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333333"/>
                  </a:solidFill>
                  <a:ea typeface="MS PGothic" pitchFamily="34" charset="-128"/>
                  <a:cs typeface="Arial" pitchFamily="34" charset="0"/>
                </a:rPr>
                <a:t>96%</a:t>
              </a:r>
              <a:endParaRPr lang="en-US"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65" name="Rectangle 581"/>
            <p:cNvSpPr>
              <a:spLocks noChangeArrowheads="1"/>
            </p:cNvSpPr>
            <p:nvPr/>
          </p:nvSpPr>
          <p:spPr bwMode="auto">
            <a:xfrm>
              <a:off x="2027" y="2210"/>
              <a:ext cx="2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333333"/>
                  </a:solidFill>
                  <a:ea typeface="MS PGothic" pitchFamily="34" charset="-128"/>
                  <a:cs typeface="Arial" pitchFamily="34" charset="0"/>
                </a:rPr>
                <a:t>35%</a:t>
              </a:r>
              <a:endParaRPr lang="en-US"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66" name="Rectangle 582"/>
            <p:cNvSpPr>
              <a:spLocks noChangeArrowheads="1"/>
            </p:cNvSpPr>
            <p:nvPr/>
          </p:nvSpPr>
          <p:spPr bwMode="auto">
            <a:xfrm>
              <a:off x="2912" y="1766"/>
              <a:ext cx="2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333333"/>
                  </a:solidFill>
                  <a:ea typeface="MS PGothic" pitchFamily="34" charset="-128"/>
                  <a:cs typeface="Arial" pitchFamily="34" charset="0"/>
                </a:rPr>
                <a:t>60%</a:t>
              </a:r>
              <a:endParaRPr lang="en-US"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67" name="Rectangle 583"/>
            <p:cNvSpPr>
              <a:spLocks noChangeArrowheads="1"/>
            </p:cNvSpPr>
            <p:nvPr/>
          </p:nvSpPr>
          <p:spPr bwMode="auto">
            <a:xfrm>
              <a:off x="3755" y="2053"/>
              <a:ext cx="2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333333"/>
                  </a:solidFill>
                  <a:ea typeface="MS PGothic" pitchFamily="34" charset="-128"/>
                  <a:cs typeface="Arial" pitchFamily="34" charset="0"/>
                </a:rPr>
                <a:t>40%</a:t>
              </a:r>
              <a:endParaRPr lang="en-US"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68" name="Rectangle 584"/>
            <p:cNvSpPr>
              <a:spLocks noChangeArrowheads="1"/>
            </p:cNvSpPr>
            <p:nvPr/>
          </p:nvSpPr>
          <p:spPr bwMode="auto">
            <a:xfrm>
              <a:off x="1822" y="3110"/>
              <a:ext cx="50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333333"/>
                  </a:solidFill>
                  <a:ea typeface="MS PGothic" pitchFamily="34" charset="-128"/>
                  <a:cs typeface="Arial" pitchFamily="34" charset="0"/>
                </a:rPr>
                <a:t>TOF</a:t>
              </a:r>
              <a:r>
                <a:rPr lang="en-US" sz="1600" b="1" u="sng">
                  <a:solidFill>
                    <a:srgbClr val="333333"/>
                  </a:solidFill>
                  <a:ea typeface="MS PGothic" pitchFamily="34" charset="-128"/>
                  <a:cs typeface="Arial" pitchFamily="34" charset="0"/>
                </a:rPr>
                <a:t>&lt;</a:t>
              </a:r>
              <a:r>
                <a:rPr lang="en-US" sz="1600" b="1">
                  <a:solidFill>
                    <a:srgbClr val="333333"/>
                  </a:solidFill>
                  <a:ea typeface="MS PGothic" pitchFamily="34" charset="-128"/>
                  <a:cs typeface="Arial" pitchFamily="34" charset="0"/>
                </a:rPr>
                <a:t>0.7</a:t>
              </a:r>
              <a:endParaRPr lang="en-US"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69" name="Rectangle 585"/>
            <p:cNvSpPr>
              <a:spLocks noChangeArrowheads="1"/>
            </p:cNvSpPr>
            <p:nvPr/>
          </p:nvSpPr>
          <p:spPr bwMode="auto">
            <a:xfrm>
              <a:off x="2677" y="3110"/>
              <a:ext cx="5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333333"/>
                  </a:solidFill>
                  <a:ea typeface="MS PGothic" pitchFamily="34" charset="-128"/>
                  <a:cs typeface="Arial" pitchFamily="34" charset="0"/>
                </a:rPr>
                <a:t>TOF &lt;0.9</a:t>
              </a:r>
              <a:endParaRPr lang="en-US"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70" name="Rectangle 586"/>
            <p:cNvSpPr>
              <a:spLocks noChangeArrowheads="1"/>
            </p:cNvSpPr>
            <p:nvPr/>
          </p:nvSpPr>
          <p:spPr bwMode="auto">
            <a:xfrm>
              <a:off x="3542" y="3110"/>
              <a:ext cx="50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333333"/>
                  </a:solidFill>
                  <a:ea typeface="MS PGothic" pitchFamily="34" charset="-128"/>
                  <a:cs typeface="Arial" pitchFamily="34" charset="0"/>
                </a:rPr>
                <a:t>TOF</a:t>
              </a:r>
              <a:r>
                <a:rPr lang="en-US" sz="1600" b="1" u="sng">
                  <a:solidFill>
                    <a:srgbClr val="333333"/>
                  </a:solidFill>
                  <a:ea typeface="MS PGothic" pitchFamily="34" charset="-128"/>
                  <a:cs typeface="Arial" pitchFamily="34" charset="0"/>
                </a:rPr>
                <a:t>&gt;</a:t>
              </a:r>
              <a:r>
                <a:rPr lang="en-US" sz="1600" b="1">
                  <a:solidFill>
                    <a:srgbClr val="333333"/>
                  </a:solidFill>
                  <a:ea typeface="MS PGothic" pitchFamily="34" charset="-128"/>
                  <a:cs typeface="Arial" pitchFamily="34" charset="0"/>
                </a:rPr>
                <a:t>0.9</a:t>
              </a:r>
              <a:endParaRPr lang="en-US"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71" name="Rectangle 587"/>
            <p:cNvSpPr>
              <a:spLocks noChangeArrowheads="1"/>
            </p:cNvSpPr>
            <p:nvPr/>
          </p:nvSpPr>
          <p:spPr bwMode="auto">
            <a:xfrm>
              <a:off x="1988" y="3362"/>
              <a:ext cx="4" cy="72"/>
            </a:xfrm>
            <a:prstGeom prst="rect">
              <a:avLst/>
            </a:prstGeom>
            <a:solidFill>
              <a:srgbClr val="2F5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72" name="Rectangle 588"/>
            <p:cNvSpPr>
              <a:spLocks noChangeArrowheads="1"/>
            </p:cNvSpPr>
            <p:nvPr/>
          </p:nvSpPr>
          <p:spPr bwMode="auto">
            <a:xfrm>
              <a:off x="1992" y="3362"/>
              <a:ext cx="3" cy="72"/>
            </a:xfrm>
            <a:prstGeom prst="rect">
              <a:avLst/>
            </a:prstGeom>
            <a:solidFill>
              <a:srgbClr val="526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73" name="Rectangle 589"/>
            <p:cNvSpPr>
              <a:spLocks noChangeArrowheads="1"/>
            </p:cNvSpPr>
            <p:nvPr/>
          </p:nvSpPr>
          <p:spPr bwMode="auto">
            <a:xfrm>
              <a:off x="1995" y="3362"/>
              <a:ext cx="4" cy="72"/>
            </a:xfrm>
            <a:prstGeom prst="rect">
              <a:avLst/>
            </a:prstGeom>
            <a:solidFill>
              <a:srgbClr val="788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74" name="Rectangle 590"/>
            <p:cNvSpPr>
              <a:spLocks noChangeArrowheads="1"/>
            </p:cNvSpPr>
            <p:nvPr/>
          </p:nvSpPr>
          <p:spPr bwMode="auto">
            <a:xfrm>
              <a:off x="1999" y="3362"/>
              <a:ext cx="3" cy="72"/>
            </a:xfrm>
            <a:prstGeom prst="rect">
              <a:avLst/>
            </a:prstGeom>
            <a:solidFill>
              <a:srgbClr val="99A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75" name="Rectangle 591"/>
            <p:cNvSpPr>
              <a:spLocks noChangeArrowheads="1"/>
            </p:cNvSpPr>
            <p:nvPr/>
          </p:nvSpPr>
          <p:spPr bwMode="auto">
            <a:xfrm>
              <a:off x="2002" y="3362"/>
              <a:ext cx="4" cy="72"/>
            </a:xfrm>
            <a:prstGeom prst="rect">
              <a:avLst/>
            </a:prstGeom>
            <a:solidFill>
              <a:srgbClr val="B0B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76" name="Rectangle 592"/>
            <p:cNvSpPr>
              <a:spLocks noChangeArrowheads="1"/>
            </p:cNvSpPr>
            <p:nvPr/>
          </p:nvSpPr>
          <p:spPr bwMode="auto">
            <a:xfrm>
              <a:off x="2006" y="3362"/>
              <a:ext cx="7" cy="72"/>
            </a:xfrm>
            <a:prstGeom prst="rect">
              <a:avLst/>
            </a:prstGeom>
            <a:solidFill>
              <a:srgbClr val="B9C6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77" name="Rectangle 593"/>
            <p:cNvSpPr>
              <a:spLocks noChangeArrowheads="1"/>
            </p:cNvSpPr>
            <p:nvPr/>
          </p:nvSpPr>
          <p:spPr bwMode="auto">
            <a:xfrm>
              <a:off x="2013" y="3362"/>
              <a:ext cx="4" cy="72"/>
            </a:xfrm>
            <a:prstGeom prst="rect">
              <a:avLst/>
            </a:prstGeom>
            <a:solidFill>
              <a:srgbClr val="B0B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78" name="Rectangle 594"/>
            <p:cNvSpPr>
              <a:spLocks noChangeArrowheads="1"/>
            </p:cNvSpPr>
            <p:nvPr/>
          </p:nvSpPr>
          <p:spPr bwMode="auto">
            <a:xfrm>
              <a:off x="2017" y="3362"/>
              <a:ext cx="3" cy="72"/>
            </a:xfrm>
            <a:prstGeom prst="rect">
              <a:avLst/>
            </a:prstGeom>
            <a:solidFill>
              <a:srgbClr val="99A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79" name="Rectangle 595"/>
            <p:cNvSpPr>
              <a:spLocks noChangeArrowheads="1"/>
            </p:cNvSpPr>
            <p:nvPr/>
          </p:nvSpPr>
          <p:spPr bwMode="auto">
            <a:xfrm>
              <a:off x="2020" y="3362"/>
              <a:ext cx="4" cy="72"/>
            </a:xfrm>
            <a:prstGeom prst="rect">
              <a:avLst/>
            </a:prstGeom>
            <a:solidFill>
              <a:srgbClr val="788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80" name="Rectangle 596"/>
            <p:cNvSpPr>
              <a:spLocks noChangeArrowheads="1"/>
            </p:cNvSpPr>
            <p:nvPr/>
          </p:nvSpPr>
          <p:spPr bwMode="auto">
            <a:xfrm>
              <a:off x="2024" y="3362"/>
              <a:ext cx="3" cy="72"/>
            </a:xfrm>
            <a:prstGeom prst="rect">
              <a:avLst/>
            </a:prstGeom>
            <a:solidFill>
              <a:srgbClr val="526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81" name="Rectangle 597"/>
            <p:cNvSpPr>
              <a:spLocks noChangeArrowheads="1"/>
            </p:cNvSpPr>
            <p:nvPr/>
          </p:nvSpPr>
          <p:spPr bwMode="auto">
            <a:xfrm>
              <a:off x="2027" y="3362"/>
              <a:ext cx="4" cy="72"/>
            </a:xfrm>
            <a:prstGeom prst="rect">
              <a:avLst/>
            </a:prstGeom>
            <a:solidFill>
              <a:srgbClr val="2F5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82" name="Rectangle 598"/>
            <p:cNvSpPr>
              <a:spLocks noChangeArrowheads="1"/>
            </p:cNvSpPr>
            <p:nvPr/>
          </p:nvSpPr>
          <p:spPr bwMode="auto">
            <a:xfrm>
              <a:off x="2107" y="3326"/>
              <a:ext cx="71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sz="1400" b="1">
                  <a:solidFill>
                    <a:srgbClr val="333333"/>
                  </a:solidFill>
                  <a:cs typeface="Arial" pitchFamily="34" charset="0"/>
                </a:rPr>
                <a:t>сугаммадекс</a:t>
              </a:r>
              <a:endParaRPr lang="en-US" sz="1400">
                <a:solidFill>
                  <a:schemeClr val="tx1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605783" name="Rectangle 599"/>
            <p:cNvSpPr>
              <a:spLocks noChangeArrowheads="1"/>
            </p:cNvSpPr>
            <p:nvPr/>
          </p:nvSpPr>
          <p:spPr bwMode="auto">
            <a:xfrm>
              <a:off x="3049" y="3362"/>
              <a:ext cx="4" cy="72"/>
            </a:xfrm>
            <a:prstGeom prst="rect">
              <a:avLst/>
            </a:prstGeom>
            <a:solidFill>
              <a:srgbClr val="1E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84" name="Rectangle 600"/>
            <p:cNvSpPr>
              <a:spLocks noChangeArrowheads="1"/>
            </p:cNvSpPr>
            <p:nvPr/>
          </p:nvSpPr>
          <p:spPr bwMode="auto">
            <a:xfrm>
              <a:off x="3053" y="3362"/>
              <a:ext cx="3" cy="72"/>
            </a:xfrm>
            <a:prstGeom prst="rect">
              <a:avLst/>
            </a:prstGeom>
            <a:solidFill>
              <a:srgbClr val="4AB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85" name="Rectangle 601"/>
            <p:cNvSpPr>
              <a:spLocks noChangeArrowheads="1"/>
            </p:cNvSpPr>
            <p:nvPr/>
          </p:nvSpPr>
          <p:spPr bwMode="auto">
            <a:xfrm>
              <a:off x="3056" y="3362"/>
              <a:ext cx="4" cy="72"/>
            </a:xfrm>
            <a:prstGeom prst="rect">
              <a:avLst/>
            </a:prstGeom>
            <a:solidFill>
              <a:srgbClr val="71C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86" name="Rectangle 602"/>
            <p:cNvSpPr>
              <a:spLocks noChangeArrowheads="1"/>
            </p:cNvSpPr>
            <p:nvPr/>
          </p:nvSpPr>
          <p:spPr bwMode="auto">
            <a:xfrm>
              <a:off x="3060" y="3362"/>
              <a:ext cx="3" cy="72"/>
            </a:xfrm>
            <a:prstGeom prst="rect">
              <a:avLst/>
            </a:prstGeom>
            <a:solidFill>
              <a:srgbClr val="91D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87" name="Rectangle 603"/>
            <p:cNvSpPr>
              <a:spLocks noChangeArrowheads="1"/>
            </p:cNvSpPr>
            <p:nvPr/>
          </p:nvSpPr>
          <p:spPr bwMode="auto">
            <a:xfrm>
              <a:off x="3063" y="3362"/>
              <a:ext cx="4" cy="72"/>
            </a:xfrm>
            <a:prstGeom prst="rect">
              <a:avLst/>
            </a:prstGeom>
            <a:solidFill>
              <a:srgbClr val="A7D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88" name="Rectangle 604"/>
            <p:cNvSpPr>
              <a:spLocks noChangeArrowheads="1"/>
            </p:cNvSpPr>
            <p:nvPr/>
          </p:nvSpPr>
          <p:spPr bwMode="auto">
            <a:xfrm>
              <a:off x="3067" y="3362"/>
              <a:ext cx="7" cy="72"/>
            </a:xfrm>
            <a:prstGeom prst="rect">
              <a:avLst/>
            </a:prstGeom>
            <a:solidFill>
              <a:srgbClr val="B0E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89" name="Rectangle 605"/>
            <p:cNvSpPr>
              <a:spLocks noChangeArrowheads="1"/>
            </p:cNvSpPr>
            <p:nvPr/>
          </p:nvSpPr>
          <p:spPr bwMode="auto">
            <a:xfrm>
              <a:off x="3074" y="3362"/>
              <a:ext cx="4" cy="72"/>
            </a:xfrm>
            <a:prstGeom prst="rect">
              <a:avLst/>
            </a:prstGeom>
            <a:solidFill>
              <a:srgbClr val="A7D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90" name="Rectangle 606"/>
            <p:cNvSpPr>
              <a:spLocks noChangeArrowheads="1"/>
            </p:cNvSpPr>
            <p:nvPr/>
          </p:nvSpPr>
          <p:spPr bwMode="auto">
            <a:xfrm>
              <a:off x="3078" y="3362"/>
              <a:ext cx="3" cy="72"/>
            </a:xfrm>
            <a:prstGeom prst="rect">
              <a:avLst/>
            </a:prstGeom>
            <a:solidFill>
              <a:srgbClr val="91D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91" name="Rectangle 607"/>
            <p:cNvSpPr>
              <a:spLocks noChangeArrowheads="1"/>
            </p:cNvSpPr>
            <p:nvPr/>
          </p:nvSpPr>
          <p:spPr bwMode="auto">
            <a:xfrm>
              <a:off x="3081" y="3362"/>
              <a:ext cx="4" cy="72"/>
            </a:xfrm>
            <a:prstGeom prst="rect">
              <a:avLst/>
            </a:prstGeom>
            <a:solidFill>
              <a:srgbClr val="71C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92" name="Rectangle 608"/>
            <p:cNvSpPr>
              <a:spLocks noChangeArrowheads="1"/>
            </p:cNvSpPr>
            <p:nvPr/>
          </p:nvSpPr>
          <p:spPr bwMode="auto">
            <a:xfrm>
              <a:off x="3085" y="3362"/>
              <a:ext cx="4" cy="72"/>
            </a:xfrm>
            <a:prstGeom prst="rect">
              <a:avLst/>
            </a:prstGeom>
            <a:solidFill>
              <a:srgbClr val="4AB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93" name="Rectangle 609"/>
            <p:cNvSpPr>
              <a:spLocks noChangeArrowheads="1"/>
            </p:cNvSpPr>
            <p:nvPr/>
          </p:nvSpPr>
          <p:spPr bwMode="auto">
            <a:xfrm>
              <a:off x="3089" y="3362"/>
              <a:ext cx="3" cy="72"/>
            </a:xfrm>
            <a:prstGeom prst="rect">
              <a:avLst/>
            </a:prstGeom>
            <a:solidFill>
              <a:srgbClr val="1E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94" name="Rectangle 610"/>
            <p:cNvSpPr>
              <a:spLocks noChangeArrowheads="1"/>
            </p:cNvSpPr>
            <p:nvPr/>
          </p:nvSpPr>
          <p:spPr bwMode="auto">
            <a:xfrm>
              <a:off x="2986" y="3362"/>
              <a:ext cx="4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95" name="Rectangle 611"/>
            <p:cNvSpPr>
              <a:spLocks noChangeArrowheads="1"/>
            </p:cNvSpPr>
            <p:nvPr/>
          </p:nvSpPr>
          <p:spPr bwMode="auto">
            <a:xfrm>
              <a:off x="3186" y="3326"/>
              <a:ext cx="65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sz="1400" b="1">
                  <a:solidFill>
                    <a:srgbClr val="333333"/>
                  </a:solidFill>
                  <a:cs typeface="Arial" pitchFamily="34" charset="0"/>
                </a:rPr>
                <a:t>неостигмин</a:t>
              </a:r>
              <a:endParaRPr lang="en-US" sz="1400">
                <a:solidFill>
                  <a:schemeClr val="tx1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7780" name="Rectangle 612"/>
            <p:cNvSpPr>
              <a:spLocks noChangeArrowheads="1"/>
            </p:cNvSpPr>
            <p:nvPr/>
          </p:nvSpPr>
          <p:spPr bwMode="auto">
            <a:xfrm>
              <a:off x="1488" y="912"/>
              <a:ext cx="2795" cy="273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781" name="Text Box 613"/>
            <p:cNvSpPr txBox="1">
              <a:spLocks noChangeArrowheads="1"/>
            </p:cNvSpPr>
            <p:nvPr/>
          </p:nvSpPr>
          <p:spPr bwMode="auto">
            <a:xfrm>
              <a:off x="1653" y="966"/>
              <a:ext cx="2484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i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defRPr sz="2400" i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defRPr sz="2400" i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defRPr sz="2400" i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defRPr sz="2400" i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fontAlgn="base">
                <a:spcBef>
                  <a:spcPts val="210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i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fontAlgn="base">
                <a:spcBef>
                  <a:spcPts val="210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i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fontAlgn="base">
                <a:spcBef>
                  <a:spcPts val="210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i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fontAlgn="base">
                <a:spcBef>
                  <a:spcPts val="210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i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defTabSz="91440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3366FF"/>
                </a:buClr>
                <a:buSzTx/>
                <a:buFontTx/>
                <a:buNone/>
              </a:pPr>
              <a:r>
                <a:rPr lang="en-US" sz="1600" b="1" i="0" dirty="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rPr>
                <a:t>TOF</a:t>
              </a:r>
              <a:r>
                <a:rPr lang="ru-RU" sz="1600" b="1" i="0" dirty="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rPr>
                <a:t> отношение в момент </a:t>
              </a:r>
              <a:r>
                <a:rPr lang="ru-RU" sz="1600" b="1" i="0" dirty="0" err="1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rPr>
                <a:t>экстубации</a:t>
              </a:r>
              <a:r>
                <a:rPr lang="en-US" sz="1600" b="1" i="0" dirty="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rPr>
                <a:t> </a:t>
              </a:r>
            </a:p>
          </p:txBody>
        </p:sp>
        <p:sp>
          <p:nvSpPr>
            <p:cNvPr id="605798" name="Text Box 614"/>
            <p:cNvSpPr txBox="1">
              <a:spLocks noChangeArrowheads="1"/>
            </p:cNvSpPr>
            <p:nvPr/>
          </p:nvSpPr>
          <p:spPr bwMode="auto">
            <a:xfrm>
              <a:off x="1588" y="1200"/>
              <a:ext cx="94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defRPr sz="2400" i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defRPr sz="2400" i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defRPr sz="2400" i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defRPr sz="2400" i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fontAlgn="base">
                <a:spcBef>
                  <a:spcPts val="210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i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fontAlgn="base">
                <a:spcBef>
                  <a:spcPts val="210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i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fontAlgn="base">
                <a:spcBef>
                  <a:spcPts val="210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i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fontAlgn="base">
                <a:spcBef>
                  <a:spcPts val="210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i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defTabSz="91440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3366FF"/>
                </a:buClr>
                <a:buSzTx/>
                <a:buFontTx/>
                <a:buNone/>
              </a:pPr>
              <a:r>
                <a:rPr lang="en-US" sz="1400" b="1" i="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rPr>
                <a:t>(% </a:t>
              </a:r>
              <a:r>
                <a:rPr lang="ru-RU" sz="1400" b="1" i="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rPr>
                <a:t>пациентов</a:t>
              </a:r>
              <a:r>
                <a:rPr lang="en-US" sz="1400" b="1" i="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rPr>
                <a:t>)</a:t>
              </a:r>
              <a:endParaRPr lang="en-US" sz="1400" b="1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05799" name="Text Box 616"/>
            <p:cNvSpPr txBox="1">
              <a:spLocks noChangeArrowheads="1"/>
            </p:cNvSpPr>
            <p:nvPr/>
          </p:nvSpPr>
          <p:spPr bwMode="auto">
            <a:xfrm>
              <a:off x="3620" y="1248"/>
              <a:ext cx="1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defRPr sz="2400" i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defRPr sz="2400" i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defRPr sz="2400" i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defRPr sz="2400" i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fontAlgn="base">
                <a:spcBef>
                  <a:spcPts val="210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i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fontAlgn="base">
                <a:spcBef>
                  <a:spcPts val="210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i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fontAlgn="base">
                <a:spcBef>
                  <a:spcPts val="210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i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fontAlgn="base">
                <a:spcBef>
                  <a:spcPts val="210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i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defTabSz="914400">
                <a:spcBef>
                  <a:spcPct val="50000"/>
                </a:spcBef>
                <a:spcAft>
                  <a:spcPct val="0"/>
                </a:spcAft>
                <a:buClr>
                  <a:srgbClr val="3366FF"/>
                </a:buClr>
                <a:buSzTx/>
                <a:buFontTx/>
                <a:buNone/>
              </a:pPr>
              <a:r>
                <a:rPr lang="en-US" sz="1800" b="1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rPr>
                <a:t>*</a:t>
              </a:r>
            </a:p>
          </p:txBody>
        </p:sp>
      </p:grpSp>
      <p:sp>
        <p:nvSpPr>
          <p:cNvPr id="605800" name="Text Box 617"/>
          <p:cNvSpPr txBox="1">
            <a:spLocks noChangeArrowheads="1"/>
          </p:cNvSpPr>
          <p:nvPr/>
        </p:nvSpPr>
        <p:spPr bwMode="auto">
          <a:xfrm>
            <a:off x="1375152" y="5427662"/>
            <a:ext cx="66976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68275" indent="-168275"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defTabSz="91440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3366FF"/>
              </a:buClr>
              <a:buSzTx/>
              <a:buFontTx/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  <a:ea typeface="MS PGothic" pitchFamily="34" charset="-128"/>
                <a:cs typeface="Arial" pitchFamily="34" charset="0"/>
              </a:rPr>
              <a:t>*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MS PGothic" pitchFamily="34" charset="-128"/>
                <a:cs typeface="Arial" pitchFamily="34" charset="0"/>
              </a:rPr>
              <a:t>Время до достижения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MS PGothic" pitchFamily="34" charset="-128"/>
                <a:cs typeface="Arial" pitchFamily="34" charset="0"/>
              </a:rPr>
              <a:t>TOF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MS PGothic" pitchFamily="34" charset="-128"/>
                <a:cs typeface="Arial" pitchFamily="34" charset="0"/>
              </a:rPr>
              <a:t> отношения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MS PGothic" pitchFamily="34" charset="-128"/>
                <a:cs typeface="Arial" pitchFamily="34" charset="0"/>
              </a:rPr>
              <a:t> ≥0.9: 2.0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MS PGothic" pitchFamily="34" charset="-128"/>
                <a:cs typeface="Arial" pitchFamily="34" charset="0"/>
              </a:rPr>
              <a:t>мин для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MS PGothic" pitchFamily="34" charset="-128"/>
                <a:cs typeface="Arial" pitchFamily="34" charset="0"/>
              </a:rPr>
              <a:t>сугаммадекса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MS PGothic" pitchFamily="34" charset="-128"/>
                <a:cs typeface="Arial" pitchFamily="34" charset="0"/>
              </a:rPr>
              <a:t> при введении на уровне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MS PGothic" pitchFamily="34" charset="-128"/>
                <a:cs typeface="Arial" pitchFamily="34" charset="0"/>
              </a:rPr>
              <a:t>1-2 PTC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MS PGothic" pitchFamily="34" charset="-128"/>
                <a:cs typeface="Arial" pitchFamily="34" charset="0"/>
              </a:rPr>
              <a:t>и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MS PGothic" pitchFamily="34" charset="-128"/>
                <a:cs typeface="Arial" pitchFamily="34" charset="0"/>
              </a:rPr>
              <a:t>8.0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MS PGothic" pitchFamily="34" charset="-128"/>
                <a:cs typeface="Arial" pitchFamily="34" charset="0"/>
              </a:rPr>
              <a:t>мин для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MS PGothic" pitchFamily="34" charset="-128"/>
                <a:cs typeface="Arial" pitchFamily="34" charset="0"/>
              </a:rPr>
              <a:t>неостигмина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MS PGothic" pitchFamily="34" charset="-128"/>
                <a:cs typeface="Arial" pitchFamily="34" charset="0"/>
              </a:rPr>
              <a:t> при введении согласно обычной практике,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MS PGothic" pitchFamily="34" charset="-128"/>
                <a:cs typeface="Arial" pitchFamily="34" charset="0"/>
              </a:rPr>
              <a:t> p&lt;0.0001</a:t>
            </a:r>
          </a:p>
        </p:txBody>
      </p:sp>
      <p:sp>
        <p:nvSpPr>
          <p:cNvPr id="605801" name="Rectangle 2"/>
          <p:cNvSpPr>
            <a:spLocks noChangeArrowheads="1"/>
          </p:cNvSpPr>
          <p:nvPr/>
        </p:nvSpPr>
        <p:spPr bwMode="gray">
          <a:xfrm>
            <a:off x="1731375" y="188640"/>
            <a:ext cx="7441508" cy="66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algn="r" defTabSz="914400"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Остаточный нейромышечный блок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момент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экстубации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17" name="Picture 5" descr="boo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958" y="5859463"/>
            <a:ext cx="863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" name="Picture 10" descr="Birsteinstar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358" y="5888701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0231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ln/>
        </p:spPr>
        <p:txBody>
          <a:bodyPr/>
          <a:lstStyle/>
          <a:p>
            <a:pPr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Повторное развитие блока</a:t>
            </a: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частота и предупреждение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244710"/>
            <a:ext cx="8229600" cy="3552442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1800" dirty="0"/>
              <a:t>Объединенные данные исследований (фазы 1-3) с наличием плацебо-группы продемонстрировали, что частота повторного развития НМБ</a:t>
            </a:r>
            <a:r>
              <a:rPr lang="en-GB" sz="1800" dirty="0"/>
              <a:t> </a:t>
            </a:r>
            <a:r>
              <a:rPr lang="ru-RU" sz="1800" dirty="0"/>
              <a:t>после введения </a:t>
            </a:r>
            <a:r>
              <a:rPr lang="ru-RU" sz="1800" dirty="0" err="1"/>
              <a:t>Брайдана</a:t>
            </a:r>
            <a:r>
              <a:rPr lang="ru-RU" sz="1800" dirty="0"/>
              <a:t> </a:t>
            </a:r>
            <a:r>
              <a:rPr lang="en-GB" sz="1800" baseline="30000" dirty="0">
                <a:cs typeface="Arial" charset="0"/>
              </a:rPr>
              <a:t>®</a:t>
            </a:r>
            <a:r>
              <a:rPr lang="ru-RU" sz="1800" dirty="0"/>
              <a:t> </a:t>
            </a:r>
            <a:r>
              <a:rPr lang="en-GB" sz="1800" dirty="0">
                <a:cs typeface="Arial" charset="0"/>
              </a:rPr>
              <a:t>(</a:t>
            </a:r>
            <a:r>
              <a:rPr lang="ru-RU" sz="1800" dirty="0" err="1">
                <a:cs typeface="Arial" charset="0"/>
              </a:rPr>
              <a:t>сугаммадекса</a:t>
            </a:r>
            <a:r>
              <a:rPr lang="en-GB" sz="1800" dirty="0">
                <a:cs typeface="Arial" charset="0"/>
              </a:rPr>
              <a:t>) </a:t>
            </a:r>
            <a:r>
              <a:rPr lang="ru-RU" sz="1800" dirty="0"/>
              <a:t>составляла </a:t>
            </a:r>
            <a:r>
              <a:rPr lang="ru-RU" sz="1800" dirty="0">
                <a:cs typeface="Arial" charset="0"/>
              </a:rPr>
              <a:t>0</a:t>
            </a:r>
            <a:r>
              <a:rPr lang="en-GB" sz="1800" dirty="0" smtClean="0">
                <a:cs typeface="Arial" charset="0"/>
              </a:rPr>
              <a:t>% </a:t>
            </a:r>
            <a:r>
              <a:rPr lang="ru-RU" sz="1800" dirty="0">
                <a:cs typeface="Arial" charset="0"/>
              </a:rPr>
              <a:t>, после плацебо - 2</a:t>
            </a:r>
            <a:r>
              <a:rPr lang="en-GB" sz="1800" dirty="0" smtClean="0">
                <a:cs typeface="Arial" charset="0"/>
              </a:rPr>
              <a:t>%</a:t>
            </a:r>
            <a:endParaRPr lang="ru-RU" sz="1800" dirty="0">
              <a:cs typeface="Arial" charset="0"/>
            </a:endParaRP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1800" dirty="0">
              <a:cs typeface="Arial" charset="0"/>
            </a:endParaRP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1800" dirty="0">
                <a:cs typeface="Arial" charset="0"/>
              </a:rPr>
              <a:t>Почти все случаи отмечались в исследованиях по установлению доз </a:t>
            </a:r>
            <a:r>
              <a:rPr lang="ru-RU" sz="1800" dirty="0" err="1">
                <a:cs typeface="Arial" charset="0"/>
              </a:rPr>
              <a:t>сугаммадекса</a:t>
            </a:r>
            <a:r>
              <a:rPr lang="ru-RU" sz="1800" dirty="0">
                <a:cs typeface="Arial" charset="0"/>
              </a:rPr>
              <a:t>, в которых применялась </a:t>
            </a:r>
            <a:r>
              <a:rPr lang="ru-RU" sz="1800" dirty="0" err="1">
                <a:cs typeface="Arial" charset="0"/>
              </a:rPr>
              <a:t>субоптимальные</a:t>
            </a:r>
            <a:r>
              <a:rPr lang="ru-RU" sz="1800" dirty="0">
                <a:cs typeface="Arial" charset="0"/>
              </a:rPr>
              <a:t> дозы препарата </a:t>
            </a:r>
            <a:r>
              <a:rPr lang="en-GB" sz="1800" dirty="0">
                <a:cs typeface="Arial" charset="0"/>
              </a:rPr>
              <a:t>(&lt;2 </a:t>
            </a:r>
            <a:r>
              <a:rPr lang="en-GB" sz="1800" dirty="0" err="1">
                <a:cs typeface="Arial" charset="0"/>
              </a:rPr>
              <a:t>мг</a:t>
            </a:r>
            <a:r>
              <a:rPr lang="en-GB" sz="1800" dirty="0">
                <a:cs typeface="Arial" charset="0"/>
              </a:rPr>
              <a:t>/</a:t>
            </a:r>
            <a:r>
              <a:rPr lang="en-GB" sz="1800" dirty="0" err="1">
                <a:cs typeface="Arial" charset="0"/>
              </a:rPr>
              <a:t>кг</a:t>
            </a:r>
            <a:r>
              <a:rPr lang="en-GB" sz="1800" dirty="0">
                <a:cs typeface="Arial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1800" dirty="0">
              <a:cs typeface="Arial" charset="0"/>
            </a:endParaRP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1800" dirty="0">
                <a:cs typeface="Arial" charset="0"/>
              </a:rPr>
              <a:t>Для предотвращения повторного развития НМБ необходимо использовать соответствующие рекомендованные для экстренного или стандартного восстановления НМП дозы</a:t>
            </a:r>
            <a:endParaRPr lang="en-GB" sz="1800" dirty="0">
              <a:cs typeface="Arial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5940152" y="5949280"/>
            <a:ext cx="307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buClr>
                <a:srgbClr val="808080"/>
              </a:buClr>
            </a:pPr>
            <a:r>
              <a:rPr lang="ru-RU" sz="1200" b="1" dirty="0">
                <a:solidFill>
                  <a:srgbClr val="808080"/>
                </a:solidFill>
                <a:effectLst/>
              </a:rPr>
              <a:t>НМБ</a:t>
            </a:r>
            <a:r>
              <a:rPr lang="en-GB" sz="1200" b="1" dirty="0">
                <a:solidFill>
                  <a:srgbClr val="808080"/>
                </a:solidFill>
                <a:effectLst/>
              </a:rPr>
              <a:t>, </a:t>
            </a:r>
            <a:r>
              <a:rPr lang="ru-RU" sz="1200" b="1" dirty="0">
                <a:solidFill>
                  <a:srgbClr val="808080"/>
                </a:solidFill>
                <a:effectLst/>
              </a:rPr>
              <a:t>нейромышечный блок</a:t>
            </a:r>
            <a:r>
              <a:rPr lang="en-GB" sz="1200" b="1" dirty="0">
                <a:solidFill>
                  <a:srgbClr val="808080"/>
                </a:solidFill>
                <a:effectLst/>
              </a:rPr>
              <a:t>.</a:t>
            </a:r>
            <a:endParaRPr lang="ru-RU" sz="1200" b="1" dirty="0">
              <a:solidFill>
                <a:srgbClr val="808080"/>
              </a:solidFill>
              <a:effectLst/>
            </a:endParaRPr>
          </a:p>
          <a:p>
            <a:pPr eaLnBrk="0" hangingPunct="0">
              <a:lnSpc>
                <a:spcPct val="100000"/>
              </a:lnSpc>
              <a:buClr>
                <a:srgbClr val="808080"/>
              </a:buClr>
            </a:pPr>
            <a:r>
              <a:rPr lang="ru-RU" sz="1200" b="1" dirty="0">
                <a:solidFill>
                  <a:srgbClr val="808080"/>
                </a:solidFill>
                <a:effectLst/>
              </a:rPr>
              <a:t>НМП, нейромышечная проводимость.</a:t>
            </a:r>
            <a:endParaRPr lang="en-GB" sz="1200" b="1" dirty="0">
              <a:solidFill>
                <a:srgbClr val="808080"/>
              </a:solidFill>
              <a:effectLst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5746" y="2213315"/>
            <a:ext cx="8424936" cy="13681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38221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56207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Частота применения </a:t>
            </a:r>
            <a:r>
              <a:rPr lang="ru-RU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райдана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неостигмина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80476"/>
              </p:ext>
            </p:extLst>
          </p:nvPr>
        </p:nvGraphicFramePr>
        <p:xfrm>
          <a:off x="395536" y="1844824"/>
          <a:ext cx="40946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828100"/>
              </p:ext>
            </p:extLst>
          </p:nvPr>
        </p:nvGraphicFramePr>
        <p:xfrm>
          <a:off x="4535347" y="1844824"/>
          <a:ext cx="4213117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10191" y="1412776"/>
            <a:ext cx="6613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Брайдан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Неостигмин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5610" y="5971575"/>
            <a:ext cx="565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Watts, J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London, R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W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Wijk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, Y-L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Anaesthesia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and intensive care (2012)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40,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Is: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P: 333-9</a:t>
            </a:r>
            <a:endParaRPr lang="ru-RU" sz="1600" dirty="0"/>
          </a:p>
        </p:txBody>
      </p:sp>
      <p:pic>
        <p:nvPicPr>
          <p:cNvPr id="12" name="Picture 5" descr="book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886" y="5873438"/>
            <a:ext cx="863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Birsteinstar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1286" y="5902676"/>
            <a:ext cx="304800" cy="304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99" y="2348880"/>
            <a:ext cx="52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%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95125" y="2316614"/>
            <a:ext cx="52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544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740414"/>
              </p:ext>
            </p:extLst>
          </p:nvPr>
        </p:nvGraphicFramePr>
        <p:xfrm>
          <a:off x="467059" y="1443132"/>
          <a:ext cx="367240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89602"/>
              </p:ext>
            </p:extLst>
          </p:nvPr>
        </p:nvGraphicFramePr>
        <p:xfrm>
          <a:off x="4617436" y="1443132"/>
          <a:ext cx="367240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47762" y="6146091"/>
            <a:ext cx="548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Watts, J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London, R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W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Wijk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, Y-L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Anaesthesia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and intensive care (2012)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40,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Is: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P: 333-9</a:t>
            </a:r>
            <a:endParaRPr lang="ru-RU" sz="1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73742" y="1087869"/>
            <a:ext cx="3423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Интервал от введения последней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дозы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рокурониума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(мин)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4589" y="1087865"/>
            <a:ext cx="331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Длительность пребывания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пациента в операционной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(мин)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5518973"/>
            <a:ext cx="8825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Длительность пребывания больных в стационаре снизилась с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4.2 ± 3.5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3.4 ±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3.0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дней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(р=0,35)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4863041"/>
            <a:ext cx="360040" cy="216024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20781" y="5239837"/>
            <a:ext cx="360040" cy="216024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640955" y="5146143"/>
            <a:ext cx="2947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 применении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Брайдана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5" descr="book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8280" y="6165303"/>
            <a:ext cx="863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Birsteinstar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68381" y="6208165"/>
            <a:ext cx="304800" cy="304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49946" y="4783447"/>
            <a:ext cx="271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Без применения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Брайдана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10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702"/>
            <a:ext cx="4304917" cy="41836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128036" y="1988840"/>
            <a:ext cx="5235426" cy="316835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marL="169863" indent="-1698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buClr>
                <a:srgbClr val="F99929"/>
              </a:buClr>
              <a:buSzPct val="105000"/>
            </a:pPr>
            <a:r>
              <a:rPr lang="ru-RU" sz="2000" i="0" dirty="0" smtClean="0">
                <a:solidFill>
                  <a:srgbClr val="002060"/>
                </a:solidFill>
                <a:latin typeface="+mn-lt"/>
              </a:rPr>
              <a:t>     </a:t>
            </a:r>
            <a:r>
              <a:rPr lang="en-GB" sz="2000" i="0" dirty="0" smtClean="0">
                <a:solidFill>
                  <a:srgbClr val="002060"/>
                </a:solidFill>
                <a:latin typeface="+mn-lt"/>
              </a:rPr>
              <a:t>8</a:t>
            </a:r>
            <a:r>
              <a:rPr lang="ru-RU" sz="2000" i="0" dirty="0" smtClean="0">
                <a:solidFill>
                  <a:srgbClr val="002060"/>
                </a:solidFill>
                <a:latin typeface="+mn-lt"/>
              </a:rPr>
              <a:t>-</a:t>
            </a:r>
            <a:r>
              <a:rPr lang="en-GB" sz="2000" i="0" dirty="0" err="1" smtClean="0">
                <a:solidFill>
                  <a:srgbClr val="002060"/>
                </a:solidFill>
                <a:latin typeface="+mn-lt"/>
              </a:rPr>
              <a:t>кольцевая</a:t>
            </a:r>
            <a:r>
              <a:rPr lang="en-GB" sz="2000" i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i="0" dirty="0">
                <a:solidFill>
                  <a:srgbClr val="002060"/>
                </a:solidFill>
                <a:latin typeface="+mn-lt"/>
              </a:rPr>
              <a:t>углеводная</a:t>
            </a:r>
            <a:r>
              <a:rPr lang="en-GB" sz="2000" i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i="0" dirty="0" err="1" smtClean="0">
                <a:solidFill>
                  <a:srgbClr val="002060"/>
                </a:solidFill>
                <a:latin typeface="+mn-lt"/>
              </a:rPr>
              <a:t>молек</a:t>
            </a:r>
            <a:r>
              <a:rPr lang="en-GB" sz="2000" i="0" dirty="0" smtClean="0">
                <a:solidFill>
                  <a:srgbClr val="002060"/>
                </a:solidFill>
                <a:latin typeface="+mn-lt"/>
              </a:rPr>
              <a:t>у</a:t>
            </a:r>
            <a:r>
              <a:rPr lang="ru-RU" sz="2000" i="0" dirty="0" smtClean="0">
                <a:solidFill>
                  <a:srgbClr val="002060"/>
                </a:solidFill>
                <a:latin typeface="+mn-lt"/>
              </a:rPr>
              <a:t>л</a:t>
            </a:r>
            <a:r>
              <a:rPr lang="ru-RU" sz="2000" i="0" dirty="0" smtClean="0">
                <a:solidFill>
                  <a:srgbClr val="002060"/>
                </a:solidFill>
                <a:latin typeface="+mn-lt"/>
              </a:rPr>
              <a:t>а </a:t>
            </a:r>
            <a:r>
              <a:rPr lang="ru-RU" sz="2000" i="0" dirty="0" err="1" smtClean="0">
                <a:solidFill>
                  <a:srgbClr val="002060"/>
                </a:solidFill>
                <a:latin typeface="+mn-lt"/>
              </a:rPr>
              <a:t>м</a:t>
            </a:r>
            <a:r>
              <a:rPr lang="ru-RU" sz="2000" i="0" dirty="0" err="1" smtClean="0">
                <a:solidFill>
                  <a:srgbClr val="002060"/>
                </a:solidFill>
                <a:latin typeface="+mn-lt"/>
              </a:rPr>
              <a:t>оди</a:t>
            </a:r>
            <a:r>
              <a:rPr lang="ru-RU" sz="2000" i="0" dirty="0" smtClean="0">
                <a:solidFill>
                  <a:srgbClr val="002060"/>
                </a:solidFill>
                <a:latin typeface="+mn-lt"/>
              </a:rPr>
              <a:t>-</a:t>
            </a:r>
            <a:br>
              <a:rPr lang="ru-RU" sz="2000" i="0" dirty="0" smtClean="0">
                <a:solidFill>
                  <a:srgbClr val="002060"/>
                </a:solidFill>
                <a:latin typeface="+mn-lt"/>
              </a:rPr>
            </a:br>
            <a:r>
              <a:rPr lang="ru-RU" sz="2000" i="0" dirty="0" smtClean="0">
                <a:solidFill>
                  <a:srgbClr val="002060"/>
                </a:solidFill>
                <a:latin typeface="+mn-lt"/>
              </a:rPr>
              <a:t>     </a:t>
            </a:r>
            <a:r>
              <a:rPr lang="ru-RU" sz="2000" i="0" dirty="0" err="1" smtClean="0">
                <a:solidFill>
                  <a:srgbClr val="002060"/>
                </a:solidFill>
                <a:latin typeface="+mn-lt"/>
              </a:rPr>
              <a:t>фицирована</a:t>
            </a:r>
            <a:r>
              <a:rPr lang="ru-RU" sz="2000" i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i="0" dirty="0">
                <a:solidFill>
                  <a:srgbClr val="002060"/>
                </a:solidFill>
                <a:latin typeface="+mn-lt"/>
              </a:rPr>
              <a:t>специально под </a:t>
            </a:r>
            <a:r>
              <a:rPr lang="ru-RU" sz="2000" i="0" dirty="0" smtClean="0">
                <a:solidFill>
                  <a:srgbClr val="002060"/>
                </a:solidFill>
                <a:latin typeface="+mn-lt"/>
              </a:rPr>
              <a:t>молекулу </a:t>
            </a:r>
            <a:br>
              <a:rPr lang="ru-RU" sz="2000" i="0" dirty="0" smtClean="0">
                <a:solidFill>
                  <a:srgbClr val="002060"/>
                </a:solidFill>
                <a:latin typeface="+mn-lt"/>
              </a:rPr>
            </a:br>
            <a:r>
              <a:rPr lang="ru-RU" sz="2000" i="0" dirty="0" smtClean="0">
                <a:solidFill>
                  <a:srgbClr val="002060"/>
                </a:solidFill>
                <a:latin typeface="+mn-lt"/>
              </a:rPr>
              <a:t>     </a:t>
            </a:r>
            <a:r>
              <a:rPr lang="ru-RU" sz="2000" i="0" dirty="0" err="1" smtClean="0">
                <a:solidFill>
                  <a:srgbClr val="002060"/>
                </a:solidFill>
                <a:latin typeface="+mn-lt"/>
              </a:rPr>
              <a:t>рокурония</a:t>
            </a:r>
            <a:r>
              <a:rPr lang="ru-RU" sz="2000" i="0" dirty="0" smtClean="0">
                <a:solidFill>
                  <a:srgbClr val="002060"/>
                </a:solidFill>
                <a:latin typeface="+mn-lt"/>
              </a:rPr>
              <a:t>:</a:t>
            </a:r>
            <a:br>
              <a:rPr lang="ru-RU" sz="2000" i="0" dirty="0" smtClean="0">
                <a:solidFill>
                  <a:srgbClr val="002060"/>
                </a:solidFill>
                <a:latin typeface="+mn-lt"/>
              </a:rPr>
            </a:br>
            <a:endParaRPr lang="ru-RU" sz="2000" i="0" dirty="0">
              <a:solidFill>
                <a:srgbClr val="002060"/>
              </a:solidFill>
              <a:latin typeface="+mn-lt"/>
            </a:endParaRPr>
          </a:p>
          <a:p>
            <a:pPr marL="285750" indent="-285750" algn="l">
              <a:buClr>
                <a:srgbClr val="F99929"/>
              </a:buClr>
              <a:buSzPct val="105000"/>
              <a:buFont typeface="Wingdings" panose="05000000000000000000" pitchFamily="2" charset="2"/>
              <a:buChar char="§"/>
            </a:pPr>
            <a:r>
              <a:rPr lang="ru-RU" sz="1800" i="0" dirty="0">
                <a:solidFill>
                  <a:srgbClr val="002060"/>
                </a:solidFill>
                <a:latin typeface="+mn-lt"/>
              </a:rPr>
              <a:t>добавлены </a:t>
            </a:r>
            <a:r>
              <a:rPr lang="en-GB" sz="1800" i="0" dirty="0">
                <a:solidFill>
                  <a:srgbClr val="002060"/>
                </a:solidFill>
                <a:latin typeface="+mn-lt"/>
              </a:rPr>
              <a:t>8 </a:t>
            </a:r>
            <a:r>
              <a:rPr lang="en-GB" sz="1800" i="0" dirty="0" err="1">
                <a:solidFill>
                  <a:srgbClr val="002060"/>
                </a:solidFill>
                <a:latin typeface="+mn-lt"/>
              </a:rPr>
              <a:t>боковы</a:t>
            </a:r>
            <a:r>
              <a:rPr lang="ru-RU" sz="1800" i="0" dirty="0">
                <a:solidFill>
                  <a:srgbClr val="002060"/>
                </a:solidFill>
                <a:latin typeface="+mn-lt"/>
              </a:rPr>
              <a:t>х</a:t>
            </a:r>
            <a:r>
              <a:rPr lang="en-GB" sz="1800" i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1800" i="0" dirty="0" err="1">
                <a:solidFill>
                  <a:srgbClr val="002060"/>
                </a:solidFill>
                <a:latin typeface="+mn-lt"/>
              </a:rPr>
              <a:t>цеп</a:t>
            </a:r>
            <a:r>
              <a:rPr lang="ru-RU" sz="1800" i="0" dirty="0">
                <a:solidFill>
                  <a:srgbClr val="002060"/>
                </a:solidFill>
                <a:latin typeface="+mn-lt"/>
              </a:rPr>
              <a:t>ей</a:t>
            </a:r>
            <a:r>
              <a:rPr lang="en-GB" sz="1800" i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800" i="0" dirty="0">
                <a:solidFill>
                  <a:srgbClr val="002060"/>
                </a:solidFill>
                <a:latin typeface="+mn-lt"/>
              </a:rPr>
              <a:t>для увеличения полости</a:t>
            </a:r>
          </a:p>
          <a:p>
            <a:pPr marL="285750" indent="-285750" algn="l">
              <a:buClr>
                <a:srgbClr val="F99929"/>
              </a:buClr>
              <a:buSzPct val="105000"/>
              <a:buFont typeface="Wingdings" panose="05000000000000000000" pitchFamily="2" charset="2"/>
              <a:buChar char="§"/>
            </a:pPr>
            <a:r>
              <a:rPr lang="ru-RU" sz="1800" i="0" dirty="0">
                <a:solidFill>
                  <a:srgbClr val="002060"/>
                </a:solidFill>
                <a:latin typeface="+mn-lt"/>
              </a:rPr>
              <a:t>добавлены отрицательно заряженные карбоксильные группы к концам боковых цепей для усиления электростатического взаимодействия с положительно заряженной четвертичной аммониевой группой </a:t>
            </a:r>
            <a:r>
              <a:rPr lang="ru-RU" sz="1800" i="0" dirty="0" err="1" smtClean="0">
                <a:solidFill>
                  <a:srgbClr val="002060"/>
                </a:solidFill>
                <a:latin typeface="+mn-lt"/>
              </a:rPr>
              <a:t>рокурония</a:t>
            </a:r>
            <a:r>
              <a:rPr lang="ru-RU" sz="1800" i="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800" i="0" dirty="0" smtClean="0">
                <a:solidFill>
                  <a:srgbClr val="002060"/>
                </a:solidFill>
                <a:latin typeface="+mn-lt"/>
              </a:rPr>
            </a:br>
            <a:endParaRPr lang="en-GB" sz="1800" i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498847" y="188640"/>
            <a:ext cx="8372475" cy="864096"/>
          </a:xfrm>
          <a:noFill/>
          <a:ln/>
        </p:spPr>
        <p:txBody>
          <a:bodyPr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Сугаммадекс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–единственный </a:t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антидот для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миорелаксанта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5993853"/>
            <a:ext cx="6707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</a:rPr>
              <a:t>C</a:t>
            </a:r>
            <a:r>
              <a:rPr lang="ru-RU" altLang="ja-JP" dirty="0" err="1">
                <a:solidFill>
                  <a:srgbClr val="002060"/>
                </a:solidFill>
              </a:rPr>
              <a:t>угаммадекс</a:t>
            </a:r>
            <a:r>
              <a:rPr lang="ru-RU" altLang="ja-JP" dirty="0">
                <a:solidFill>
                  <a:srgbClr val="002060"/>
                </a:solidFill>
              </a:rPr>
              <a:t>: су [</a:t>
            </a:r>
            <a:r>
              <a:rPr lang="en-US" altLang="ja-JP" dirty="0">
                <a:solidFill>
                  <a:srgbClr val="002060"/>
                </a:solidFill>
              </a:rPr>
              <a:t>sugar</a:t>
            </a:r>
            <a:r>
              <a:rPr lang="ru-RU" altLang="ja-JP" dirty="0">
                <a:solidFill>
                  <a:srgbClr val="002060"/>
                </a:solidFill>
              </a:rPr>
              <a:t>, сахар] – гамма[γ] –  </a:t>
            </a:r>
            <a:r>
              <a:rPr lang="ru-RU" altLang="ja-JP" dirty="0" err="1">
                <a:solidFill>
                  <a:srgbClr val="002060"/>
                </a:solidFill>
              </a:rPr>
              <a:t>декс</a:t>
            </a:r>
            <a:r>
              <a:rPr lang="ru-RU" altLang="ja-JP" dirty="0">
                <a:solidFill>
                  <a:srgbClr val="002060"/>
                </a:solidFill>
              </a:rPr>
              <a:t> [</a:t>
            </a:r>
            <a:r>
              <a:rPr lang="ru-RU" altLang="ja-JP" dirty="0" err="1">
                <a:solidFill>
                  <a:srgbClr val="002060"/>
                </a:solidFill>
              </a:rPr>
              <a:t>циклодекстрин</a:t>
            </a:r>
            <a:r>
              <a:rPr lang="ru-RU" altLang="ja-JP" dirty="0">
                <a:solidFill>
                  <a:srgbClr val="002060"/>
                </a:solidFill>
              </a:rPr>
              <a:t>] </a:t>
            </a:r>
            <a:endParaRPr lang="en-GB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772816"/>
            <a:ext cx="187220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22404" y="5589240"/>
            <a:ext cx="187220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128036" y="1488912"/>
            <a:ext cx="3791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- гамма-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циклодекстрин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64019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59"/>
            <a:ext cx="8500855" cy="444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6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61248"/>
            <a:ext cx="3384376" cy="792088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Среднее время пребывания в операционной после окончания операции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89415"/>
              </p:ext>
            </p:extLst>
          </p:nvPr>
        </p:nvGraphicFramePr>
        <p:xfrm>
          <a:off x="395536" y="1200003"/>
          <a:ext cx="424847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04656" y="5673445"/>
            <a:ext cx="3515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Частота применения при операциях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длительностью </a:t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свыше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часов</a:t>
            </a: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699678"/>
              </p:ext>
            </p:extLst>
          </p:nvPr>
        </p:nvGraphicFramePr>
        <p:xfrm>
          <a:off x="4716016" y="1183452"/>
          <a:ext cx="424847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60997" y="18730"/>
            <a:ext cx="5859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Брайдана</a:t>
            </a:r>
            <a:endParaRPr lang="ru-RU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ОАР 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НЦАГиП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им Кулакова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190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3" grpId="0"/>
      <p:bldGraphic spid="5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ww.respond2articles.com/ANA/Themes/default/images/header/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1" y="1268760"/>
            <a:ext cx="47625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84661" y="1284472"/>
            <a:ext cx="6115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Successful use of </a:t>
            </a:r>
            <a:r>
              <a:rPr lang="en-US" b="1" dirty="0" err="1"/>
              <a:t>sugammadex</a:t>
            </a:r>
            <a:r>
              <a:rPr lang="en-US" b="1" dirty="0"/>
              <a:t> in a 'can't ventilate' scenario.</a:t>
            </a:r>
          </a:p>
          <a:p>
            <a:r>
              <a:rPr lang="ru-RU" sz="1200" i="1" dirty="0" smtClean="0"/>
              <a:t>		      </a:t>
            </a:r>
            <a:r>
              <a:rPr lang="en-US" sz="1400" i="1" dirty="0" err="1" smtClean="0"/>
              <a:t>Anaesthesia</a:t>
            </a:r>
            <a:r>
              <a:rPr lang="en-US" sz="1400" i="1" dirty="0" smtClean="0"/>
              <a:t> 2013; 68(8):861-4 (ISSN</a:t>
            </a:r>
            <a:r>
              <a:rPr lang="en-US" sz="1400" i="1" dirty="0"/>
              <a:t>: 1365-2044</a:t>
            </a:r>
            <a:r>
              <a:rPr lang="en-US" sz="1400" i="1" dirty="0" smtClean="0"/>
              <a:t>)</a:t>
            </a:r>
            <a:endParaRPr lang="ru-RU" sz="1400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484" y="2132855"/>
            <a:ext cx="6583216" cy="155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0760" y="3833734"/>
            <a:ext cx="541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Sugammadex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management of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rocuronium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-induced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anaphylaxis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4991" y="4333538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British Journal of </a:t>
            </a:r>
            <a:r>
              <a:rPr lang="en-US" sz="1400" i="1" dirty="0" err="1"/>
              <a:t>Anaesthesia</a:t>
            </a:r>
            <a:r>
              <a:rPr lang="en-US" sz="1400" i="1" dirty="0"/>
              <a:t> 106 (2): 199–201 (2011)</a:t>
            </a:r>
            <a:endParaRPr lang="ru-RU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751512" y="3525957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British Journal of </a:t>
            </a:r>
            <a:r>
              <a:rPr lang="en-US" sz="1400" i="1" dirty="0" err="1"/>
              <a:t>Anaesthesia</a:t>
            </a:r>
            <a:r>
              <a:rPr lang="en-US" sz="1400" i="1" dirty="0"/>
              <a:t> </a:t>
            </a:r>
            <a:r>
              <a:rPr lang="en-US" sz="1400" i="1" dirty="0" smtClean="0"/>
              <a:t>10</a:t>
            </a:r>
            <a:r>
              <a:rPr lang="ru-RU" sz="1400" i="1" dirty="0" smtClean="0"/>
              <a:t>4</a:t>
            </a:r>
            <a:r>
              <a:rPr lang="en-US" sz="1400" i="1" dirty="0" smtClean="0"/>
              <a:t> </a:t>
            </a:r>
            <a:r>
              <a:rPr lang="en-US" sz="1400" i="1" dirty="0"/>
              <a:t>(2): </a:t>
            </a:r>
            <a:r>
              <a:rPr lang="en-US" sz="1400" i="1" dirty="0" smtClean="0"/>
              <a:t>1</a:t>
            </a:r>
            <a:r>
              <a:rPr lang="ru-RU" sz="1400" i="1" dirty="0" smtClean="0"/>
              <a:t>75</a:t>
            </a:r>
            <a:r>
              <a:rPr lang="en-US" sz="1400" i="1" dirty="0" smtClean="0"/>
              <a:t>–</a:t>
            </a:r>
            <a:r>
              <a:rPr lang="ru-RU" sz="1400" i="1" dirty="0" smtClean="0"/>
              <a:t>179</a:t>
            </a:r>
            <a:r>
              <a:rPr lang="en-US" sz="1400" i="1" dirty="0" smtClean="0"/>
              <a:t> </a:t>
            </a:r>
            <a:r>
              <a:rPr lang="en-US" sz="1400" i="1" dirty="0"/>
              <a:t>(</a:t>
            </a:r>
            <a:r>
              <a:rPr lang="en-US" sz="1400" i="1" dirty="0" smtClean="0"/>
              <a:t>201</a:t>
            </a:r>
            <a:r>
              <a:rPr lang="ru-RU" sz="1400" i="1" dirty="0" smtClean="0"/>
              <a:t>0</a:t>
            </a:r>
            <a:r>
              <a:rPr lang="en-US" sz="1400" i="1" dirty="0" smtClean="0"/>
              <a:t>)</a:t>
            </a:r>
            <a:endParaRPr lang="ru-RU" sz="1400" i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5" y="2717199"/>
            <a:ext cx="1502440" cy="80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1429" y="2717199"/>
            <a:ext cx="335549" cy="80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84661" y="5113707"/>
            <a:ext cx="620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Core Myopathies and Risk of Malignant </a:t>
            </a:r>
            <a:r>
              <a:rPr lang="en-US" b="1" dirty="0" smtClean="0"/>
              <a:t>Hyperthermia</a:t>
            </a:r>
            <a:r>
              <a:rPr lang="ru-RU" b="1" dirty="0" smtClean="0"/>
              <a:t> </a:t>
            </a:r>
            <a:endParaRPr lang="en-US" b="1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0" y="4851086"/>
            <a:ext cx="2403741" cy="89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55976" y="5792537"/>
            <a:ext cx="4453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Anesthesia &amp; </a:t>
            </a:r>
            <a:r>
              <a:rPr lang="en-US" sz="1400" i="1" dirty="0" smtClean="0"/>
              <a:t>Analgesia</a:t>
            </a:r>
            <a:r>
              <a:rPr lang="ru-RU" sz="1400" i="1" dirty="0" smtClean="0"/>
              <a:t>  </a:t>
            </a:r>
            <a:r>
              <a:rPr lang="en-US" sz="1400" i="1" dirty="0" smtClean="0"/>
              <a:t>2009  </a:t>
            </a:r>
            <a:r>
              <a:rPr lang="en-US" sz="1400" i="1" dirty="0" err="1" smtClean="0"/>
              <a:t>Vol</a:t>
            </a:r>
            <a:r>
              <a:rPr lang="ru-RU" sz="1400" i="1" dirty="0" smtClean="0"/>
              <a:t>.</a:t>
            </a:r>
            <a:r>
              <a:rPr lang="en-US" sz="1400" i="1" dirty="0" smtClean="0"/>
              <a:t> </a:t>
            </a:r>
            <a:r>
              <a:rPr lang="en-US" sz="1400" i="1" dirty="0"/>
              <a:t>109 </a:t>
            </a:r>
            <a:r>
              <a:rPr lang="en-US" sz="1400" i="1" dirty="0" smtClean="0"/>
              <a:t>–</a:t>
            </a:r>
            <a:r>
              <a:rPr lang="ru-RU" sz="1400" i="1" dirty="0" smtClean="0"/>
              <a:t>(</a:t>
            </a:r>
            <a:r>
              <a:rPr lang="en-US" sz="1400" i="1" dirty="0" smtClean="0"/>
              <a:t>4</a:t>
            </a:r>
            <a:r>
              <a:rPr lang="ru-RU" sz="1400" i="1" dirty="0" smtClean="0"/>
              <a:t>)</a:t>
            </a:r>
            <a:r>
              <a:rPr lang="en-US" sz="1400" i="1" dirty="0" smtClean="0"/>
              <a:t> 1167-1173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8319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3" y="1052736"/>
            <a:ext cx="84486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3" y="3814206"/>
            <a:ext cx="6798656" cy="28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52967" y="6446924"/>
            <a:ext cx="61982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Rev Bras </a:t>
            </a:r>
            <a:r>
              <a:rPr lang="en-US" sz="1400" i="1" dirty="0" err="1"/>
              <a:t>Anestesiol</a:t>
            </a:r>
            <a:r>
              <a:rPr lang="en-US" sz="1400" i="1" dirty="0"/>
              <a:t>. 2014. </a:t>
            </a:r>
            <a:r>
              <a:rPr lang="en-US" sz="1400" i="1" dirty="0" smtClean="0"/>
              <a:t>http</a:t>
            </a:r>
            <a:r>
              <a:rPr lang="en-US" sz="1400" i="1" dirty="0"/>
              <a:t>://dx.doi.org/10.1016/j.bjane.2014.08.008 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7352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936104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3D2AB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accent2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noAutofit/>
          </a:bodyPr>
          <a:lstStyle/>
          <a:p>
            <a:pPr defTabSz="449263">
              <a:spcBef>
                <a:spcPct val="70000"/>
              </a:spcBef>
              <a:spcAft>
                <a:spcPct val="30000"/>
              </a:spcAft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Возможные варианты и области</a:t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применения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43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568952" cy="345638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noAutofit/>
          </a:bodyPr>
          <a:lstStyle/>
          <a:p>
            <a:pPr marL="336550" indent="-336550" defTabSz="449263">
              <a:lnSpc>
                <a:spcPct val="100000"/>
              </a:lnSpc>
              <a:buFont typeface="Arial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Off-label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!!</a:t>
            </a:r>
          </a:p>
          <a:p>
            <a:pPr defTabSz="449263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немедленная реверсия блока в ситуации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«невозможно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интубировать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, невозможно вентилировать»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marL="336550" indent="-336550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б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езопасная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миорелаксация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у пациентов с патологией нервно-мышечной передачи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</a:b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marL="336550" indent="-336550" defTabSz="449263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озможность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профилактики злокачественной гипертермии при наличии высокой вероятности возникновения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</a:b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marL="336550" indent="-336550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к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упирование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анафилактических реакций, вызванных 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рокуронием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или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верокуронием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;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 descr="File:SugammadexMolecu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11" y="5445224"/>
            <a:ext cx="1344389" cy="13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881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Великобритания 2013 год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312368"/>
          </a:xfrm>
        </p:spPr>
        <p:txBody>
          <a:bodyPr/>
          <a:lstStyle/>
          <a:p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Миорелаксанты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применялись в 46 % случаях общей анестезии</a:t>
            </a:r>
          </a:p>
          <a:p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Сукцинилхолин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применялся в 92 % случаев ОА при кесаревом сечении и только в 13 % случаев ОА в других областях.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Реверсия мышечного блока применена в 68% случаев использования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миорелаксантов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причем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сугаммадекс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только в 1,5%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8172400" cy="18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6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463" name="Group 23"/>
          <p:cNvGraphicFramePr>
            <a:graphicFrameLocks noGrp="1"/>
          </p:cNvGraphicFramePr>
          <p:nvPr>
            <p:ph type="tbl" idx="1"/>
          </p:nvPr>
        </p:nvGraphicFramePr>
        <p:xfrm>
          <a:off x="971550" y="1196975"/>
          <a:ext cx="7466013" cy="4248150"/>
        </p:xfrm>
        <a:graphic>
          <a:graphicData uri="http://schemas.openxmlformats.org/drawingml/2006/table">
            <a:tbl>
              <a:tblPr/>
              <a:tblGrid>
                <a:gridCol w="2016125"/>
                <a:gridCol w="5449888"/>
              </a:tblGrid>
              <a:tr h="987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Беременные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78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Отсутствуют клинические данные по применению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БРАЙДАНА во время беременности у человека, поэтому следует соблюдать особую осторожность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*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F1F1F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7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Кормящие женщины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78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Возможно применение с осторожностью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*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F1F1F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3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Дети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78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У детей и подростков (2-17 лет) БРАЙДАН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pitchFamily="34" charset="0"/>
                        </a:rPr>
                        <a:t>®</a:t>
                      </a:r>
                      <a:r>
                        <a:rPr kumimoji="0" 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рекомендован только для стандартного восстановления НМП после блока, вызванного рокуронием, рекомендуемая доза составляет 2 мг/кг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F1F1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1778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Применение БРАЙДАНА у младенцев (30 дн – 2 года) и новорожденных 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&lt;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30 дн) не рекомендуется в связи с недостаточностью данных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F1F1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9459" name="Rectangle 19"/>
          <p:cNvSpPr>
            <a:spLocks noChangeArrowheads="1"/>
          </p:cNvSpPr>
          <p:nvPr/>
        </p:nvSpPr>
        <p:spPr bwMode="auto">
          <a:xfrm>
            <a:off x="4675787" y="404664"/>
            <a:ext cx="4400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D2AB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7000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Особые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пациентов</a:t>
            </a:r>
            <a:endParaRPr lang="en-GB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9460" name="Rectangle 20"/>
          <p:cNvSpPr>
            <a:spLocks noChangeArrowheads="1"/>
          </p:cNvSpPr>
          <p:nvPr/>
        </p:nvSpPr>
        <p:spPr bwMode="auto">
          <a:xfrm>
            <a:off x="971550" y="5589588"/>
            <a:ext cx="741680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D2AB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6000"/>
              </a:lnSpc>
              <a:spcBef>
                <a:spcPct val="50000"/>
              </a:spcBef>
              <a:spcAft>
                <a:spcPct val="0"/>
              </a:spcAft>
              <a:buClr>
                <a:srgbClr val="FF8123"/>
              </a:buClr>
              <a:buFontTx/>
              <a:buNone/>
            </a:pPr>
            <a:r>
              <a:rPr lang="ru-RU" sz="1400" b="1" i="1">
                <a:solidFill>
                  <a:srgbClr val="000000"/>
                </a:solidFill>
              </a:rPr>
              <a:t>* </a:t>
            </a:r>
            <a:r>
              <a:rPr lang="ru-RU" sz="1400">
                <a:solidFill>
                  <a:srgbClr val="1F1F1F"/>
                </a:solidFill>
                <a:latin typeface="Arial Unicode MS" pitchFamily="34" charset="-128"/>
              </a:rPr>
              <a:t>в России в инструкции по применению противопоказано вводить Брайдан</a:t>
            </a:r>
            <a:r>
              <a:rPr lang="en-US" sz="1400">
                <a:solidFill>
                  <a:srgbClr val="1F1F1F"/>
                </a:solidFill>
                <a:latin typeface="Arial Unicode MS" pitchFamily="34" charset="-128"/>
              </a:rPr>
              <a:t>®</a:t>
            </a:r>
            <a:r>
              <a:rPr lang="ru-RU" sz="1400">
                <a:solidFill>
                  <a:srgbClr val="1F1F1F"/>
                </a:solidFill>
                <a:latin typeface="Arial Unicode MS" pitchFamily="34" charset="-128"/>
              </a:rPr>
              <a:t> </a:t>
            </a:r>
            <a:endParaRPr lang="ru-RU" sz="1400">
              <a:solidFill>
                <a:srgbClr val="1F1F1F"/>
              </a:solidFill>
            </a:endParaRPr>
          </a:p>
          <a:p>
            <a:pPr>
              <a:lnSpc>
                <a:spcPct val="66000"/>
              </a:lnSpc>
              <a:spcBef>
                <a:spcPct val="50000"/>
              </a:spcBef>
              <a:spcAft>
                <a:spcPct val="0"/>
              </a:spcAft>
              <a:buClr>
                <a:srgbClr val="FF8123"/>
              </a:buClr>
              <a:buFontTx/>
              <a:buNone/>
            </a:pPr>
            <a:r>
              <a:rPr lang="ru-RU" sz="1400">
                <a:solidFill>
                  <a:srgbClr val="1F1F1F"/>
                </a:solidFill>
                <a:latin typeface="Arial Unicode MS" pitchFamily="34" charset="-128"/>
              </a:rPr>
              <a:t>беременным и кормящим женщинам, а также детям до 2 лет</a:t>
            </a:r>
            <a:endParaRPr lang="en-US" sz="1400">
              <a:solidFill>
                <a:srgbClr val="1F1F1F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1262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4525963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сугаммадекса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Брайдана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в акушерской анестезиологии, несмотря на использование препарата «</a:t>
            </a:r>
            <a:r>
              <a:rPr 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off label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может повысить безопасность и управляемость общей анестезии при  кесаревом сечении.</a:t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Несмотря на высокую стоимость </a:t>
            </a:r>
            <a:r>
              <a:rPr lang="ru-RU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сугаммадекса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его применение при гинекологических и общехирургических операциях дает возможность сократить время пребывания пациента в операционной и повысить операционную активность хирургического стационара, в целом.</a:t>
            </a:r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3" descr="d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5237163"/>
            <a:ext cx="1179513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7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240" y="2348880"/>
            <a:ext cx="8229600" cy="345638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Sugammadex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likely the most exciting drug in clinical neuromuscular pharmacology since the introduction of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atracurium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vecuronium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middle 1980s.” – Miller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Сугаммадекс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это наиболее замечательный препарат в нервно-мышечной фармакологии, после появления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атракуриума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верокурония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середине 1980-х   </a:t>
            </a:r>
          </a:p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- Р.Д. Миллер</a:t>
            </a:r>
          </a:p>
          <a:p>
            <a:pPr marL="0" indent="0">
              <a:buNone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566124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Anesthesia </a:t>
            </a:r>
            <a:r>
              <a:rPr lang="en-US" i="1" dirty="0"/>
              <a:t>&amp; </a:t>
            </a:r>
            <a:r>
              <a:rPr lang="en-US" i="1" dirty="0" smtClean="0"/>
              <a:t>Analgesia </a:t>
            </a:r>
            <a:endParaRPr lang="en-US" i="1" dirty="0"/>
          </a:p>
          <a:p>
            <a:r>
              <a:rPr lang="en-US" i="1" dirty="0"/>
              <a:t>March 2007 </a:t>
            </a:r>
            <a:r>
              <a:rPr lang="en-US" i="1" dirty="0" smtClean="0"/>
              <a:t>– </a:t>
            </a:r>
            <a:r>
              <a:rPr lang="en-US" i="1" dirty="0" err="1" smtClean="0"/>
              <a:t>Vol</a:t>
            </a:r>
            <a:r>
              <a:rPr lang="ru-RU" i="1" dirty="0" smtClean="0"/>
              <a:t>.</a:t>
            </a:r>
            <a:r>
              <a:rPr lang="en-US" i="1" dirty="0" smtClean="0"/>
              <a:t> </a:t>
            </a:r>
            <a:r>
              <a:rPr lang="en-US" i="1" dirty="0"/>
              <a:t>104 </a:t>
            </a:r>
            <a:r>
              <a:rPr lang="ru-RU" i="1" dirty="0" smtClean="0"/>
              <a:t>(</a:t>
            </a:r>
            <a:r>
              <a:rPr lang="en-US" i="1" dirty="0" smtClean="0"/>
              <a:t>3</a:t>
            </a:r>
            <a:r>
              <a:rPr lang="ru-RU" i="1" dirty="0" smtClean="0"/>
              <a:t>)</a:t>
            </a:r>
            <a:r>
              <a:rPr lang="en-US" i="1" dirty="0" smtClean="0"/>
              <a:t> </a:t>
            </a:r>
            <a:r>
              <a:rPr lang="en-US" i="1" dirty="0"/>
              <a:t>- pp 477-478</a:t>
            </a:r>
          </a:p>
        </p:txBody>
      </p:sp>
      <p:pic>
        <p:nvPicPr>
          <p:cNvPr id="7172" name="Picture 4" descr="http://img.medscape.com/person/miller_ronald_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1728192" cy="198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5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ФОТО\NIKON D 300\Х У Д О Ж Е С Т В Е Н Н Ы Е\Этюды\Май 2014\Best\DSC_22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953" y="21538"/>
            <a:ext cx="9426244" cy="683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597" y="5301208"/>
            <a:ext cx="8183880" cy="105156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Благодарю за внимание!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6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Сугаммадекс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 действия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2" descr="File:SugammadexMolecu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3893"/>
            <a:ext cx="1344389" cy="13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1155" y="3685167"/>
            <a:ext cx="8748464" cy="17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fontAlgn="base">
              <a:spcBef>
                <a:spcPts val="21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ts val="1125"/>
              </a:spcBef>
              <a:spcAft>
                <a:spcPts val="675"/>
              </a:spcAft>
            </a:pPr>
            <a:r>
              <a:rPr lang="ru-RU" sz="20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инкапсулирует</a:t>
            </a:r>
            <a:r>
              <a:rPr lang="en-GB" sz="20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рокуроний</a:t>
            </a:r>
            <a:r>
              <a:rPr lang="ru-RU" sz="2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 </a:t>
            </a:r>
            <a:r>
              <a:rPr lang="ru-RU" sz="20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векуроний</a:t>
            </a:r>
            <a:r>
              <a:rPr lang="ru-RU" sz="2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таким образом, </a:t>
            </a:r>
            <a:r>
              <a:rPr lang="ru-RU" sz="20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инактивирует их;</a:t>
            </a:r>
            <a:br>
              <a:rPr lang="ru-RU" sz="20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0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 комплекс </a:t>
            </a:r>
            <a:r>
              <a:rPr lang="ru-RU" sz="2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выводится из организма через </a:t>
            </a:r>
            <a:r>
              <a:rPr lang="ru-RU" sz="20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почки;</a:t>
            </a:r>
            <a:endParaRPr lang="ru-RU" sz="200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20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 н</a:t>
            </a:r>
            <a:r>
              <a:rPr lang="en-GB" sz="20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 </a:t>
            </a:r>
            <a:r>
              <a:rPr lang="en-GB" sz="20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стимул</a:t>
            </a:r>
            <a:r>
              <a:rPr lang="ru-RU" sz="20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ирует</a:t>
            </a:r>
            <a:r>
              <a:rPr lang="en-GB" sz="2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sz="20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холинергическ</a:t>
            </a:r>
            <a:r>
              <a:rPr lang="ru-RU" sz="20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ую</a:t>
            </a:r>
            <a:r>
              <a:rPr lang="en-GB" sz="2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sz="20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нервн</a:t>
            </a:r>
            <a:r>
              <a:rPr lang="ru-RU" sz="20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ую</a:t>
            </a:r>
            <a:r>
              <a:rPr lang="en-GB" sz="2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sz="20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систем</a:t>
            </a:r>
            <a:r>
              <a:rPr lang="ru-RU" sz="20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у,  </a:t>
            </a:r>
            <a:r>
              <a:rPr lang="ru-RU" sz="20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вызывает </a:t>
            </a:r>
            <a:r>
              <a:rPr lang="ru-RU" sz="20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0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развития </a:t>
            </a:r>
            <a:r>
              <a:rPr lang="en-GB" sz="20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холинергических</a:t>
            </a:r>
            <a:r>
              <a:rPr lang="en-GB" sz="2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sz="20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побочных</a:t>
            </a:r>
            <a:r>
              <a:rPr lang="ru-RU" sz="2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sz="200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эффектов</a:t>
            </a:r>
            <a:r>
              <a:rPr lang="ru-RU" sz="20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endParaRPr lang="en-GB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4" descr="esmeron-en-sugammade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747067"/>
            <a:ext cx="9304687" cy="244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127364" y="2438871"/>
            <a:ext cx="1727200" cy="117160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spcAft>
                <a:spcPts val="6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 err="1"/>
              <a:t>рокуроний</a:t>
            </a:r>
            <a:r>
              <a:rPr lang="ru-RU" sz="1600" b="1" dirty="0"/>
              <a:t> или </a:t>
            </a:r>
            <a:r>
              <a:rPr lang="ru-RU" sz="1600" b="1" dirty="0" err="1"/>
              <a:t>векуроний</a:t>
            </a:r>
            <a:endParaRPr lang="ru-RU" sz="1600" b="1" dirty="0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3585249" y="2748275"/>
            <a:ext cx="2087562" cy="4791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spcAft>
                <a:spcPts val="6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 err="1"/>
              <a:t>сугаммадекс</a:t>
            </a:r>
            <a:endParaRPr lang="ru-RU" sz="1600" b="1" dirty="0"/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5775711" y="2661347"/>
            <a:ext cx="3024311" cy="82537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spcAft>
                <a:spcPts val="6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 smtClean="0"/>
              <a:t>Инактивированный</a:t>
            </a:r>
            <a:br>
              <a:rPr lang="ru-RU" sz="1600" b="1" dirty="0" smtClean="0"/>
            </a:br>
            <a:r>
              <a:rPr lang="ru-RU" sz="1600" b="1" dirty="0" smtClean="0"/>
              <a:t>         комплекс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00328" y="1412776"/>
            <a:ext cx="777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+</a:t>
            </a:r>
            <a:endParaRPr lang="ru-RU" sz="7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75711" y="1461018"/>
            <a:ext cx="777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=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26849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Фармакокинетика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Сугаммадекса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File:SugammadexMolecu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9991"/>
            <a:ext cx="1344389" cy="13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484784"/>
            <a:ext cx="7466012" cy="4464496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169863" indent="-169863">
              <a:buClr>
                <a:srgbClr val="F99929"/>
              </a:buClr>
              <a:buSzPct val="105000"/>
              <a:buFont typeface="Arial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Не </a:t>
            </a: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подвергается 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метаболизму и выводится </a:t>
            </a: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в неизмененном виде почками </a:t>
            </a:r>
            <a:endParaRPr lang="en-GB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marL="169863" indent="-169863">
              <a:buClr>
                <a:srgbClr val="F99929"/>
              </a:buClr>
              <a:buSzPct val="105000"/>
              <a:buFont typeface="Arial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marL="169863" indent="-169863">
              <a:buClr>
                <a:srgbClr val="F99929"/>
              </a:buClr>
              <a:buSzPct val="10500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Линейная кинетика дозы варьирует в пределах </a:t>
            </a:r>
            <a:r>
              <a:rPr lang="en-GB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1-16 </a:t>
            </a: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мг</a:t>
            </a:r>
            <a:r>
              <a:rPr lang="en-GB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кг</a:t>
            </a:r>
            <a:r>
              <a:rPr lang="en-GB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в/в болюс</a:t>
            </a:r>
            <a:r>
              <a:rPr lang="en-GB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</a:br>
            <a:endParaRPr lang="en-GB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marL="169863" indent="-169863">
              <a:buClr>
                <a:srgbClr val="F99929"/>
              </a:buClr>
              <a:buSzPct val="105000"/>
              <a:buFont typeface="Arial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Период </a:t>
            </a: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полувыведения из плазмы составляет 1,8 ч</a:t>
            </a:r>
            <a:r>
              <a:rPr lang="en-GB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indent="0">
              <a:buClr>
                <a:srgbClr val="F99929"/>
              </a:buClr>
              <a:buSzPct val="10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marL="169863" indent="-169863">
              <a:buClr>
                <a:srgbClr val="F99929"/>
              </a:buClr>
              <a:buSzPct val="105000"/>
              <a:buFont typeface="Arial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&gt; </a:t>
            </a:r>
            <a:r>
              <a:rPr lang="en-GB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90% </a:t>
            </a: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дозы выводится в течение </a:t>
            </a:r>
            <a:r>
              <a:rPr lang="en-GB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24 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ч </a:t>
            </a:r>
            <a:endParaRPr lang="en-GB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marL="169863" indent="-169863">
              <a:buClr>
                <a:srgbClr val="F99929"/>
              </a:buClr>
              <a:buSzPct val="105000"/>
              <a:buFont typeface="Arial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marL="169863" indent="-169863">
              <a:buClr>
                <a:srgbClr val="F99929"/>
              </a:buClr>
              <a:buSzPct val="105000"/>
              <a:buFont typeface="Arial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74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404664"/>
            <a:ext cx="6696744" cy="648072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3D2AB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accent2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noAutofit/>
          </a:bodyPr>
          <a:lstStyle/>
          <a:p>
            <a:pPr defTabSz="449263" eaLnBrk="1" hangingPunct="1">
              <a:lnSpc>
                <a:spcPct val="100000"/>
              </a:lnSpc>
              <a:spcBef>
                <a:spcPct val="70000"/>
              </a:spcBef>
              <a:spcAft>
                <a:spcPct val="30000"/>
              </a:spcAft>
            </a:pP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Показания </a:t>
            </a: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к применению</a:t>
            </a:r>
            <a:endParaRPr lang="en-GB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435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208823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noAutofit/>
          </a:bodyPr>
          <a:lstStyle/>
          <a:p>
            <a:pPr marL="336550" indent="-336550" algn="just" defTabSz="449263">
              <a:lnSpc>
                <a:spcPct val="100000"/>
              </a:lnSpc>
              <a:buFont typeface="Arial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Заявленные -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marL="336550" indent="-336550" defTabSz="449263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Экстренное и немедленное восстановление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нейромышечной проводимости после применения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рокурония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marL="336550" indent="-336550" defTabSz="449263">
              <a:lnSpc>
                <a:spcPct val="100000"/>
              </a:lnSpc>
              <a:buFont typeface="Arial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400" b="1" dirty="0">
              <a:solidFill>
                <a:srgbClr val="FF8123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 descr="File:SugammadexMolecu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" y="5523946"/>
            <a:ext cx="1344389" cy="13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2954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netauto.ru/uploads/posts/2010-09/1284044703_x_c150dd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1317"/>
            <a:ext cx="825016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589240"/>
            <a:ext cx="8250163" cy="94096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Миорелаксант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без антидота -  это автомобиль без тормозов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25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24242"/>
            <a:ext cx="8651304" cy="1324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ватит ли у Вас смелости или безрассудства сесть в автомобиль без тормозов?!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valeladi.gr/wp-content/uploads/2012/10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449344" cy="501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2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">
  <a:themeElements>
    <a:clrScheme name="Office Them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B8A91"/>
      </a:accent1>
      <a:accent2>
        <a:srgbClr val="FF9900"/>
      </a:accent2>
      <a:accent3>
        <a:srgbClr val="FFFFFF"/>
      </a:accent3>
      <a:accent4>
        <a:srgbClr val="174578"/>
      </a:accent4>
      <a:accent5>
        <a:srgbClr val="ACC4C7"/>
      </a:accent5>
      <a:accent6>
        <a:srgbClr val="E78A00"/>
      </a:accent6>
      <a:hlink>
        <a:srgbClr val="9999FF"/>
      </a:hlink>
      <a:folHlink>
        <a:srgbClr val="969696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1B9AD9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666699"/>
        </a:dk1>
        <a:lt1>
          <a:srgbClr val="FFFFFF"/>
        </a:lt1>
        <a:dk2>
          <a:srgbClr val="000000"/>
        </a:dk2>
        <a:lt2>
          <a:srgbClr val="DDDDDD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B8A91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4C7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</Template>
  <TotalTime>2839</TotalTime>
  <Words>2355</Words>
  <Application>Microsoft Office PowerPoint</Application>
  <PresentationFormat>Экран (4:3)</PresentationFormat>
  <Paragraphs>330</Paragraphs>
  <Slides>49</Slides>
  <Notes>9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Medical</vt:lpstr>
      <vt:lpstr>Image</vt:lpstr>
      <vt:lpstr>Возможности управляемого нервно-мышечного блока при анестезии в акушерско-гинекологической практике</vt:lpstr>
      <vt:lpstr>Свойства идеального миорелаксанта</vt:lpstr>
      <vt:lpstr>Презентация PowerPoint</vt:lpstr>
      <vt:lpstr>Сугаммадекс –единственный  антидот для миорелаксанта</vt:lpstr>
      <vt:lpstr>Сугаммадекс: механизм действия</vt:lpstr>
      <vt:lpstr>Фармакокинетика Сугаммадекса</vt:lpstr>
      <vt:lpstr>Показания к применению</vt:lpstr>
      <vt:lpstr>Миорелаксант без антидота -  это автомобиль без тормозов</vt:lpstr>
      <vt:lpstr>Презентация PowerPoint</vt:lpstr>
      <vt:lpstr>Вы катаете в таком автомобиле своих пациентов?</vt:lpstr>
      <vt:lpstr>Устранение глубокого  нейромышечного  блока</vt:lpstr>
      <vt:lpstr>Предсказуемое и полное восстановление нейромышечной  проводимости при введении на уровне появления T2</vt:lpstr>
      <vt:lpstr>Восстановление нейромышечной  проводимости (НМП)</vt:lpstr>
      <vt:lpstr>Презентация PowerPoint</vt:lpstr>
      <vt:lpstr>Презентация PowerPoint</vt:lpstr>
      <vt:lpstr>Трудные решения…</vt:lpstr>
      <vt:lpstr>Трудные решения…</vt:lpstr>
      <vt:lpstr>Дороги, которые мы выбираем…</vt:lpstr>
      <vt:lpstr>Чем плох сукцинилхолин?</vt:lpstr>
      <vt:lpstr>Презентация PowerPoint</vt:lpstr>
      <vt:lpstr>Почему мы до сих пор его используем?</vt:lpstr>
      <vt:lpstr>Рокуроний vs сукцинилхолин при КС</vt:lpstr>
      <vt:lpstr>Рокуроний vs сукцинилхолин при КС</vt:lpstr>
      <vt:lpstr>Трудные дыхательные пути</vt:lpstr>
      <vt:lpstr>Трудные дыхательные пути</vt:lpstr>
      <vt:lpstr>Что общего?</vt:lpstr>
      <vt:lpstr>Проницаемость маточно-плацентарного барьера</vt:lpstr>
      <vt:lpstr>Реверсия блока, как спасение</vt:lpstr>
      <vt:lpstr>Логистика пренатальной анестезии  и интубации трахеи в случае предполагаемых  «Трудных дыхательных путей»</vt:lpstr>
      <vt:lpstr> </vt:lpstr>
      <vt:lpstr>Показания к применению</vt:lpstr>
      <vt:lpstr>Не-е! Брайдан – это дорого!</vt:lpstr>
      <vt:lpstr>Устранение неглубокого нейромышечного блока</vt:lpstr>
      <vt:lpstr>Предсказуемое и полное устранение нейромышечного блока при введении на уровне 1–2 посттетанических ответов (PTC)</vt:lpstr>
      <vt:lpstr>Еще раз! Главное  - безопасность!</vt:lpstr>
      <vt:lpstr>Презентация PowerPoint</vt:lpstr>
      <vt:lpstr>Повторное развитие блока: частота и предупреждение</vt:lpstr>
      <vt:lpstr>Частота применения брайдана и неостигмина</vt:lpstr>
      <vt:lpstr>Презентация PowerPoint</vt:lpstr>
      <vt:lpstr>Презентация PowerPoint</vt:lpstr>
      <vt:lpstr>Среднее время пребывания в операционной после окончания операции</vt:lpstr>
      <vt:lpstr>Презентация PowerPoint</vt:lpstr>
      <vt:lpstr>Презентация PowerPoint</vt:lpstr>
      <vt:lpstr>Возможные варианты и области  применения</vt:lpstr>
      <vt:lpstr>Великобритания 2013 год</vt:lpstr>
      <vt:lpstr>Презентация PowerPoint</vt:lpstr>
      <vt:lpstr>Заключение</vt:lpstr>
      <vt:lpstr>  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Сокологорский</dc:creator>
  <cp:lastModifiedBy>Сокологорский_СВ</cp:lastModifiedBy>
  <cp:revision>267</cp:revision>
  <dcterms:created xsi:type="dcterms:W3CDTF">2013-04-17T15:55:24Z</dcterms:created>
  <dcterms:modified xsi:type="dcterms:W3CDTF">2015-03-04T04:32:07Z</dcterms:modified>
</cp:coreProperties>
</file>