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  <p:sldMasterId id="2147483696" r:id="rId3"/>
    <p:sldMasterId id="2147483710" r:id="rId4"/>
    <p:sldMasterId id="2147483724" r:id="rId5"/>
    <p:sldMasterId id="2147483738" r:id="rId6"/>
    <p:sldMasterId id="2147483752" r:id="rId7"/>
    <p:sldMasterId id="2147483766" r:id="rId8"/>
  </p:sldMasterIdLst>
  <p:notesMasterIdLst>
    <p:notesMasterId r:id="rId68"/>
  </p:notesMasterIdLst>
  <p:sldIdLst>
    <p:sldId id="577" r:id="rId9"/>
    <p:sldId id="627" r:id="rId10"/>
    <p:sldId id="648" r:id="rId11"/>
    <p:sldId id="579" r:id="rId12"/>
    <p:sldId id="558" r:id="rId13"/>
    <p:sldId id="628" r:id="rId14"/>
    <p:sldId id="629" r:id="rId15"/>
    <p:sldId id="630" r:id="rId16"/>
    <p:sldId id="619" r:id="rId17"/>
    <p:sldId id="646" r:id="rId18"/>
    <p:sldId id="617" r:id="rId19"/>
    <p:sldId id="618" r:id="rId20"/>
    <p:sldId id="632" r:id="rId21"/>
    <p:sldId id="633" r:id="rId22"/>
    <p:sldId id="645" r:id="rId23"/>
    <p:sldId id="631" r:id="rId24"/>
    <p:sldId id="560" r:id="rId25"/>
    <p:sldId id="655" r:id="rId26"/>
    <p:sldId id="557" r:id="rId27"/>
    <p:sldId id="600" r:id="rId28"/>
    <p:sldId id="640" r:id="rId29"/>
    <p:sldId id="634" r:id="rId30"/>
    <p:sldId id="635" r:id="rId31"/>
    <p:sldId id="559" r:id="rId32"/>
    <p:sldId id="641" r:id="rId33"/>
    <p:sldId id="571" r:id="rId34"/>
    <p:sldId id="654" r:id="rId35"/>
    <p:sldId id="625" r:id="rId36"/>
    <p:sldId id="653" r:id="rId37"/>
    <p:sldId id="598" r:id="rId38"/>
    <p:sldId id="597" r:id="rId39"/>
    <p:sldId id="612" r:id="rId40"/>
    <p:sldId id="620" r:id="rId41"/>
    <p:sldId id="623" r:id="rId42"/>
    <p:sldId id="649" r:id="rId43"/>
    <p:sldId id="565" r:id="rId44"/>
    <p:sldId id="622" r:id="rId45"/>
    <p:sldId id="508" r:id="rId46"/>
    <p:sldId id="509" r:id="rId47"/>
    <p:sldId id="510" r:id="rId48"/>
    <p:sldId id="522" r:id="rId49"/>
    <p:sldId id="642" r:id="rId50"/>
    <p:sldId id="548" r:id="rId51"/>
    <p:sldId id="549" r:id="rId52"/>
    <p:sldId id="550" r:id="rId53"/>
    <p:sldId id="502" r:id="rId54"/>
    <p:sldId id="644" r:id="rId55"/>
    <p:sldId id="643" r:id="rId56"/>
    <p:sldId id="371" r:id="rId57"/>
    <p:sldId id="599" r:id="rId58"/>
    <p:sldId id="647" r:id="rId59"/>
    <p:sldId id="626" r:id="rId60"/>
    <p:sldId id="567" r:id="rId61"/>
    <p:sldId id="650" r:id="rId62"/>
    <p:sldId id="651" r:id="rId63"/>
    <p:sldId id="554" r:id="rId64"/>
    <p:sldId id="652" r:id="rId65"/>
    <p:sldId id="637" r:id="rId66"/>
    <p:sldId id="343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E9"/>
    <a:srgbClr val="0000FF"/>
    <a:srgbClr val="3333FF"/>
    <a:srgbClr val="EAEAEA"/>
    <a:srgbClr val="CCFFFF"/>
    <a:srgbClr val="CCEC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50" autoAdjust="0"/>
    <p:restoredTop sz="94671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CC5A-2E90-4446-8BF3-16C738CCDFB1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93B8-572C-42C7-83A0-124212BF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F23F-F6A9-40EB-8748-803BEBC3F19F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4E39-59AB-49A7-B00E-3E45B0FF377B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59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4DED-AACA-438F-BF45-39EB56F608D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DA37-8C60-4BB8-8B34-AD8A2EA42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58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7BA4-9FDB-473F-A43D-8AC5AFBC825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1849-C017-4EBC-8094-1BCB555BB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03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13C0-A520-401A-A920-DD10DC943BF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DD2E-5BEC-4B4D-9C32-DC4292158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698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EE66-D00B-4297-BEE9-AA457485CB8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7C4-9128-4414-9698-BFD9ED41AB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059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206D-046D-4164-B08D-695B5B093FC2}" type="datetime11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A612-C291-4DAD-AEAD-69E6CA58296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8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4799-D5FB-4195-B972-607796DC86DC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0BF7-F901-40EF-8786-6E31C77E4757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40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3772-0C79-4FCC-906F-D0C7C8967848}" type="datetime11">
              <a:rPr lang="ru-RU" smtClean="0"/>
              <a:t>08:06:17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14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0A3C-3868-44CA-B6B1-CA06E7B2D16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6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A349-CE7A-4120-9F0D-B517F6D78BC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0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5508-285C-498E-9723-12A0ADA00CB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A53-C9F8-4E87-8552-BE910FCFA98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E19-43A6-49C3-B858-F1322FD8897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9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4599-968A-4D44-ABB8-71791AF9987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236F-E5C5-4642-949E-9DD7E085AA61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5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C272-BFBA-47B3-95A6-D4A600A24CB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3A47-9A48-4BCE-B7B6-46E9CE2CF50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2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7629-0D56-47F0-8D18-BF73C5E9A8C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25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A10-5965-4631-88E8-C08567BD68E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B833-CA3E-46B9-9B06-CFC77185908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7AFEF-1A44-4CA8-8476-DDB250577D2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3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076C-D6B4-4212-A25F-88E163D37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6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232-5C9B-4B8D-9570-A4C518DE03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8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B96-A93E-48FB-AF67-D5BD06E8EF6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5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8D51-20F0-46BF-8DFD-9195D84A75B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915A-20BD-4EB7-B9A7-2C3E64C02E9A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97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B803-13AC-4EFE-ABA7-635C4D6CFE1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7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F0A5-020A-4966-9FB9-0549BE44AE8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6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AECE-49AF-4B07-9B4C-9EAF7A7F129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0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DBA-AC2D-46B0-8989-0F7032386DF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23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8AD-EC96-431F-B8C3-7EF0A490A7F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80DE-2A78-4045-880E-7DE12A03E86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79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4388-25B9-4CC2-9C48-B6B3E14F1EB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474F-0B94-448A-B897-25EC957CAD4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10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5963B-33DC-4F97-9CEF-B2978E7905A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970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22ED-FE34-4976-9289-CDC7DF7327F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733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4927-2BE7-4622-B410-72E2506C5C38}" type="datetime11">
              <a:rPr lang="ru-RU" smtClean="0"/>
              <a:t>08:06:17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5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95BE-E669-47D8-9552-103E04CE860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8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103-6E30-461B-8A49-C3FCF48A23F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7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F5D-81B5-4C9D-8CE7-C886D532026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8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8474-A16E-4B67-8DCB-31D9BA78364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82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6CD2-6FFC-4350-84E6-2CB0893996F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2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6D27-A960-4089-8CE5-40BF449591E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17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E1B-59F2-4F5F-B1C9-F2DB9EF1628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6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4C0-9445-4019-BF7C-E0FA403EE42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9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BBFB-06D2-4350-BB8A-BB3CA0BD788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25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3CAD-36C8-42DF-9453-019A6EBB232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4D91-8BCA-445E-9B16-CE5DC7F71BEF}" type="datetime11">
              <a:rPr lang="ru-RU" smtClean="0"/>
              <a:t>08:06:17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89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E26D-0038-4D75-9E56-C1F6B6904B2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5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19D-9C71-486A-B350-3962CF92DC4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187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91A6-CDC4-4A3F-B898-6DF10BB16F7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474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F2AE-800D-465C-8FCB-13C7721820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93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E7C6-0B93-4E59-8E65-AE7C3F22F7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38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B04D-4D59-47F3-9210-C2B8A73CC05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34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B587-2A7B-474B-B8EB-0D0E1B5C4DD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9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C54-8094-4243-A62A-48E49610FCC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05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F4A2-188D-45E1-9CF5-5CEE4862632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00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3C2F-E8FF-45F0-9438-5579F62A1C7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CD75-04F3-43D7-AAB2-A019B3C5D064}" type="datetime11">
              <a:rPr lang="ru-RU" smtClean="0"/>
              <a:t>08:06:17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02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656B-7A5A-4682-BD80-BE53EF21AF5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0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7AC-8C9D-4ADE-9F09-DF059E45EF1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9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F2D1-EDF9-45A9-A52D-ACCBD2338D9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7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56B3-AADC-4C54-B12D-32E986F114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7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46A4-4718-4F9B-9CA4-D401642B38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5491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01AA-F514-4A04-9064-9BAC9BF074A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722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09FE-B893-47B4-855B-BDB2AE484E0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773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D432-2A81-4013-BE27-B36BD66BC1E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3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EB9-70A4-46EC-A9AB-26C2FA7F9CF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1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3AD1-455B-41A0-A395-C72029BAE01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815-2F4C-45C8-BB3A-87FEABB208DE}" type="datetime11">
              <a:rPr lang="ru-RU" smtClean="0"/>
              <a:t>08:06:17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5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335-F7DB-4D9F-9EBC-764AD63E23B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6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EC46-0BCD-4C00-BB43-592F45D6466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5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0D50-5DB2-40ED-A2E7-DC9614D3AD8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88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6872-DC3B-4EFD-9B1C-6DE2CF3D99B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59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CE42-334B-4D0F-9B02-BB1672B4E3D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4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DB3E-9BC0-4903-ADE8-7891C3A195D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354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854B-85CF-4C4D-A21F-80815C15097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04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7E3C-673E-4387-876C-C5CE749939B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089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0E88-4509-40A8-952D-87B01B84150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2013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7C9E-8254-40BC-8B98-B7689DF095D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9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C271-9758-4D70-8352-0F3B6C35D263}" type="datetime11">
              <a:rPr lang="ru-RU" smtClean="0"/>
              <a:t>08:06:17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82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912C-0AAD-488C-886E-3555F7319DB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84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2041-D5AB-4C2C-A7A3-DA37617D797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80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0EB2-3703-4E34-93AB-1B5BFB943AB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53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C67-99A2-4EE8-A546-AD3AF333C2E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21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B38-40E4-4403-9051-9E385943D97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CB3-C4F7-4F1A-9D35-28B2145A0EE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8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ABE-82E3-4C6A-A0E6-38CDEF5653E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40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F914-29D7-4EF6-9EE4-AC98C2DA548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167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4039-DF12-4DA8-A3E4-9255BEF11C5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86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CF07-1957-49D2-931A-51C2C7E852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8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FBCB-6473-4481-9E8B-9B30A252F284}" type="datetime11">
              <a:rPr lang="ru-RU" smtClean="0"/>
              <a:t>08:06:17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883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67A2-1BDB-4CCA-A575-78CBC8DA771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4503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A156-B827-4710-B376-08929281C00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98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ED03-C4E3-4BAA-821F-221B6658490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183C-E0C5-49CC-90E8-97E68698E1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877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8CE8-74BF-4F27-9417-84F0CB084F01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F5A-98C7-4F14-805C-57F82D2B6E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29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D133-364D-4D0F-8161-8C4D6243B63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6A2C-BBCB-4D9F-AF76-D32952F57D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265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2369-6284-4F5F-8AF3-F36F938DDA7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C196-E445-412E-9520-EF231E1D1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34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2FE8-C7AA-43C7-9A8C-DF0AE6EDA81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A091-43E5-4719-949E-E2EB74A66F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532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EEC4-CE6E-48C3-8A51-BA5BE95B075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42B-02E7-4417-AA7F-14A3FCFCD9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809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CE7E-59A6-49C8-A5C1-DD996406581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76C6-B8AD-4EAA-82EC-8B5184CDD4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367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B50C-B121-45D4-AC4D-241CD627559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77F-16D2-4137-83FC-49EDBEC8A7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9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C991-D6CD-43D2-9866-AE2F216E731D}" type="datetime11">
              <a:rPr lang="ru-RU" smtClean="0"/>
              <a:t>08:06:17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843E-7BE0-42D3-9A4A-223D7248B18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7EFD-63EA-418B-8D72-D04B656F4E8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0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6DE4-77AA-48FD-9AC6-8C84E111334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6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9315-6252-4ED4-AFF2-279B9251494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7E34-3484-4807-B3C4-8B3B8E8B63C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150C-432D-482F-B534-26C2E15CEF0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76EB3-0101-4585-A179-ABC17BEC9B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08:06:17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5AF0C-4648-4E9C-A21A-9E1A344BD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emf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jp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8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9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192" y="836712"/>
            <a:ext cx="8137599" cy="51878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«Особенности септического шока в акушерстве»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/>
              <a:t>А.В</a:t>
            </a:r>
            <a:r>
              <a:rPr lang="ru-RU" sz="1800" b="1" dirty="0"/>
              <a:t>. </a:t>
            </a:r>
            <a:r>
              <a:rPr lang="ru-RU" sz="1800" b="1" dirty="0" smtClean="0"/>
              <a:t>Куликов</a:t>
            </a:r>
            <a:endParaRPr lang="ru-RU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медицинский университет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анестезиологии, реаниматологии и трансфузиологии ФПК и ПП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перинатальный центр г. Екатеринбург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6024562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88224" cy="96934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301663" cy="58326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8367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Сепсис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" y="1988840"/>
            <a:ext cx="3821179" cy="1800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7781"/>
            <a:ext cx="3744416" cy="28395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1791" y="4005064"/>
            <a:ext cx="3384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Игнац</a:t>
            </a:r>
            <a:r>
              <a:rPr lang="ru-RU" b="1" dirty="0"/>
              <a:t> Филипп </a:t>
            </a:r>
            <a:r>
              <a:rPr lang="ru-RU" b="1" dirty="0" err="1" smtClean="0"/>
              <a:t>Земмельвейс</a:t>
            </a:r>
            <a:r>
              <a:rPr lang="ru-RU" b="1" dirty="0" smtClean="0"/>
              <a:t> </a:t>
            </a:r>
            <a:r>
              <a:rPr lang="ru-RU" sz="1600" b="1" dirty="0"/>
              <a:t>(1818-1865)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397" y="4941168"/>
            <a:ext cx="8784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Segoe UI"/>
              </a:rPr>
              <a:t>Уменьшение смертности </a:t>
            </a:r>
            <a:r>
              <a:rPr lang="ru-RU" sz="2800" b="1" dirty="0">
                <a:solidFill>
                  <a:srgbClr val="3333FF"/>
                </a:solidFill>
                <a:latin typeface="Segoe UI"/>
              </a:rPr>
              <a:t>из-за родильного сепсиса </a:t>
            </a:r>
            <a:r>
              <a:rPr lang="ru-RU" sz="2800" b="1" dirty="0" smtClean="0">
                <a:solidFill>
                  <a:srgbClr val="3333FF"/>
                </a:solidFill>
                <a:latin typeface="Segoe UI"/>
              </a:rPr>
              <a:t>с </a:t>
            </a:r>
            <a:r>
              <a:rPr lang="ru-RU" sz="2800" b="1" dirty="0">
                <a:solidFill>
                  <a:srgbClr val="3333FF"/>
                </a:solidFill>
                <a:latin typeface="Segoe UI"/>
              </a:rPr>
              <a:t>11% в 1846 до 3% в </a:t>
            </a:r>
            <a:r>
              <a:rPr lang="ru-RU" sz="2800" b="1" dirty="0" smtClean="0">
                <a:solidFill>
                  <a:srgbClr val="3333FF"/>
                </a:solidFill>
                <a:latin typeface="Segoe UI"/>
              </a:rPr>
              <a:t>1847 г.</a:t>
            </a:r>
            <a:endParaRPr lang="ru-RU" sz="2800" b="1" dirty="0">
              <a:solidFill>
                <a:srgbClr val="3333FF"/>
              </a:solidFill>
              <a:latin typeface="Segoe UI"/>
            </a:endParaRPr>
          </a:p>
          <a:p>
            <a:endParaRPr lang="ru-RU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24" y="476672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UI"/>
              </a:rPr>
              <a:t>19 век – 50% случаев МС связано с инфекцией!</a:t>
            </a:r>
            <a:endParaRPr lang="ru-RU" sz="2800" b="1" dirty="0">
              <a:solidFill>
                <a:srgbClr val="FF0000"/>
              </a:solidFill>
              <a:latin typeface="Segoe UI"/>
            </a:endParaRPr>
          </a:p>
          <a:p>
            <a:endParaRPr lang="ru-RU" dirty="0">
              <a:solidFill>
                <a:srgbClr val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609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752528" cy="35643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929930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Обработка рук остается проблемой!!!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436096" cy="1673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8" y="1988840"/>
            <a:ext cx="1855405" cy="1674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49" y="2523074"/>
            <a:ext cx="2526570" cy="22795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3713110"/>
            <a:ext cx="459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</a:rPr>
              <a:t>1874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1926 </a:t>
            </a:r>
            <a:endParaRPr lang="ru-RU" sz="2000" b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Снижение от кровотечений на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56%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7874" y="4784958"/>
            <a:ext cx="3856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</a:rPr>
              <a:t>1932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1952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Снижение от сепсиса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на 85%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9188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Антибиотикопрофилактика в акушерстве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2" y="2904036"/>
            <a:ext cx="3641238" cy="9059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768" y="1062378"/>
            <a:ext cx="7848872" cy="1055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После пережатия пуповины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За 30-40 мин до разреза кожи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156176" y="1246566"/>
            <a:ext cx="144016" cy="698884"/>
          </a:xfrm>
          <a:prstGeom prst="rightBrace">
            <a:avLst>
              <a:gd name="adj1" fmla="val 55481"/>
              <a:gd name="adj2" fmla="val 458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3651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Один раз!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0" y="2298070"/>
            <a:ext cx="1299459" cy="19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04" y="4329222"/>
            <a:ext cx="4668554" cy="12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88" y="5686132"/>
            <a:ext cx="4553719" cy="10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2" y="5646537"/>
            <a:ext cx="4326443" cy="8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6" y="4426722"/>
            <a:ext cx="4090014" cy="10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38" y="4782823"/>
            <a:ext cx="768283" cy="8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26192"/>
            <a:ext cx="6851104" cy="1143000"/>
          </a:xfrm>
        </p:spPr>
        <p:txBody>
          <a:bodyPr/>
          <a:lstStyle/>
          <a:p>
            <a:r>
              <a:rPr lang="ru-RU" dirty="0" smtClean="0"/>
              <a:t>Преждевременные роды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656184" cy="221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8196" y="479715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Saccone</a:t>
            </a:r>
            <a:r>
              <a:rPr lang="en-US" sz="1600" dirty="0"/>
              <a:t> G, </a:t>
            </a:r>
            <a:r>
              <a:rPr lang="en-US" sz="1600" dirty="0" err="1"/>
              <a:t>Berghella</a:t>
            </a:r>
            <a:r>
              <a:rPr lang="en-US" sz="1600" dirty="0"/>
              <a:t> V. Antibiotic prophylaxis for term or near-term </a:t>
            </a:r>
            <a:r>
              <a:rPr lang="en-US" sz="1600" dirty="0" smtClean="0"/>
              <a:t>premature</a:t>
            </a:r>
            <a:r>
              <a:rPr lang="ru-RU" sz="1600" dirty="0" smtClean="0"/>
              <a:t> </a:t>
            </a:r>
            <a:r>
              <a:rPr lang="en-US" sz="1600" dirty="0" smtClean="0"/>
              <a:t>rupture </a:t>
            </a:r>
            <a:r>
              <a:rPr lang="en-US" sz="1600" dirty="0"/>
              <a:t>of membranes: </a:t>
            </a:r>
            <a:r>
              <a:rPr lang="en-US" sz="1600" dirty="0" err="1"/>
              <a:t>metaanalysis</a:t>
            </a:r>
            <a:r>
              <a:rPr lang="en-US" sz="1600" dirty="0"/>
              <a:t> of randomized trials. Am J </a:t>
            </a:r>
            <a:r>
              <a:rPr lang="en-US" sz="1600" dirty="0" err="1"/>
              <a:t>Obstet</a:t>
            </a:r>
            <a:r>
              <a:rPr lang="en-US" sz="1600" dirty="0"/>
              <a:t> </a:t>
            </a:r>
            <a:r>
              <a:rPr lang="en-US" sz="1600" dirty="0" smtClean="0"/>
              <a:t>Gynecol.</a:t>
            </a:r>
            <a:r>
              <a:rPr lang="ru-RU" sz="1600" dirty="0" smtClean="0"/>
              <a:t> </a:t>
            </a:r>
            <a:r>
              <a:rPr lang="en-US" sz="1600" dirty="0" smtClean="0"/>
              <a:t>2014 </a:t>
            </a:r>
            <a:r>
              <a:rPr lang="en-US" sz="1600" dirty="0"/>
              <a:t>Dec 30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5649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PROSPERO </a:t>
            </a:r>
            <a:r>
              <a:rPr lang="en-US" b="1" dirty="0"/>
              <a:t>International Prospective Register of Systematic </a:t>
            </a:r>
            <a:r>
              <a:rPr lang="en-US" b="1" dirty="0" smtClean="0"/>
              <a:t>Reviews</a:t>
            </a:r>
            <a:r>
              <a:rPr lang="ru-RU" b="1" dirty="0" smtClean="0"/>
              <a:t>                 </a:t>
            </a:r>
            <a:r>
              <a:rPr lang="en-US" b="1" dirty="0" smtClean="0"/>
              <a:t> </a:t>
            </a:r>
            <a:r>
              <a:rPr lang="en-US" b="1" dirty="0"/>
              <a:t>(registration number CRD42014013928)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50100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продолжительности преждевременного разрыва плодных оболочек более 12 часов антибиотикопрофилактика снижает частоту </a:t>
            </a:r>
            <a:r>
              <a:rPr lang="ru-RU" sz="2000" b="1" dirty="0" err="1" smtClean="0"/>
              <a:t>хорионамнионита</a:t>
            </a:r>
            <a:r>
              <a:rPr lang="ru-RU" sz="2000" b="1" dirty="0" smtClean="0"/>
              <a:t> на 51%, а эндометрита на 88%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680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0" y="1268760"/>
            <a:ext cx="6264695" cy="383552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8" y="260648"/>
            <a:ext cx="867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 акушерстве летальность  – тяжелый сепсис 7-17% септический шок – 28-33%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00833"/>
            <a:ext cx="2485990" cy="20882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7395" y="2244670"/>
            <a:ext cx="4324078" cy="2264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Молодой возраст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Отсутствие </a:t>
            </a:r>
            <a:r>
              <a:rPr lang="ru-RU" sz="1600" b="1" dirty="0" err="1">
                <a:solidFill>
                  <a:prstClr val="black"/>
                </a:solidFill>
              </a:rPr>
              <a:t>преморбидного</a:t>
            </a:r>
            <a:r>
              <a:rPr lang="ru-RU" sz="1600" b="1" dirty="0">
                <a:solidFill>
                  <a:prstClr val="black"/>
                </a:solidFill>
              </a:rPr>
              <a:t> фона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Локализация очага в полости малого таза – доступность для диагностики и лечения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Чувствительность микрофлоры к антибактериальным препаратам широкого спектра действия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8748" y="476672"/>
            <a:ext cx="4265740" cy="4212193"/>
          </a:xfrm>
          <a:prstGeom prst="roundRect">
            <a:avLst>
              <a:gd name="adj" fmla="val 4871"/>
            </a:avLst>
          </a:prstGeom>
          <a:solidFill>
            <a:srgbClr val="F3F2E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Материнская толерантность - снижение активности клеточного звена иммунитета </a:t>
            </a:r>
            <a:r>
              <a:rPr lang="ru-RU" sz="1200" b="1" dirty="0">
                <a:solidFill>
                  <a:prstClr val="black"/>
                </a:solidFill>
              </a:rPr>
              <a:t>(изменение соотношения </a:t>
            </a:r>
            <a:r>
              <a:rPr lang="en-US" sz="1200" b="1" dirty="0">
                <a:solidFill>
                  <a:prstClr val="black"/>
                </a:solidFill>
              </a:rPr>
              <a:t>Th1</a:t>
            </a:r>
            <a:r>
              <a:rPr lang="ru-RU" sz="1200" b="1" dirty="0">
                <a:solidFill>
                  <a:prstClr val="black"/>
                </a:solidFill>
              </a:rPr>
              <a:t>/</a:t>
            </a:r>
            <a:r>
              <a:rPr lang="en-US" sz="1200" b="1" dirty="0">
                <a:solidFill>
                  <a:prstClr val="black"/>
                </a:solidFill>
              </a:rPr>
              <a:t>Th2</a:t>
            </a:r>
            <a:r>
              <a:rPr lang="ru-RU" sz="1200" b="1" dirty="0">
                <a:solidFill>
                  <a:prstClr val="black"/>
                </a:solidFill>
              </a:rPr>
              <a:t> –большая восприимчивость к внутриклеточным возбудителям (бактерии, вирусы, паразиты)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количества лейкоцитов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уровня </a:t>
            </a:r>
            <a:r>
              <a:rPr lang="en-US" sz="1600" b="1" dirty="0">
                <a:solidFill>
                  <a:prstClr val="black"/>
                </a:solidFill>
              </a:rPr>
              <a:t>D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ru-RU" sz="1600" b="1" dirty="0" err="1">
                <a:solidFill>
                  <a:prstClr val="black"/>
                </a:solidFill>
              </a:rPr>
              <a:t>димера</a:t>
            </a: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Дисфункция эндотелия сосудов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Снижение антитромбина </a:t>
            </a:r>
            <a:r>
              <a:rPr lang="en-US" sz="1600" b="1" dirty="0">
                <a:solidFill>
                  <a:prstClr val="black"/>
                </a:solidFill>
              </a:rPr>
              <a:t>III</a:t>
            </a:r>
            <a:r>
              <a:rPr lang="ru-RU" sz="1600" b="1" dirty="0">
                <a:solidFill>
                  <a:prstClr val="black"/>
                </a:solidFill>
              </a:rPr>
              <a:t>, протеина С, протеина </a:t>
            </a:r>
            <a:r>
              <a:rPr lang="en-US" sz="1600" b="1" dirty="0">
                <a:solidFill>
                  <a:prstClr val="black"/>
                </a:solidFill>
              </a:rPr>
              <a:t>S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Рост уровня </a:t>
            </a:r>
            <a:r>
              <a:rPr lang="ru-RU" sz="1600" b="1" dirty="0" err="1">
                <a:solidFill>
                  <a:prstClr val="black"/>
                </a:solidFill>
              </a:rPr>
              <a:t>провоспалительных</a:t>
            </a:r>
            <a:r>
              <a:rPr lang="ru-RU" sz="1600" b="1" dirty="0">
                <a:solidFill>
                  <a:prstClr val="black"/>
                </a:solidFill>
              </a:rPr>
              <a:t> цитокинов в родах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Наличие воспалительной реакции при осложнениях беременности </a:t>
            </a:r>
            <a:r>
              <a:rPr lang="ru-RU" sz="1200" b="1" dirty="0">
                <a:solidFill>
                  <a:prstClr val="black"/>
                </a:solidFill>
              </a:rPr>
              <a:t>(</a:t>
            </a:r>
            <a:r>
              <a:rPr lang="ru-RU" sz="1200" b="1" dirty="0" err="1">
                <a:solidFill>
                  <a:prstClr val="black"/>
                </a:solidFill>
              </a:rPr>
              <a:t>преэклампсия</a:t>
            </a:r>
            <a:r>
              <a:rPr lang="ru-RU" sz="1200" b="1" dirty="0">
                <a:solidFill>
                  <a:prstClr val="black"/>
                </a:solidFill>
              </a:rPr>
              <a:t>, эклампсия, преждевременные роды) –</a:t>
            </a:r>
            <a:r>
              <a:rPr lang="ru-RU" sz="1600" b="1" dirty="0">
                <a:solidFill>
                  <a:prstClr val="black"/>
                </a:solidFill>
              </a:rPr>
              <a:t>материнский воспалительный ответ -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(</a:t>
            </a:r>
            <a:r>
              <a:rPr lang="en-US" sz="1600" b="1" dirty="0">
                <a:solidFill>
                  <a:prstClr val="black"/>
                </a:solidFill>
              </a:rPr>
              <a:t>MSIR</a:t>
            </a:r>
            <a:r>
              <a:rPr lang="ru-RU" sz="1600" b="1" dirty="0">
                <a:solidFill>
                  <a:prstClr val="black"/>
                </a:solidFill>
              </a:rPr>
              <a:t> - </a:t>
            </a:r>
            <a:r>
              <a:rPr lang="ru-RU" sz="1600" b="1" dirty="0" err="1">
                <a:solidFill>
                  <a:prstClr val="black"/>
                </a:solidFill>
              </a:rPr>
              <a:t>maternal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systemic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inflammatory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response</a:t>
            </a:r>
            <a:r>
              <a:rPr lang="ru-RU" sz="1600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82" y="550382"/>
            <a:ext cx="56007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740546" cy="11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4317"/>
            <a:ext cx="3067422" cy="3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071" y="332656"/>
            <a:ext cx="8229600" cy="5873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Факторы риска развития сепсиса: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 smtClean="0">
              <a:solidFill>
                <a:srgbClr val="0000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985" y="1797124"/>
            <a:ext cx="8346256" cy="4536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Внебольничный, инфицированный аборт.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Низкий социально-экономический статус.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rgbClr val="FF0000"/>
                </a:solidFill>
              </a:rPr>
              <a:t>Иммунодефицитное</a:t>
            </a:r>
            <a:r>
              <a:rPr lang="ru-RU" sz="2000" b="1" dirty="0" smtClean="0">
                <a:solidFill>
                  <a:srgbClr val="FF0000"/>
                </a:solidFill>
              </a:rPr>
              <a:t> состояние.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Хронические очаги инфекции </a:t>
            </a:r>
            <a:r>
              <a:rPr lang="ru-RU" sz="1800" b="1" dirty="0" smtClean="0">
                <a:solidFill>
                  <a:srgbClr val="FF0000"/>
                </a:solidFill>
              </a:rPr>
              <a:t>(урогенитальный тракт).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Преждевременные роды.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Сахарный диабет.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Оперативные вмешательства </a:t>
            </a:r>
            <a:r>
              <a:rPr lang="ru-RU" sz="1800" b="1" dirty="0" smtClean="0"/>
              <a:t>(кесарево сечение).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Кровопотеря, геморрагический шок 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предлежание</a:t>
            </a:r>
            <a:r>
              <a:rPr lang="ru-RU" sz="1800" b="1" dirty="0" smtClean="0"/>
              <a:t> плаценты, отслойка плаценты).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Внутриматочные манипуляции.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Анемия.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/>
              <a:t>Преэклампсия</a:t>
            </a:r>
            <a:r>
              <a:rPr lang="ru-RU" sz="2000" b="1" dirty="0" smtClean="0"/>
              <a:t> и эклампсия.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8275" y="6338888"/>
            <a:ext cx="619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/>
              <a:t>Sheffield J. S. Sepsis and septic shock in pregnancy </a:t>
            </a:r>
            <a:r>
              <a:rPr lang="en-US" sz="1200" dirty="0" err="1"/>
              <a:t>Crit</a:t>
            </a:r>
            <a:r>
              <a:rPr lang="en-US" sz="1200" dirty="0"/>
              <a:t> Care </a:t>
            </a:r>
            <a:r>
              <a:rPr lang="en-US" sz="1200" dirty="0" err="1"/>
              <a:t>Clin</a:t>
            </a:r>
            <a:r>
              <a:rPr lang="en-US" sz="1200" dirty="0"/>
              <a:t> 20 (2004) 651– 660</a:t>
            </a:r>
            <a:endParaRPr lang="ru-RU" sz="1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 – единственный важный фактор – кесарево сечение!!!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661248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Stein C. Global burden of maternal sepsis in the year 2000. Evidence and Information for Policy, World Health Organization, Geneva, July 2003. Available from: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http://</a:t>
            </a:r>
            <a:r>
              <a:rPr lang="en-US" sz="3600" b="1" dirty="0" smtClean="0">
                <a:solidFill>
                  <a:srgbClr val="FF0000"/>
                </a:solidFill>
              </a:rPr>
              <a:t>www.arfpoint.ru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Куликов А.В.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" name="Picture 2" descr="H:\1_Куликов\Презентации\слайд Первый Плену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707720" cy="55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273" y="2549827"/>
            <a:ext cx="1483929" cy="5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0037"/>
            <a:ext cx="1359435" cy="17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55" y="2186044"/>
            <a:ext cx="1281263" cy="17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 еще почитать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1" y="1475889"/>
            <a:ext cx="2452149" cy="6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книгу Sepsis - Guillermo Ortiz-Rui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9" y="2330037"/>
            <a:ext cx="1054771" cy="16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псис. Классификация, клинико-диагностическая концепция и лечение. Практическое руководство - 2 изд. - Под редакцией В. С. Сав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215408" cy="19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псис в начале XXI века. Скачать книг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237"/>
            <a:ext cx="1170456" cy="19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фекции в акушерстве и гинекологии - Документ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95741" cy="16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4301857"/>
            <a:ext cx="5055784" cy="702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5229200"/>
            <a:ext cx="6034045" cy="8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847948" cy="37444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Годы и разборы идут, а жизнь так и ничему и не учит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21694"/>
            <a:ext cx="4752528" cy="3162683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Проблемы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Нет</a:t>
            </a:r>
            <a:endParaRPr lang="en-US" sz="5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>
                <a:solidFill>
                  <a:srgbClr val="FF0000"/>
                </a:solidFill>
              </a:rPr>
              <a:t>П</a:t>
            </a:r>
            <a:r>
              <a:rPr lang="ru-RU" sz="3400" b="1" dirty="0" smtClean="0">
                <a:solidFill>
                  <a:srgbClr val="FF0000"/>
                </a:solidFill>
              </a:rPr>
              <a:t>редставления о матке как очаге инфекции и воспалительных медиаторов при отсутствии клиники «классического» эндометрита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Применения </a:t>
            </a:r>
            <a:r>
              <a:rPr lang="ru-RU" sz="3400" b="1" dirty="0" err="1" smtClean="0"/>
              <a:t>биомаркеров</a:t>
            </a:r>
            <a:r>
              <a:rPr lang="ru-RU" sz="3400" b="1" dirty="0" smtClean="0"/>
              <a:t>: </a:t>
            </a:r>
            <a:r>
              <a:rPr lang="ru-RU" sz="3400" b="1" dirty="0" err="1" smtClean="0"/>
              <a:t>прокальцитониновый</a:t>
            </a:r>
            <a:r>
              <a:rPr lang="ru-RU" sz="3400" b="1" dirty="0" smtClean="0"/>
              <a:t> тест, </a:t>
            </a:r>
            <a:r>
              <a:rPr lang="ru-RU" sz="3400" b="1" dirty="0" err="1" smtClean="0"/>
              <a:t>пресепсин</a:t>
            </a:r>
            <a:endParaRPr lang="ru-RU" sz="3400" b="1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3600" b="1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ИТОГ:</a:t>
            </a:r>
            <a:r>
              <a:rPr lang="ru-RU" sz="3600" b="1" dirty="0" smtClean="0"/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Задержка </a:t>
            </a:r>
            <a:r>
              <a:rPr lang="ru-RU" sz="3600" b="1" dirty="0">
                <a:solidFill>
                  <a:srgbClr val="FF0000"/>
                </a:solidFill>
              </a:rPr>
              <a:t>с санацией очага инфекции – матки </a:t>
            </a:r>
            <a:r>
              <a:rPr lang="ru-RU" sz="3600" b="1" dirty="0"/>
              <a:t>от часов до нескольких суток несмотря на развитие шока и других проявлений ПОН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3600" b="1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Нет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3000" b="1" dirty="0" smtClean="0"/>
              <a:t>Эффективных антибактериальных препаратов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3000" b="1" dirty="0" smtClean="0"/>
              <a:t>Современных </a:t>
            </a:r>
            <a:r>
              <a:rPr lang="ru-RU" sz="3000" b="1" dirty="0" err="1" smtClean="0"/>
              <a:t>вазопрессоров</a:t>
            </a:r>
            <a:r>
              <a:rPr lang="ru-RU" sz="3000" b="1" dirty="0" smtClean="0"/>
              <a:t> и инотропных препаратов для ранней стабилизации гемодинамики при отсутствии современного мониторинга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3000" b="1" dirty="0" smtClean="0"/>
              <a:t>Почечной заместительной терапии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3000" b="1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ИТОГ: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300" b="1" dirty="0" smtClean="0">
                <a:solidFill>
                  <a:srgbClr val="FF0000"/>
                </a:solidFill>
              </a:rPr>
              <a:t>Задержка с качественной интенсивной терапией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292706"/>
            <a:ext cx="8229600" cy="3776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Диагностика и оценка тяжести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952328" cy="2018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5"/>
            <a:ext cx="2453329" cy="237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455" y="29809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До…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0789" y="3081445"/>
            <a:ext cx="317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 ясно, но поздно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251"/>
            <a:ext cx="2012701" cy="2608669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60240" y="5301208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>
                <a:solidFill>
                  <a:prstClr val="black"/>
                </a:solidFill>
              </a:rPr>
              <a:t>Machiavelli N. Il </a:t>
            </a:r>
            <a:r>
              <a:rPr lang="de-DE" dirty="0" err="1">
                <a:solidFill>
                  <a:prstClr val="black"/>
                </a:solidFill>
              </a:rPr>
              <a:t>principe</a:t>
            </a:r>
            <a:r>
              <a:rPr lang="de-DE" dirty="0">
                <a:solidFill>
                  <a:prstClr val="black"/>
                </a:solidFill>
              </a:rPr>
              <a:t>. </a:t>
            </a:r>
            <a:r>
              <a:rPr lang="de-DE" dirty="0" err="1">
                <a:solidFill>
                  <a:prstClr val="black"/>
                </a:solidFill>
              </a:rPr>
              <a:t>S.l</a:t>
            </a:r>
            <a:r>
              <a:rPr lang="de-DE" dirty="0">
                <a:solidFill>
                  <a:prstClr val="black"/>
                </a:solidFill>
              </a:rPr>
              <a:t>. [nach Ebert vielleicht Genf]; 1550.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r>
              <a:rPr lang="en-US" sz="2800" b="1" dirty="0">
                <a:solidFill>
                  <a:prstClr val="black"/>
                </a:solidFill>
              </a:rPr>
              <a:t> . </a:t>
            </a:r>
            <a:r>
              <a:rPr lang="en-US" sz="2800" b="1" dirty="0" smtClean="0">
                <a:solidFill>
                  <a:prstClr val="black"/>
                </a:solidFill>
              </a:rPr>
              <a:t>. the </a:t>
            </a:r>
            <a:r>
              <a:rPr lang="en-US" sz="2800" b="1" dirty="0">
                <a:solidFill>
                  <a:prstClr val="black"/>
                </a:solidFill>
              </a:rPr>
              <a:t>physicians say it happens in </a:t>
            </a:r>
            <a:r>
              <a:rPr lang="en-US" sz="2800" b="1" dirty="0">
                <a:solidFill>
                  <a:srgbClr val="FF0000"/>
                </a:solidFill>
              </a:rPr>
              <a:t>hectic fever,</a:t>
            </a:r>
            <a:r>
              <a:rPr lang="en-US" sz="2800" b="1" dirty="0">
                <a:solidFill>
                  <a:prstClr val="black"/>
                </a:solidFill>
              </a:rPr>
              <a:t> that in the beginning of the malady it is easy to cure but </a:t>
            </a:r>
            <a:r>
              <a:rPr lang="en-US" sz="2800" b="1" dirty="0">
                <a:solidFill>
                  <a:srgbClr val="FF0000"/>
                </a:solidFill>
              </a:rPr>
              <a:t>difficult to detect</a:t>
            </a:r>
            <a:r>
              <a:rPr lang="en-US" sz="2800" b="1" dirty="0">
                <a:solidFill>
                  <a:prstClr val="black"/>
                </a:solidFill>
              </a:rPr>
              <a:t>, but in the course of time, not having been either detected or treated in the beginning, it becomes easy to detect but </a:t>
            </a:r>
            <a:r>
              <a:rPr lang="en-US" sz="2800" b="1" dirty="0">
                <a:solidFill>
                  <a:srgbClr val="FF0000"/>
                </a:solidFill>
              </a:rPr>
              <a:t>difficult to </a:t>
            </a:r>
            <a:r>
              <a:rPr lang="en-US" sz="2800" b="1" dirty="0" smtClean="0">
                <a:solidFill>
                  <a:srgbClr val="FF0000"/>
                </a:solidFill>
              </a:rPr>
              <a:t>cure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2688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Терминология</a:t>
            </a:r>
            <a:endParaRPr lang="ru-RU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033030"/>
              </p:ext>
            </p:extLst>
          </p:nvPr>
        </p:nvGraphicFramePr>
        <p:xfrm>
          <a:off x="128310" y="1268760"/>
          <a:ext cx="8784976" cy="4333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48272"/>
                <a:gridCol w="633670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Термин</a:t>
                      </a:r>
                      <a:endParaRPr lang="ru-RU" sz="1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Определение</a:t>
                      </a:r>
                      <a:endParaRPr lang="ru-RU" sz="18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Системная воспалительная реакция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(системный воспалительный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</a:rPr>
                        <a:t> ответ ССВО, </a:t>
                      </a:r>
                      <a:r>
                        <a:rPr lang="en-US" sz="1400" b="1" baseline="0" dirty="0" smtClean="0">
                          <a:solidFill>
                            <a:srgbClr val="0000FF"/>
                          </a:solidFill>
                        </a:rPr>
                        <a:t>SIRS)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/>
                        <a:t>Характеризуется двумя или более из следующих признаков: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температура тела &gt;38 С или &lt;З6°С,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ЧСС &gt;90/мин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ЧД &gt;20/мин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РаСО</a:t>
                      </a:r>
                      <a:r>
                        <a:rPr lang="ru-RU" sz="1200" baseline="-25000" dirty="0" smtClean="0"/>
                        <a:t>2</a:t>
                      </a:r>
                      <a:r>
                        <a:rPr lang="ru-RU" sz="1200" dirty="0" smtClean="0"/>
                        <a:t> &lt;32 мм рт.ст.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лейкоциты крови &gt;12-10</a:t>
                      </a:r>
                      <a:r>
                        <a:rPr lang="ru-RU" sz="1200" baseline="30000" dirty="0" smtClean="0"/>
                        <a:t>9</a:t>
                      </a:r>
                      <a:r>
                        <a:rPr lang="ru-RU" sz="1200" dirty="0" smtClean="0"/>
                        <a:t> или &lt; 4-10</a:t>
                      </a:r>
                      <a:r>
                        <a:rPr lang="ru-RU" sz="1200" baseline="30000" dirty="0" smtClean="0"/>
                        <a:t>9</a:t>
                      </a:r>
                      <a:r>
                        <a:rPr lang="ru-RU" sz="1200" dirty="0" smtClean="0"/>
                        <a:t>, или незрелых форм &gt;10%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Сепсис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Системная воспалительная реакция на инвазию микроорганизмов. Наличие очага инфекции и 2-х или более признаков системной воспалительной реакции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Тяжелый сепсис 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Сепсис, ассоциирующиеся с органной дисфункцией, нарушением тканевой перфузии, </a:t>
                      </a:r>
                      <a:r>
                        <a:rPr lang="ru-RU" sz="1400" dirty="0" err="1" smtClean="0"/>
                        <a:t>олигурией</a:t>
                      </a:r>
                      <a:r>
                        <a:rPr lang="ru-RU" sz="1400" dirty="0" smtClean="0"/>
                        <a:t>, увеличением уровня </a:t>
                      </a:r>
                      <a:r>
                        <a:rPr lang="ru-RU" sz="1400" dirty="0" err="1" smtClean="0"/>
                        <a:t>лактата</a:t>
                      </a:r>
                      <a:r>
                        <a:rPr lang="ru-RU" sz="1400" dirty="0" smtClean="0"/>
                        <a:t>, энцефалопатией</a:t>
                      </a:r>
                      <a:r>
                        <a:rPr lang="ru-RU" sz="160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Септический шок</a:t>
                      </a:r>
                      <a:endParaRPr lang="ru-RU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/>
                        <a:t>Тяжелый сепсис с тканевой и органной </a:t>
                      </a:r>
                      <a:r>
                        <a:rPr lang="ru-RU" sz="1400" dirty="0" err="1" smtClean="0"/>
                        <a:t>гипоперфузией</a:t>
                      </a:r>
                      <a:r>
                        <a:rPr lang="ru-RU" sz="1400" dirty="0" smtClean="0"/>
                        <a:t>, артериальной гипотонией.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Снижение САД </a:t>
                      </a:r>
                      <a:r>
                        <a:rPr lang="en-US" sz="1200" dirty="0" smtClean="0"/>
                        <a:t>&lt; 90</a:t>
                      </a:r>
                      <a:r>
                        <a:rPr lang="ru-RU" sz="1200" dirty="0" smtClean="0"/>
                        <a:t> мм рт ст или более чем на 40 мм рт ст от базового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Отсутствие эффекта от адекватной </a:t>
                      </a:r>
                      <a:r>
                        <a:rPr lang="ru-RU" sz="1200" dirty="0" err="1" smtClean="0"/>
                        <a:t>инфузии</a:t>
                      </a:r>
                      <a:r>
                        <a:rPr lang="ru-RU" sz="1200" dirty="0" smtClean="0"/>
                        <a:t> (20 мл/кг)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Признаки снижения периферического кровообращения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736304" cy="91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1437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024" y="299715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PIRO </a:t>
            </a:r>
            <a:r>
              <a:rPr lang="en-US" sz="2400" b="1" dirty="0">
                <a:solidFill>
                  <a:srgbClr val="FF0000"/>
                </a:solidFill>
              </a:rPr>
              <a:t>(predisposing, infection, response, organ dysfunction)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6950"/>
              </p:ext>
            </p:extLst>
          </p:nvPr>
        </p:nvGraphicFramePr>
        <p:xfrm>
          <a:off x="306143" y="980728"/>
          <a:ext cx="8496944" cy="2741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9242"/>
                <a:gridCol w="4597702"/>
              </a:tblGrid>
              <a:tr h="350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Фактор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Проявления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584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Predisposition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(предрасположенность)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Возраст</a:t>
                      </a:r>
                      <a:r>
                        <a:rPr lang="ru-RU" sz="1200" dirty="0">
                          <a:effectLst/>
                        </a:rPr>
                        <a:t>, генетические факторы, сопутствующие заболевания, </a:t>
                      </a:r>
                      <a:r>
                        <a:rPr lang="ru-RU" sz="1200" dirty="0" err="1">
                          <a:effectLst/>
                        </a:rPr>
                        <a:t>иммуносупрессивная</a:t>
                      </a:r>
                      <a:r>
                        <a:rPr lang="ru-RU" sz="1200" dirty="0">
                          <a:effectLst/>
                        </a:rPr>
                        <a:t> терапия и др.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Infection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(инфекция)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Локализация </a:t>
                      </a:r>
                      <a:r>
                        <a:rPr lang="ru-RU" sz="1200" dirty="0">
                          <a:effectLst/>
                        </a:rPr>
                        <a:t>очага инфекции, возбудитель инфекции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733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Response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(реакция)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Клинические </a:t>
                      </a:r>
                      <a:r>
                        <a:rPr lang="ru-RU" sz="1200" dirty="0">
                          <a:effectLst/>
                        </a:rPr>
                        <a:t>проявления инфекционного процесса (температура тела, ЧСС, уровень лейкоцитоза, концентрация </a:t>
                      </a:r>
                      <a:r>
                        <a:rPr lang="ru-RU" sz="1200" dirty="0" err="1">
                          <a:effectLst/>
                        </a:rPr>
                        <a:t>прокальцитонина</a:t>
                      </a:r>
                      <a:r>
                        <a:rPr lang="ru-RU" sz="1200" dirty="0">
                          <a:effectLst/>
                        </a:rPr>
                        <a:t>, С-реактивного белка и др.)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  <a:tr h="561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Organ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dysfunction</a:t>
                      </a:r>
                      <a:r>
                        <a:rPr lang="ru-RU" sz="1600" dirty="0">
                          <a:effectLst/>
                        </a:rPr>
                        <a:t> (органная дисфункция)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Для </a:t>
                      </a:r>
                      <a:r>
                        <a:rPr lang="ru-RU" sz="1200" dirty="0">
                          <a:effectLst/>
                        </a:rPr>
                        <a:t>оценки степени органной дисфункции используется шкала SOFA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045" marR="51045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8" y="4006844"/>
            <a:ext cx="5603832" cy="25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178451"/>
            <a:ext cx="2376264" cy="594365"/>
          </a:xfrm>
          <a:prstGeom prst="roundRect">
            <a:avLst/>
          </a:prstGeom>
          <a:solidFill>
            <a:srgbClr val="F3F2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Очаг инфекции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8741" y="1475633"/>
            <a:ext cx="3600400" cy="6297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Более 2 признаков СВР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2780029"/>
            <a:ext cx="2289174" cy="576064"/>
          </a:xfrm>
          <a:prstGeom prst="roundRect">
            <a:avLst/>
          </a:prstGeom>
          <a:solidFill>
            <a:srgbClr val="F3F2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Очаг инфекции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8919" y="3111705"/>
            <a:ext cx="1040968" cy="6120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3496488"/>
            <a:ext cx="3528392" cy="45457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ПОН – </a:t>
            </a:r>
            <a:r>
              <a:rPr lang="en-US" sz="2400" b="1" dirty="0" smtClean="0">
                <a:solidFill>
                  <a:schemeClr val="bg1"/>
                </a:solidFill>
              </a:rPr>
              <a:t>SOFA</a:t>
            </a:r>
            <a:r>
              <a:rPr lang="ru-RU" sz="2400" b="1" dirty="0" smtClean="0">
                <a:solidFill>
                  <a:schemeClr val="bg1"/>
                </a:solidFill>
              </a:rPr>
              <a:t>  (более </a:t>
            </a:r>
            <a:r>
              <a:rPr lang="en-US" sz="2400" b="1" dirty="0" smtClean="0">
                <a:solidFill>
                  <a:schemeClr val="bg1"/>
                </a:solidFill>
              </a:rPr>
              <a:t> 2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93758" y="5733256"/>
            <a:ext cx="4104456" cy="50919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Септический шок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51565"/>
            <a:ext cx="1262735" cy="16804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89502" y="18741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ISICEM15: SIRS and Sepsis: An Unhappy Marriage</a:t>
            </a:r>
          </a:p>
        </p:txBody>
      </p:sp>
      <p:sp>
        <p:nvSpPr>
          <p:cNvPr id="7" name="AutoShape 2" descr="Health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7" y="143246"/>
            <a:ext cx="2126357" cy="5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55575" y="2708021"/>
            <a:ext cx="8895109" cy="7200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39552" y="4412367"/>
            <a:ext cx="2404577" cy="625551"/>
          </a:xfrm>
          <a:prstGeom prst="roundRect">
            <a:avLst/>
          </a:prstGeom>
          <a:solidFill>
            <a:srgbClr val="F3F2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Очаг инфекции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30825" y="4799015"/>
            <a:ext cx="3384376" cy="47780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ПОН – </a:t>
            </a:r>
            <a:r>
              <a:rPr lang="en-US" sz="2400" b="1" dirty="0" smtClean="0">
                <a:solidFill>
                  <a:schemeClr val="bg1"/>
                </a:solidFill>
              </a:rPr>
              <a:t>SOFA</a:t>
            </a:r>
            <a:r>
              <a:rPr lang="ru-RU" sz="2400" b="1" dirty="0" smtClean="0">
                <a:solidFill>
                  <a:schemeClr val="bg1"/>
                </a:solidFill>
              </a:rPr>
              <a:t>  (более </a:t>
            </a:r>
            <a:r>
              <a:rPr lang="en-US" sz="2400" b="1" dirty="0" smtClean="0">
                <a:solidFill>
                  <a:schemeClr val="bg1"/>
                </a:solidFill>
              </a:rPr>
              <a:t> 2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52" y="759281"/>
            <a:ext cx="6410891" cy="331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1" y="260648"/>
            <a:ext cx="2448861" cy="2870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221088"/>
            <a:ext cx="8284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Без СВР летальность выше (16,1</a:t>
            </a:r>
            <a:r>
              <a:rPr lang="ru-RU" sz="2800" b="1" dirty="0">
                <a:solidFill>
                  <a:srgbClr val="000000"/>
                </a:solidFill>
              </a:rPr>
              <a:t>% против 24,5</a:t>
            </a:r>
            <a:r>
              <a:rPr lang="ru-RU" sz="2800" b="1" dirty="0" smtClean="0">
                <a:solidFill>
                  <a:srgbClr val="000000"/>
                </a:solidFill>
              </a:rPr>
              <a:t>%)!!! </a:t>
            </a:r>
            <a:endParaRPr lang="ru-RU" sz="2800" b="1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 rot="18598488">
            <a:off x="6158253" y="2078316"/>
            <a:ext cx="1394334" cy="46805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635896" y="2762925"/>
            <a:ext cx="1394334" cy="46805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38313" y="4869160"/>
            <a:ext cx="6084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Drewry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AM,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Hotchkiss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RS.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Revising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definitions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Nat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Nephrol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2015 Jun;11(6):326-8.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452320" cy="51069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548680"/>
            <a:ext cx="303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http://www.femb.ru/find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519"/>
            <a:ext cx="2481486" cy="6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6" name="Rectangle 23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9053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Шкала</a:t>
            </a:r>
            <a:r>
              <a:rPr lang="en-US" altLang="ru-RU" sz="2800" b="1" dirty="0">
                <a:solidFill>
                  <a:srgbClr val="3333FF"/>
                </a:solidFill>
              </a:rPr>
              <a:t>  </a:t>
            </a:r>
            <a:r>
              <a:rPr lang="en-US" altLang="ru-RU" sz="2800" b="1" dirty="0" smtClean="0">
                <a:solidFill>
                  <a:srgbClr val="3333FF"/>
                </a:solidFill>
              </a:rPr>
              <a:t>SOFA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                                                                                    </a:t>
            </a:r>
            <a:r>
              <a:rPr lang="ru-RU" altLang="ru-RU" sz="2000" b="1" dirty="0" smtClean="0">
                <a:solidFill>
                  <a:srgbClr val="3333FF"/>
                </a:solidFill>
              </a:rPr>
              <a:t>     </a:t>
            </a:r>
            <a:r>
              <a:rPr lang="en-US" altLang="ru-RU" sz="2400" b="1" dirty="0">
                <a:solidFill>
                  <a:srgbClr val="3333FF"/>
                </a:solidFill>
              </a:rPr>
              <a:t>(Sequential Organ Failure Assessment)</a:t>
            </a:r>
            <a:endParaRPr lang="ru-RU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21786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537651"/>
              </p:ext>
            </p:extLst>
          </p:nvPr>
        </p:nvGraphicFramePr>
        <p:xfrm>
          <a:off x="539552" y="1196752"/>
          <a:ext cx="8281740" cy="4225878"/>
        </p:xfrm>
        <a:graphic>
          <a:graphicData uri="http://schemas.openxmlformats.org/drawingml/2006/table">
            <a:tbl>
              <a:tblPr/>
              <a:tblGrid>
                <a:gridCol w="2457817"/>
                <a:gridCol w="1102924"/>
                <a:gridCol w="1299067"/>
                <a:gridCol w="1504897"/>
                <a:gridCol w="1917035"/>
              </a:tblGrid>
              <a:tr h="36984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SOFA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6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Дыхание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PaO</a:t>
                      </a:r>
                      <a:r>
                        <a:rPr kumimoji="0" lang="ru-RU" altLang="ru-RU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FiO</a:t>
                      </a:r>
                      <a:r>
                        <a:rPr kumimoji="0" lang="ru-RU" altLang="ru-RU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мм рт. ст.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399-300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299-200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199-100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Коагуляция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Тромбоциты, х 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/мм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&lt;150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Печень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Билирубин,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мкмоль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/л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33-101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102-204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&gt;204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85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Сердечно-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сосудистая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Гипотензия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АДср.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&lt;70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мм рт. ст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добутамин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(любая доза)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0,1, 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&gt;15,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&gt;0,1,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ЦНС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комы Глазго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13-14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6-9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86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Почки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Креатинин, ммоль/л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диурез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0,11-0,17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0,171-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0,299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0,3-0,44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&lt;500 мл/сут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&gt;0,44 или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&lt;200 мл/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сут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5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79512" y="3212977"/>
            <a:ext cx="8712967" cy="3151310"/>
          </a:xfrm>
          <a:prstGeom prst="cloudCallout">
            <a:avLst>
              <a:gd name="adj1" fmla="val -17677"/>
              <a:gd name="adj2" fmla="val 38982"/>
            </a:avLst>
          </a:prstGeom>
          <a:solidFill>
            <a:srgbClr val="EAE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</a:rPr>
              <a:t>Некоторые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из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предложенных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маркеров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сепсиса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 smtClean="0">
              <a:solidFill>
                <a:srgbClr val="0000CC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268760"/>
            <a:ext cx="7776666" cy="48244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33CC"/>
                </a:solidFill>
              </a:rPr>
              <a:t>Количество лейкоцитов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C-</a:t>
            </a:r>
            <a:r>
              <a:rPr lang="ru-RU" sz="2400" b="1" dirty="0" smtClean="0">
                <a:solidFill>
                  <a:srgbClr val="0033CC"/>
                </a:solidFill>
              </a:rPr>
              <a:t>реактивный белок</a:t>
            </a:r>
          </a:p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Прокальцитонин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Пресепсин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(soluble </a:t>
            </a:r>
            <a:r>
              <a:rPr lang="en-US" sz="2000" dirty="0"/>
              <a:t>CD14 subtype</a:t>
            </a:r>
            <a:r>
              <a:rPr lang="en-US" sz="2000" dirty="0" smtClean="0"/>
              <a:t>)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1800"/>
              </a:spcBef>
            </a:pPr>
            <a:endParaRPr lang="ru-RU" sz="2000" b="1" dirty="0" smtClean="0"/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000" b="1" dirty="0" smtClean="0"/>
              <a:t>  </a:t>
            </a:r>
            <a:r>
              <a:rPr lang="ru-RU" sz="2000" b="1" dirty="0" smtClean="0"/>
              <a:t>Эндотоксин, Цитокины</a:t>
            </a:r>
            <a:r>
              <a:rPr lang="fr-FR" sz="2000" b="1" dirty="0" smtClean="0"/>
              <a:t> – IL-1, IL-2, IL-4, IL-6, IL-8, IL-10, TNF, IFN-</a:t>
            </a:r>
            <a:r>
              <a:rPr lang="el-GR" sz="2000" b="1" dirty="0" smtClean="0">
                <a:cs typeface="Arial" pitchFamily="34" charset="0"/>
              </a:rPr>
              <a:t>γ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PAF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/>
              <a:t>TNF-</a:t>
            </a:r>
            <a:r>
              <a:rPr lang="ru-RU" sz="2000" b="1" dirty="0" smtClean="0"/>
              <a:t>рецепторы, Антагонисты рецептора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рецепторы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Компоненты системы комплемента, </a:t>
            </a:r>
            <a:r>
              <a:rPr lang="ru-RU" sz="2000" b="1" dirty="0" err="1" smtClean="0"/>
              <a:t>Эндотелин</a:t>
            </a:r>
            <a:r>
              <a:rPr lang="en-US" sz="2000" b="1" dirty="0" smtClean="0"/>
              <a:t>-1</a:t>
            </a:r>
            <a:r>
              <a:rPr lang="ru-RU" sz="2000" b="1" dirty="0" smtClean="0"/>
              <a:t>, </a:t>
            </a:r>
            <a:r>
              <a:rPr lang="en-US" sz="2000" b="1" dirty="0" smtClean="0"/>
              <a:t>ICAM-1, VCAM-1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Фосфолипаза</a:t>
            </a:r>
            <a:r>
              <a:rPr lang="en-US" sz="2000" b="1" dirty="0" smtClean="0"/>
              <a:t> A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</a:t>
            </a:r>
            <a:r>
              <a:rPr lang="en-US" sz="2000" b="1" dirty="0" smtClean="0"/>
              <a:t>PG E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 </a:t>
            </a:r>
            <a:r>
              <a:rPr lang="ru-RU" sz="2000" b="1" dirty="0" smtClean="0"/>
              <a:t>Нитраты</a:t>
            </a:r>
            <a:r>
              <a:rPr lang="en-US" sz="2000" b="1" dirty="0" smtClean="0"/>
              <a:t>/</a:t>
            </a:r>
            <a:r>
              <a:rPr lang="ru-RU" sz="2000" b="1" dirty="0" smtClean="0"/>
              <a:t>нитриты, </a:t>
            </a:r>
            <a:r>
              <a:rPr lang="ru-RU" sz="2000" b="1" dirty="0" err="1" smtClean="0"/>
              <a:t>Лактоферрин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Эластаза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Неоптерин</a:t>
            </a:r>
            <a:r>
              <a:rPr lang="ru-RU" sz="2000" b="1" dirty="0" smtClean="0"/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00563" y="6165850"/>
            <a:ext cx="424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/>
              <a:t>Vincent J. L., Habib A. M., Verdant C., Bruhn A. Sepsis diagnosis and management:work in progress Minerva Anestesiol. 2006;72:87-96</a:t>
            </a:r>
            <a:endParaRPr lang="ru-RU" sz="1000"/>
          </a:p>
        </p:txBody>
      </p:sp>
      <p:pic>
        <p:nvPicPr>
          <p:cNvPr id="36870" name="Picture 5" descr="P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033447"/>
            <a:ext cx="2771317" cy="190448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67944" cy="1355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4681" cy="23762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4" y="3140968"/>
            <a:ext cx="3622104" cy="19189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01033" cy="33901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Почему спешим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26330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4614227"/>
            <a:ext cx="714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Принцип «ранней целенаправленной терапии (</a:t>
            </a:r>
            <a:r>
              <a:rPr lang="ru-RU" sz="2400" b="1" dirty="0" err="1">
                <a:solidFill>
                  <a:srgbClr val="0000FF"/>
                </a:solidFill>
              </a:rPr>
              <a:t>early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goal-directed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therapy</a:t>
            </a:r>
            <a:r>
              <a:rPr lang="ru-RU" sz="2400" b="1" dirty="0">
                <a:solidFill>
                  <a:srgbClr val="0000FF"/>
                </a:solidFill>
              </a:rPr>
              <a:t> (EGDT)»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85293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800" b="1" dirty="0">
                <a:solidFill>
                  <a:srgbClr val="FF0000"/>
                </a:solidFill>
              </a:rPr>
              <a:t>У 39% время от появления первых симптомов до развития </a:t>
            </a:r>
            <a:r>
              <a:rPr lang="en-US" sz="2800" b="1" dirty="0">
                <a:solidFill>
                  <a:srgbClr val="FF0000"/>
                </a:solidFill>
              </a:rPr>
              <a:t>“full-blown sepsis”</a:t>
            </a:r>
            <a:r>
              <a:rPr lang="ru-RU" sz="2800" b="1" dirty="0">
                <a:solidFill>
                  <a:srgbClr val="FF0000"/>
                </a:solidFill>
              </a:rPr>
              <a:t> – менее 24 ч, летальность в этой группе  - 50%</a:t>
            </a:r>
          </a:p>
        </p:txBody>
      </p:sp>
    </p:spTree>
    <p:extLst>
      <p:ext uri="{BB962C8B-B14F-4D97-AF65-F5344CB8AC3E}">
        <p14:creationId xmlns:p14="http://schemas.microsoft.com/office/powerpoint/2010/main" val="2015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FF"/>
                </a:solidFill>
              </a:rPr>
              <a:t>Проявления тяжелого сепсиса в акушерстве</a:t>
            </a:r>
            <a:endParaRPr lang="ru-RU" sz="3200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Дыхательная недостаточность – 44-70%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Острая почечная недостаточность – 16-37%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Гематологические изменения – 39-43%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Неврологические изменения – 8-11% (до 33%)</a:t>
            </a:r>
          </a:p>
          <a:p>
            <a:endParaRPr lang="ru-RU" sz="2400" b="1" dirty="0"/>
          </a:p>
          <a:p>
            <a:r>
              <a:rPr lang="ru-RU" sz="2400" b="1" dirty="0" err="1" smtClean="0">
                <a:solidFill>
                  <a:srgbClr val="3333FF"/>
                </a:solidFill>
              </a:rPr>
              <a:t>Полиорганная</a:t>
            </a:r>
            <a:r>
              <a:rPr lang="ru-RU" sz="2400" b="1" dirty="0" smtClean="0">
                <a:solidFill>
                  <a:srgbClr val="3333FF"/>
                </a:solidFill>
              </a:rPr>
              <a:t> недостаточность:</a:t>
            </a:r>
          </a:p>
          <a:p>
            <a:pPr lvl="1"/>
            <a:r>
              <a:rPr lang="ru-RU" sz="2400" b="1" dirty="0" smtClean="0"/>
              <a:t>1 орган – 40%</a:t>
            </a:r>
          </a:p>
          <a:p>
            <a:pPr lvl="1"/>
            <a:r>
              <a:rPr lang="ru-RU" sz="2400" b="1" dirty="0" smtClean="0"/>
              <a:t>2 органа – 27%</a:t>
            </a:r>
          </a:p>
          <a:p>
            <a:pPr lvl="1"/>
            <a:r>
              <a:rPr lang="ru-RU" sz="2400" b="1" dirty="0" smtClean="0"/>
              <a:t>Более 3 органов – 33%</a:t>
            </a:r>
          </a:p>
          <a:p>
            <a:pPr lvl="1"/>
            <a:endParaRPr lang="ru-RU" sz="2000" b="1" dirty="0"/>
          </a:p>
          <a:p>
            <a:pPr lvl="1"/>
            <a:endParaRPr lang="ru-RU" sz="2000" b="1" dirty="0" smtClean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52009" y="4885643"/>
            <a:ext cx="734047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Pregnancy-Associated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Severe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Contemporary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State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Future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Challenges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Infect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9.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7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" y="188640"/>
            <a:ext cx="4263139" cy="38164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86" y="2239177"/>
            <a:ext cx="4372301" cy="37821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450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</a:rPr>
              <a:t>Главный вопрос в лечении сепсиса и септического шока: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776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Своевременная и адекватная санация очага инфекции!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Оптимальный срок – первые 6-12 ч!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52381"/>
            <a:ext cx="4343192" cy="20162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Локализация очага инфекции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b="1" dirty="0" smtClean="0"/>
              <a:t>Половые органы – 39-56%</a:t>
            </a:r>
          </a:p>
          <a:p>
            <a:r>
              <a:rPr lang="ru-RU" b="1" dirty="0" smtClean="0"/>
              <a:t>МПС – 37%</a:t>
            </a:r>
          </a:p>
          <a:p>
            <a:r>
              <a:rPr lang="ru-RU" b="1" dirty="0" smtClean="0"/>
              <a:t>Пневмония – 29,7%</a:t>
            </a:r>
          </a:p>
          <a:p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Источник не был очевидным – 44%!!!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5013176"/>
            <a:ext cx="734047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Pregnancy-Associated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Severe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Contemporary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State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Future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Challenges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Infect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9.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</a:rPr>
              <a:t>Главный вопрос: </a:t>
            </a:r>
            <a:r>
              <a:rPr lang="ru-RU" sz="2800" b="1" dirty="0" smtClean="0">
                <a:solidFill>
                  <a:srgbClr val="FF0000"/>
                </a:solidFill>
              </a:rPr>
              <a:t>Когда удалять матку?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4235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3333FF"/>
                </a:solidFill>
              </a:rPr>
              <a:t>Когда этот вопрос должен быть поставлен: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solidFill>
                <a:srgbClr val="3333FF"/>
              </a:solidFill>
            </a:endParaRP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Помимо матки не выявлено других очагов инфекции, обусловливающих тяжесть состояния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При несоответствии ухудшения клинической картины и симптомов основной патологии </a:t>
            </a:r>
          </a:p>
          <a:p>
            <a:pPr algn="just">
              <a:lnSpc>
                <a:spcPts val="2700"/>
              </a:lnSpc>
              <a:spcBef>
                <a:spcPts val="600"/>
              </a:spcBef>
            </a:pPr>
            <a:r>
              <a:rPr lang="ru-RU" sz="2000" b="1" dirty="0"/>
              <a:t>Появление или прогрессирование признаков </a:t>
            </a:r>
            <a:r>
              <a:rPr lang="ru-RU" sz="2000" b="1" dirty="0" err="1"/>
              <a:t>полиорганной</a:t>
            </a:r>
            <a:r>
              <a:rPr lang="ru-RU" sz="2000" b="1" dirty="0"/>
              <a:t> недостаточности</a:t>
            </a:r>
            <a:r>
              <a:rPr lang="ru-RU" sz="1800" b="1" dirty="0"/>
              <a:t> </a:t>
            </a:r>
            <a:r>
              <a:rPr lang="ru-RU" sz="1800" dirty="0"/>
              <a:t>(снижение АД, </a:t>
            </a:r>
            <a:r>
              <a:rPr lang="ru-RU" sz="1800" dirty="0" err="1"/>
              <a:t>олигурия</a:t>
            </a:r>
            <a:r>
              <a:rPr lang="ru-RU" sz="1800" dirty="0"/>
              <a:t>, ОПЛ/ОРДС, желтуха, энцефалопатия, ДВС-синдром, тромбоцитопения)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Нарастание системной воспалительной реакции (СВР) на фоне интенсивной терапии - неэффективность консервативной терапии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Мертвый плод</a:t>
            </a:r>
          </a:p>
          <a:p>
            <a:pPr algn="just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Диагностированный </a:t>
            </a:r>
            <a:r>
              <a:rPr lang="ru-RU" sz="1800" b="1" dirty="0" err="1" smtClean="0"/>
              <a:t>хорионамнионит</a:t>
            </a:r>
            <a:endParaRPr lang="ru-RU" sz="1800" b="1" dirty="0" smtClean="0"/>
          </a:p>
          <a:p>
            <a:pPr algn="just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Увеличение уровня </a:t>
            </a:r>
            <a:r>
              <a:rPr lang="ru-RU" sz="1800" b="1" dirty="0" err="1" smtClean="0"/>
              <a:t>биомаркеров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прокальцитонин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пресепсисн</a:t>
            </a:r>
            <a:r>
              <a:rPr lang="ru-RU" sz="1800" b="1" dirty="0" smtClean="0"/>
              <a:t>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4" y="111760"/>
            <a:ext cx="1728192" cy="122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3158482" cy="40862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Матка как очаг инфекции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349" y="3345661"/>
            <a:ext cx="3116555" cy="2194084"/>
          </a:xfrm>
          <a:prstGeom prst="roundRect">
            <a:avLst>
              <a:gd name="adj" fmla="val 824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Преобладают локальные симптомы:</a:t>
            </a:r>
          </a:p>
          <a:p>
            <a:r>
              <a:rPr lang="ru-RU" sz="1400" b="1" dirty="0" smtClean="0"/>
              <a:t>Боли</a:t>
            </a:r>
          </a:p>
          <a:p>
            <a:r>
              <a:rPr lang="ru-RU" sz="1400" b="1" dirty="0" smtClean="0"/>
              <a:t>Увеличение размера</a:t>
            </a:r>
          </a:p>
          <a:p>
            <a:r>
              <a:rPr lang="ru-RU" sz="1400" b="1" dirty="0" smtClean="0"/>
              <a:t>Снижение тонуса</a:t>
            </a:r>
          </a:p>
          <a:p>
            <a:r>
              <a:rPr lang="ru-RU" sz="1400" b="1" dirty="0" smtClean="0"/>
              <a:t>Гнойные выделения</a:t>
            </a:r>
          </a:p>
          <a:p>
            <a:r>
              <a:rPr lang="ru-RU" sz="1400" b="1" dirty="0" smtClean="0"/>
              <a:t>Гипертермия</a:t>
            </a:r>
          </a:p>
          <a:p>
            <a:r>
              <a:rPr lang="ru-RU" sz="1400" b="1" dirty="0" smtClean="0"/>
              <a:t>Лейкоцитоз</a:t>
            </a:r>
          </a:p>
          <a:p>
            <a:r>
              <a:rPr lang="ru-RU" sz="1400" b="1" dirty="0" smtClean="0"/>
              <a:t>Слабость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052" y="2564904"/>
            <a:ext cx="2448272" cy="64698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Локальный процесс - эндометрит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1573" y="5903416"/>
            <a:ext cx="1939503" cy="40862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Гистерэктомия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77" y="5923508"/>
            <a:ext cx="3176869" cy="408623"/>
          </a:xfrm>
          <a:prstGeom prst="round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Консервативное лечение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2564904"/>
            <a:ext cx="4464496" cy="3052971"/>
          </a:xfrm>
          <a:prstGeom prst="roundRect">
            <a:avLst>
              <a:gd name="adj" fmla="val 644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Преобладают системные проявления: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Системная воспалительная реакция (2 и более признака)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Увеличение </a:t>
            </a:r>
            <a:r>
              <a:rPr lang="ru-RU" sz="1600" b="1" dirty="0" err="1" smtClean="0"/>
              <a:t>прокальцитонина</a:t>
            </a:r>
            <a:endParaRPr lang="ru-RU" sz="1600" b="1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err="1" smtClean="0"/>
              <a:t>Полиорганная</a:t>
            </a:r>
            <a:r>
              <a:rPr lang="ru-RU" sz="1600" b="1" dirty="0" smtClean="0"/>
              <a:t> недостаточность (ЦНС, легкие, печень, почки, гемостаз и др.)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Локальных симптомов может не быть!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447750"/>
            <a:ext cx="3600400" cy="91940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Нет генерализации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78706" y="1447750"/>
            <a:ext cx="3365239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Генерализация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19872" y="764704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6176" y="692696"/>
            <a:ext cx="349" cy="670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32" y="3923301"/>
            <a:ext cx="1763538" cy="19751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364540" y="1006977"/>
            <a:ext cx="4716016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2" y="908720"/>
            <a:ext cx="4357767" cy="1447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 descr="SSC2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8" y="3845385"/>
            <a:ext cx="3888432" cy="12614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07" y="1632499"/>
            <a:ext cx="4310674" cy="13830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02941" y="2817943"/>
            <a:ext cx="7653435" cy="1258275"/>
          </a:xfrm>
          <a:custGeom>
            <a:avLst/>
            <a:gdLst>
              <a:gd name="connsiteX0" fmla="*/ 0 w 8064896"/>
              <a:gd name="connsiteY0" fmla="*/ 378042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0 w 8064896"/>
              <a:gd name="connsiteY7" fmla="*/ 378042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27709 w 8064896"/>
              <a:gd name="connsiteY7" fmla="*/ 613569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954017 h 1512168"/>
              <a:gd name="connsiteX7" fmla="*/ 27709 w 8064896"/>
              <a:gd name="connsiteY7" fmla="*/ 613569 h 1512168"/>
              <a:gd name="connsiteX0" fmla="*/ 0 w 8106460"/>
              <a:gd name="connsiteY0" fmla="*/ 599714 h 1512168"/>
              <a:gd name="connsiteX1" fmla="*/ 7350376 w 8106460"/>
              <a:gd name="connsiteY1" fmla="*/ 378042 h 1512168"/>
              <a:gd name="connsiteX2" fmla="*/ 7350376 w 8106460"/>
              <a:gd name="connsiteY2" fmla="*/ 0 h 1512168"/>
              <a:gd name="connsiteX3" fmla="*/ 8106460 w 8106460"/>
              <a:gd name="connsiteY3" fmla="*/ 756084 h 1512168"/>
              <a:gd name="connsiteX4" fmla="*/ 7350376 w 8106460"/>
              <a:gd name="connsiteY4" fmla="*/ 1512168 h 1512168"/>
              <a:gd name="connsiteX5" fmla="*/ 7350376 w 8106460"/>
              <a:gd name="connsiteY5" fmla="*/ 1134126 h 1512168"/>
              <a:gd name="connsiteX6" fmla="*/ 41564 w 8106460"/>
              <a:gd name="connsiteY6" fmla="*/ 954017 h 1512168"/>
              <a:gd name="connsiteX7" fmla="*/ 0 w 8106460"/>
              <a:gd name="connsiteY7" fmla="*/ 599714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460" h="1512168">
                <a:moveTo>
                  <a:pt x="0" y="599714"/>
                </a:moveTo>
                <a:lnTo>
                  <a:pt x="7350376" y="378042"/>
                </a:lnTo>
                <a:lnTo>
                  <a:pt x="7350376" y="0"/>
                </a:lnTo>
                <a:lnTo>
                  <a:pt x="8106460" y="756084"/>
                </a:lnTo>
                <a:lnTo>
                  <a:pt x="7350376" y="1512168"/>
                </a:lnTo>
                <a:lnTo>
                  <a:pt x="7350376" y="1134126"/>
                </a:lnTo>
                <a:lnTo>
                  <a:pt x="41564" y="954017"/>
                </a:lnTo>
                <a:lnTo>
                  <a:pt x="0" y="5997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19" y="25039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1991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5721" y="3383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2004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01554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2008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3297" y="42554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</a:t>
            </a:r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90" y="4869160"/>
            <a:ext cx="3434733" cy="14976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9213" y="260648"/>
            <a:ext cx="73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20 лет….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Когда не нужно удалять матку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Верифицирован и санирован очаг инфекции любой локализации, определяющий тяжесть состояния </a:t>
            </a:r>
            <a:r>
              <a:rPr lang="ru-RU" sz="1600" dirty="0" smtClean="0"/>
              <a:t>(менингит, пневмония, отит, флегмоны, абсцессы, синусит, пиелонефрит, панкреонекроз, перитонит и др.)</a:t>
            </a:r>
            <a:r>
              <a:rPr lang="ru-RU" sz="1800" b="1" dirty="0" smtClean="0"/>
              <a:t> – это может служить показанием для родоразрешения, но не для удаления матки.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системная воспалительная реакция - эффективная консервативная терапия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(или отсутствует) </a:t>
            </a:r>
            <a:r>
              <a:rPr lang="ru-RU" sz="1800" b="1" dirty="0" err="1" smtClean="0"/>
              <a:t>полиорганная</a:t>
            </a:r>
            <a:r>
              <a:rPr lang="ru-RU" sz="1800" b="1" dirty="0" smtClean="0"/>
              <a:t> недостаточность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Живой плод</a:t>
            </a:r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Нет клиники септического </a:t>
            </a:r>
            <a:r>
              <a:rPr lang="ru-RU" sz="1600" b="1" dirty="0" smtClean="0"/>
              <a:t>шока</a:t>
            </a:r>
            <a:r>
              <a:rPr lang="ru-RU" sz="1800" b="1" dirty="0" smtClean="0"/>
              <a:t> </a:t>
            </a:r>
            <a:r>
              <a:rPr lang="ru-RU" sz="1600" dirty="0" smtClean="0"/>
              <a:t>(но и наличие септического шока - показание для родоразрешения, а при верифицированном и санированном очаге инфекции другой локализации - не показание для удаления матки) </a:t>
            </a:r>
          </a:p>
          <a:p>
            <a:pPr algn="just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увеличены </a:t>
            </a:r>
            <a:r>
              <a:rPr lang="ru-RU" sz="1800" b="1" dirty="0" err="1" smtClean="0"/>
              <a:t>биомаркеры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прокальцитонин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пресепсин</a:t>
            </a:r>
            <a:r>
              <a:rPr lang="ru-RU" sz="1800" b="1" dirty="0" smtClean="0"/>
              <a:t>)</a:t>
            </a:r>
            <a:endParaRPr lang="ru-RU" sz="1800" b="1" dirty="0"/>
          </a:p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endParaRPr lang="ru-RU" sz="1600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412776"/>
            <a:ext cx="871296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Принцип «ранней </a:t>
            </a:r>
            <a:r>
              <a:rPr lang="ru-RU" sz="2400" b="1" dirty="0"/>
              <a:t>целенаправленной терапии (</a:t>
            </a:r>
            <a:r>
              <a:rPr lang="ru-RU" sz="2400" b="1" dirty="0" err="1"/>
              <a:t>early</a:t>
            </a:r>
            <a:r>
              <a:rPr lang="ru-RU" sz="2400" b="1" dirty="0"/>
              <a:t> </a:t>
            </a:r>
            <a:r>
              <a:rPr lang="ru-RU" sz="2400" b="1" dirty="0" err="1"/>
              <a:t>goal-directed</a:t>
            </a:r>
            <a:r>
              <a:rPr lang="ru-RU" sz="2400" b="1" dirty="0"/>
              <a:t> </a:t>
            </a:r>
            <a:r>
              <a:rPr lang="ru-RU" sz="2400" b="1" dirty="0" err="1"/>
              <a:t>therapy</a:t>
            </a:r>
            <a:r>
              <a:rPr lang="ru-RU" sz="2400" b="1" dirty="0"/>
              <a:t> (EGDT)» позволяет снизить летальность на 16%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230" flipH="1">
            <a:off x="4968143" y="2898416"/>
            <a:ext cx="3449252" cy="34345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604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Начальная терапия </a:t>
            </a:r>
            <a:r>
              <a:rPr lang="ru-RU" sz="3200" b="1" dirty="0" smtClean="0">
                <a:solidFill>
                  <a:srgbClr val="FF0000"/>
                </a:solidFill>
              </a:rPr>
              <a:t>тяжелого  </a:t>
            </a:r>
            <a:r>
              <a:rPr lang="ru-RU" sz="3200" b="1" dirty="0">
                <a:solidFill>
                  <a:srgbClr val="FF0000"/>
                </a:solidFill>
              </a:rPr>
              <a:t>сепсиса и септического шока: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693" y="3125571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Стабилизация гемодинамики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250" y="4140497"/>
            <a:ext cx="469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Антибактериальная терапия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040014"/>
            <a:ext cx="457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Поддерживающая терапия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550" y="2624368"/>
            <a:ext cx="8730367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251520" y="1361334"/>
            <a:ext cx="5544616" cy="1656184"/>
          </a:xfrm>
          <a:prstGeom prst="stripedRightArrow">
            <a:avLst>
              <a:gd name="adj1" fmla="val 86383"/>
              <a:gd name="adj2" fmla="val 6019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Первый час: </a:t>
            </a:r>
            <a:r>
              <a:rPr lang="ru-RU" b="1" dirty="0" err="1" smtClean="0">
                <a:solidFill>
                  <a:prstClr val="white"/>
                </a:solidFill>
              </a:rPr>
              <a:t>Инфузия</a:t>
            </a:r>
            <a:r>
              <a:rPr lang="ru-RU" b="1" dirty="0" smtClean="0">
                <a:solidFill>
                  <a:prstClr val="white"/>
                </a:solidFill>
              </a:rPr>
              <a:t> кристаллоиды + альбумин                                                      Антибактериальная терапия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Мониторинг, лаборатория, посевы     </a:t>
            </a:r>
            <a:r>
              <a:rPr lang="ru-RU" b="1" dirty="0" smtClean="0">
                <a:solidFill>
                  <a:prstClr val="white"/>
                </a:solidFill>
              </a:rPr>
              <a:t>                            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1270780" cy="845646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>
            <a:off x="2555776" y="2994959"/>
            <a:ext cx="3672408" cy="1224136"/>
          </a:xfrm>
          <a:prstGeom prst="stripedRightArrow">
            <a:avLst>
              <a:gd name="adj1" fmla="val 80980"/>
              <a:gd name="adj2" fmla="val 56492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1-3 часа: </a:t>
            </a:r>
            <a:r>
              <a:rPr lang="ru-RU" b="1" dirty="0" err="1" smtClean="0">
                <a:solidFill>
                  <a:prstClr val="white"/>
                </a:solidFill>
              </a:rPr>
              <a:t>Вазопрессоры</a:t>
            </a:r>
            <a:r>
              <a:rPr lang="ru-RU" b="1" dirty="0" smtClean="0">
                <a:solidFill>
                  <a:prstClr val="white"/>
                </a:solidFill>
              </a:rPr>
              <a:t>, инотропные препараты</a:t>
            </a:r>
            <a:r>
              <a:rPr lang="ru-RU" sz="1400" b="1" dirty="0" smtClean="0">
                <a:solidFill>
                  <a:prstClr val="white"/>
                </a:solidFill>
              </a:rPr>
              <a:t>                                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899592" y="4270447"/>
            <a:ext cx="6696744" cy="2376264"/>
          </a:xfrm>
          <a:prstGeom prst="stripedRightArrow">
            <a:avLst>
              <a:gd name="adj1" fmla="val 85687"/>
              <a:gd name="adj2" fmla="val 5148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6-12 часов:  </a:t>
            </a:r>
            <a:r>
              <a:rPr lang="ru-RU" sz="2000" b="1" dirty="0" smtClean="0">
                <a:solidFill>
                  <a:prstClr val="white"/>
                </a:solidFill>
              </a:rPr>
              <a:t>Санация очага инфекции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ЦВД</a:t>
            </a:r>
            <a:r>
              <a:rPr lang="ru-RU" sz="1400" b="1" dirty="0">
                <a:solidFill>
                  <a:prstClr val="white"/>
                </a:solidFill>
              </a:rPr>
              <a:t>: 8-12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>
                <a:solidFill>
                  <a:prstClr val="white"/>
                </a:solidFill>
              </a:rPr>
              <a:t>САД: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65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>
                <a:solidFill>
                  <a:prstClr val="white"/>
                </a:solidFill>
              </a:rPr>
              <a:t>Диурез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0,5 мл/кг/час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>
                <a:solidFill>
                  <a:prstClr val="white"/>
                </a:solidFill>
              </a:rPr>
              <a:t>(SCVO</a:t>
            </a:r>
            <a:r>
              <a:rPr lang="ru-RU" sz="1400" b="1" baseline="-25000" dirty="0">
                <a:solidFill>
                  <a:prstClr val="white"/>
                </a:solidFill>
              </a:rPr>
              <a:t>2</a:t>
            </a:r>
            <a:r>
              <a:rPr lang="ru-RU" sz="1400" b="1" dirty="0">
                <a:solidFill>
                  <a:prstClr val="white"/>
                </a:solidFill>
              </a:rPr>
              <a:t>)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70%   (SvO</a:t>
            </a:r>
            <a:r>
              <a:rPr lang="ru-RU" sz="1400" b="1" baseline="-25000" dirty="0">
                <a:solidFill>
                  <a:prstClr val="white"/>
                </a:solidFill>
              </a:rPr>
              <a:t>2</a:t>
            </a:r>
            <a:r>
              <a:rPr lang="ru-RU" sz="1400" b="1" dirty="0">
                <a:solidFill>
                  <a:prstClr val="white"/>
                </a:solidFill>
              </a:rPr>
              <a:t>)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65%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712">
            <a:off x="6969055" y="3387372"/>
            <a:ext cx="1891528" cy="11340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47664" y="205189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Принцип «ранней </a:t>
            </a:r>
            <a:r>
              <a:rPr lang="ru-RU" sz="2400" b="1" dirty="0">
                <a:solidFill>
                  <a:prstClr val="black"/>
                </a:solidFill>
              </a:rPr>
              <a:t>целенаправленной </a:t>
            </a:r>
            <a:r>
              <a:rPr lang="ru-RU" sz="2400" b="1" dirty="0" smtClean="0">
                <a:solidFill>
                  <a:prstClr val="black"/>
                </a:solidFill>
              </a:rPr>
              <a:t>терапии» </a:t>
            </a:r>
            <a:r>
              <a:rPr lang="ru-RU" sz="2400" b="1" dirty="0">
                <a:solidFill>
                  <a:prstClr val="black"/>
                </a:solidFill>
              </a:rPr>
              <a:t>(</a:t>
            </a:r>
            <a:r>
              <a:rPr lang="ru-RU" sz="2400" b="1" dirty="0" err="1">
                <a:solidFill>
                  <a:prstClr val="black"/>
                </a:solidFill>
              </a:rPr>
              <a:t>early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goal-directed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therapy</a:t>
            </a:r>
            <a:r>
              <a:rPr lang="ru-RU" sz="2400" b="1" dirty="0">
                <a:solidFill>
                  <a:prstClr val="black"/>
                </a:solidFill>
              </a:rPr>
              <a:t> (EGDT</a:t>
            </a:r>
            <a:r>
              <a:rPr lang="ru-RU" sz="2400" b="1" dirty="0" smtClean="0">
                <a:solidFill>
                  <a:prstClr val="black"/>
                </a:solidFill>
              </a:rPr>
              <a:t>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Oval 3"/>
          <p:cNvSpPr>
            <a:spLocks noChangeArrowheads="1"/>
          </p:cNvSpPr>
          <p:nvPr/>
        </p:nvSpPr>
        <p:spPr bwMode="auto">
          <a:xfrm>
            <a:off x="1871700" y="1124744"/>
            <a:ext cx="4680520" cy="1997348"/>
          </a:xfrm>
          <a:prstGeom prst="roundRect">
            <a:avLst>
              <a:gd name="adj" fmla="val 954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/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Инфузионная терапия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кристаллоиды 30 мл/кг </a:t>
            </a:r>
            <a:r>
              <a:rPr lang="ru-RU" b="1" dirty="0" smtClean="0"/>
              <a:t>или  Альбумин 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ЦВД должно быть выше 8 мм </a:t>
            </a:r>
            <a:r>
              <a:rPr lang="ru-RU" b="1" dirty="0" err="1"/>
              <a:t>рт</a:t>
            </a:r>
            <a:r>
              <a:rPr lang="ru-RU" b="1" dirty="0"/>
              <a:t> </a:t>
            </a:r>
            <a:r>
              <a:rPr lang="ru-RU" b="1" dirty="0" err="1"/>
              <a:t>ст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 (у пациентов на ИВЛ -12 мм </a:t>
            </a:r>
            <a:r>
              <a:rPr lang="ru-RU" b="1" dirty="0" err="1"/>
              <a:t>рт.ст</a:t>
            </a:r>
            <a:r>
              <a:rPr lang="ru-RU" b="1" dirty="0"/>
              <a:t>.)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2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4211960" y="3933056"/>
            <a:ext cx="4680520" cy="2310425"/>
          </a:xfrm>
          <a:prstGeom prst="roundRect">
            <a:avLst>
              <a:gd name="adj" fmla="val 5736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Антибактериальная терапия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Эмпирическая терапия  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(карбапенемы, цефалоспорины </a:t>
            </a:r>
            <a:r>
              <a:rPr lang="en-US" b="1" dirty="0">
                <a:solidFill>
                  <a:srgbClr val="3333FF"/>
                </a:solidFill>
              </a:rPr>
              <a:t>III-IV</a:t>
            </a:r>
            <a:r>
              <a:rPr lang="ru-RU" b="1" dirty="0">
                <a:solidFill>
                  <a:srgbClr val="3333FF"/>
                </a:solidFill>
              </a:rPr>
              <a:t> и др.):</a:t>
            </a:r>
          </a:p>
          <a:p>
            <a:pPr algn="ctr">
              <a:defRPr/>
            </a:pPr>
            <a:r>
              <a:rPr lang="ru-RU" b="1" dirty="0" smtClean="0"/>
              <a:t>В </a:t>
            </a:r>
            <a:r>
              <a:rPr lang="ru-RU" b="1" dirty="0"/>
              <a:t>дальнейшем могут применяться: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Ванкомицин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Линезолид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329"/>
            <a:ext cx="1646549" cy="13172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34861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Первый час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71700" y="1772816"/>
            <a:ext cx="29163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251520" y="1268758"/>
            <a:ext cx="5110143" cy="2860419"/>
          </a:xfrm>
          <a:prstGeom prst="roundRect">
            <a:avLst>
              <a:gd name="adj" fmla="val 66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lnSpc>
                <a:spcPts val="2300"/>
              </a:lnSpc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</a:t>
            </a:r>
            <a:r>
              <a:rPr lang="ru-RU" b="1" dirty="0" smtClean="0">
                <a:solidFill>
                  <a:srgbClr val="0000FF"/>
                </a:solidFill>
              </a:rPr>
              <a:t>на   </a:t>
            </a:r>
            <a:r>
              <a:rPr lang="ru-RU" b="1" dirty="0" err="1" smtClean="0">
                <a:solidFill>
                  <a:srgbClr val="0000FF"/>
                </a:solidFill>
              </a:rPr>
              <a:t>инфузию</a:t>
            </a:r>
            <a:r>
              <a:rPr lang="ru-RU" b="1" dirty="0" smtClean="0">
                <a:solidFill>
                  <a:srgbClr val="0000FF"/>
                </a:solidFill>
              </a:rPr>
              <a:t> 30 </a:t>
            </a:r>
            <a:r>
              <a:rPr lang="ru-RU" b="1" dirty="0">
                <a:solidFill>
                  <a:srgbClr val="0000FF"/>
                </a:solidFill>
              </a:rPr>
              <a:t>мл/кг</a:t>
            </a:r>
            <a:r>
              <a:rPr lang="ru-RU" sz="1600" b="1" dirty="0">
                <a:solidFill>
                  <a:srgbClr val="0000FF"/>
                </a:solidFill>
              </a:rPr>
              <a:t>:</a:t>
            </a:r>
          </a:p>
          <a:p>
            <a:pPr algn="ctr">
              <a:lnSpc>
                <a:spcPts val="2300"/>
              </a:lnSpc>
              <a:defRPr/>
            </a:pPr>
            <a:r>
              <a:rPr lang="ru-RU" sz="1600" b="1" dirty="0">
                <a:solidFill>
                  <a:srgbClr val="0000FF"/>
                </a:solidFill>
              </a:rPr>
              <a:t>Для стартовой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</a:rPr>
              <a:t>норадреналин </a:t>
            </a:r>
            <a:r>
              <a:rPr lang="ru-RU" b="1" dirty="0" smtClean="0">
                <a:solidFill>
                  <a:srgbClr val="FF0000"/>
                </a:solidFill>
              </a:rPr>
              <a:t>0,1-0,3 мкг/кг/мин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адреналин 1-10 мкг/мин 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вазопрессин 0,03 </a:t>
            </a:r>
            <a:r>
              <a:rPr lang="ru-RU" sz="1600" b="1" dirty="0" err="1"/>
              <a:t>ед</a:t>
            </a:r>
            <a:r>
              <a:rPr lang="ru-RU" sz="1600" b="1" dirty="0"/>
              <a:t>/мин</a:t>
            </a:r>
            <a:endParaRPr lang="ru-RU" sz="900" b="1" dirty="0"/>
          </a:p>
          <a:p>
            <a:pPr algn="ctr">
              <a:lnSpc>
                <a:spcPts val="2300"/>
              </a:lnSpc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Для </a:t>
            </a:r>
            <a:r>
              <a:rPr lang="ru-RU" sz="1600" b="1" dirty="0">
                <a:solidFill>
                  <a:srgbClr val="0000FF"/>
                </a:solidFill>
              </a:rPr>
              <a:t>дополнительной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 smtClean="0"/>
              <a:t>мезатон </a:t>
            </a:r>
            <a:r>
              <a:rPr lang="ru-RU" sz="1600" b="1" dirty="0"/>
              <a:t>40-300 мкг/мин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допмин 5-20 мкг/кг/мин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7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4355976" y="3610157"/>
            <a:ext cx="4334224" cy="115212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Добутамин</a:t>
            </a:r>
            <a:r>
              <a:rPr lang="ru-RU" b="1" dirty="0"/>
              <a:t> </a:t>
            </a:r>
            <a:r>
              <a:rPr lang="ru-RU" sz="1600" b="1" dirty="0"/>
              <a:t>должен использоваться</a:t>
            </a:r>
          </a:p>
          <a:p>
            <a:pPr algn="ctr">
              <a:defRPr/>
            </a:pPr>
            <a:r>
              <a:rPr lang="ru-RU" sz="1600" b="1" dirty="0"/>
              <a:t> при миокардиальной дисфункции</a:t>
            </a:r>
          </a:p>
          <a:p>
            <a:pPr algn="ctr">
              <a:defRPr/>
            </a:pPr>
            <a:r>
              <a:rPr lang="ru-RU" sz="1600" b="1" dirty="0"/>
              <a:t> и повышении ДЗЛА </a:t>
            </a:r>
            <a:r>
              <a:rPr lang="ru-RU" sz="1600" dirty="0"/>
              <a:t> – </a:t>
            </a:r>
            <a:r>
              <a:rPr lang="ru-RU" sz="1600" b="1" dirty="0"/>
              <a:t>максимум 20 </a:t>
            </a:r>
            <a:r>
              <a:rPr lang="ru-RU" sz="1600" b="1" dirty="0" smtClean="0"/>
              <a:t>мкг/кг/мин</a:t>
            </a:r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2232319" y="5013176"/>
            <a:ext cx="6551570" cy="1232458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на инфузию,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вазопрессоры и инотропные препараты:</a:t>
            </a:r>
          </a:p>
          <a:p>
            <a:pPr algn="ctr">
              <a:defRPr/>
            </a:pPr>
            <a:r>
              <a:rPr lang="ru-RU" sz="1600" b="1" dirty="0" smtClean="0"/>
              <a:t>Кортикостероиды </a:t>
            </a:r>
            <a:r>
              <a:rPr lang="ru-RU" sz="1600" b="1" dirty="0"/>
              <a:t>– </a:t>
            </a:r>
            <a:r>
              <a:rPr lang="ru-RU" sz="1600" b="1" dirty="0" smtClean="0"/>
              <a:t>гидрокортизон не </a:t>
            </a:r>
            <a:r>
              <a:rPr lang="ru-RU" sz="1600" b="1" dirty="0"/>
              <a:t>более 300 мг/сут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121"/>
            <a:ext cx="1584176" cy="12673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1749268" y="213802"/>
            <a:ext cx="390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Первые 3-6 часов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4028" y="3202441"/>
            <a:ext cx="22322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низком СИ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62028" y="282284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"/>
              </a:rPr>
              <a:t>24 часа</a:t>
            </a:r>
            <a:endParaRPr lang="ru-RU" sz="28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068417" y="1268760"/>
            <a:ext cx="3744912" cy="2709268"/>
          </a:xfrm>
          <a:prstGeom prst="roundRect">
            <a:avLst>
              <a:gd name="adj" fmla="val 11484"/>
            </a:avLst>
          </a:prstGeom>
          <a:solidFill>
            <a:srgbClr val="CCFFFF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Компоненты крови:</a:t>
            </a:r>
          </a:p>
          <a:p>
            <a:pPr algn="ctr">
              <a:defRPr/>
            </a:pPr>
            <a:r>
              <a:rPr lang="ru-RU" sz="1600" b="1" dirty="0"/>
              <a:t>Гемоглобин 70-90 г/л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Свежезамороженная плазма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используется при наличии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 кровотечения и при инвазивных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процедурах на фоне коагулопатии.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Тромбоциты боле 50000 в </a:t>
            </a:r>
            <a:r>
              <a:rPr lang="ru-RU" sz="1600" b="1" dirty="0" err="1" smtClean="0"/>
              <a:t>мкл</a:t>
            </a:r>
            <a:endParaRPr lang="ru-RU" sz="1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Трансфузия тромбоцитов только при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снижении менее 10000 в </a:t>
            </a:r>
            <a:r>
              <a:rPr lang="ru-RU" sz="1600" b="1" dirty="0" err="1" smtClean="0"/>
              <a:t>мкл</a:t>
            </a:r>
            <a:endParaRPr lang="ru-RU" sz="1600" b="1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076770" y="1086429"/>
            <a:ext cx="2808288" cy="65087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ИВЛ</a:t>
            </a:r>
          </a:p>
          <a:p>
            <a:pPr algn="ctr">
              <a:defRPr/>
            </a:pPr>
            <a:r>
              <a:rPr lang="ru-RU" sz="1600" b="1" dirty="0"/>
              <a:t>Инвазивная и неинвазивная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46026" y="1916832"/>
            <a:ext cx="4489522" cy="1168403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Почечная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заместительная терапия</a:t>
            </a:r>
          </a:p>
          <a:p>
            <a:pPr algn="ctr">
              <a:defRPr/>
            </a:pPr>
            <a:r>
              <a:rPr lang="ru-RU" sz="1600" b="1" dirty="0"/>
              <a:t>Гемофильтрация, </a:t>
            </a:r>
            <a:r>
              <a:rPr lang="ru-RU" sz="1600" b="1" dirty="0" smtClean="0"/>
              <a:t> Гемодиализ</a:t>
            </a:r>
          </a:p>
          <a:p>
            <a:pPr algn="ctr">
              <a:defRPr/>
            </a:pPr>
            <a:r>
              <a:rPr lang="ru-RU" sz="1600" b="1" dirty="0" smtClean="0"/>
              <a:t>У </a:t>
            </a:r>
            <a:r>
              <a:rPr lang="ru-RU" sz="1600" b="1" dirty="0" err="1" smtClean="0"/>
              <a:t>гемодинамически</a:t>
            </a:r>
            <a:r>
              <a:rPr lang="ru-RU" sz="1600" b="1" dirty="0" smtClean="0"/>
              <a:t> нестабильных пациентов</a:t>
            </a:r>
            <a:endParaRPr lang="ru-RU" sz="1600" b="1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068417" y="605449"/>
            <a:ext cx="3684270" cy="503280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Седация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r>
              <a:rPr lang="ru-RU" sz="2000" b="1" dirty="0">
                <a:solidFill>
                  <a:srgbClr val="0000FF"/>
                </a:solidFill>
              </a:rPr>
              <a:t>аналгезия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r>
              <a:rPr lang="ru-RU" sz="2000" b="1" dirty="0" err="1">
                <a:solidFill>
                  <a:srgbClr val="0000FF"/>
                </a:solidFill>
              </a:rPr>
              <a:t>миоплегия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48773" y="3212976"/>
            <a:ext cx="4684028" cy="597560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</a:rPr>
              <a:t>Профилактика </a:t>
            </a:r>
            <a:r>
              <a:rPr lang="ru-RU" sz="2000" b="1" dirty="0" smtClean="0">
                <a:solidFill>
                  <a:srgbClr val="0000FF"/>
                </a:solidFill>
              </a:rPr>
              <a:t>«</a:t>
            </a:r>
            <a:r>
              <a:rPr lang="ru-RU" sz="2000" b="1" dirty="0">
                <a:solidFill>
                  <a:srgbClr val="0000FF"/>
                </a:solidFill>
              </a:rPr>
              <a:t>стресс-язв» ЖКТ:</a:t>
            </a:r>
          </a:p>
          <a:p>
            <a:pPr algn="ctr">
              <a:defRPr/>
            </a:pPr>
            <a:r>
              <a:rPr lang="ru-RU" sz="1400" b="1" dirty="0" smtClean="0"/>
              <a:t>Ингибиторы </a:t>
            </a:r>
            <a:r>
              <a:rPr lang="ru-RU" sz="1400" b="1" dirty="0"/>
              <a:t>протонной  помпы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682442" y="3923336"/>
            <a:ext cx="3202616" cy="485038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Нутритивная</a:t>
            </a:r>
            <a:r>
              <a:rPr lang="ru-RU" sz="2000" b="1" dirty="0" smtClean="0">
                <a:solidFill>
                  <a:srgbClr val="0000FF"/>
                </a:solidFill>
              </a:rPr>
              <a:t> поддержка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775979" y="4629850"/>
            <a:ext cx="5135691" cy="743366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Контроль глюкозы</a:t>
            </a:r>
          </a:p>
          <a:p>
            <a:pPr algn="ctr">
              <a:defRPr/>
            </a:pPr>
            <a:r>
              <a:rPr lang="ru-RU" sz="1400" b="1" dirty="0"/>
              <a:t>Не более </a:t>
            </a:r>
            <a:r>
              <a:rPr lang="ru-RU" sz="1400" b="1" dirty="0" smtClean="0"/>
              <a:t>10,0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</a:p>
          <a:p>
            <a:pPr algn="ctr">
              <a:defRPr/>
            </a:pPr>
            <a:r>
              <a:rPr lang="ru-RU" sz="1400" b="1" dirty="0" smtClean="0"/>
              <a:t>Инсулин подключать при уровне более 10,0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  <a:endParaRPr lang="ru-RU" sz="1400" b="1" dirty="0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868144" y="4077072"/>
            <a:ext cx="2354313" cy="442447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Профилактика ТЭЛА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9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Распространенность и летальность проявлений тяжелого сепсиса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198384"/>
              </p:ext>
            </p:extLst>
          </p:nvPr>
        </p:nvGraphicFramePr>
        <p:xfrm>
          <a:off x="251520" y="1600200"/>
          <a:ext cx="8640961" cy="36807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44616"/>
                <a:gridCol w="1080120"/>
                <a:gridCol w="2016225"/>
              </a:tblGrid>
              <a:tr h="7302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Проявления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Частота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dirty="0" smtClean="0"/>
                        <a:t>Летальность</a:t>
                      </a:r>
                      <a:endParaRPr lang="ru-RU" sz="2000" dirty="0"/>
                    </a:p>
                  </a:txBody>
                  <a:tcPr/>
                </a:tc>
              </a:tr>
              <a:tr h="573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</a:rPr>
                        <a:t>Сепсис + гипотония + </a:t>
                      </a:r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</a:rPr>
                        <a:t> более 4,0 </a:t>
                      </a:r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46.1 %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54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</a:rPr>
                        <a:t>Сепсис + гипотония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49.5 % </a:t>
                      </a:r>
                      <a:endParaRPr lang="ru-RU" sz="24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36.7 %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54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</a:rPr>
                        <a:t>Сепсис + </a:t>
                      </a:r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000" b="1" baseline="0" dirty="0" smtClean="0">
                          <a:solidFill>
                            <a:srgbClr val="0000FF"/>
                          </a:solidFill>
                        </a:rPr>
                        <a:t> более 4 </a:t>
                      </a:r>
                      <a:r>
                        <a:rPr lang="ru-RU" sz="2000" b="1" baseline="0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000" b="1" baseline="0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5.4 % </a:t>
                      </a:r>
                      <a:endParaRPr lang="ru-RU" sz="24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/>
                        <a:t>30%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Можно все делать правильно, но….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690925" cy="3168352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07" y="2780928"/>
            <a:ext cx="2592288" cy="34529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3333FF"/>
                </a:solidFill>
              </a:rPr>
              <a:t>Влияние начала антибактериальной терапии на летальность</a:t>
            </a:r>
            <a:endParaRPr lang="ru-RU" sz="2000" b="1" dirty="0" smtClean="0">
              <a:solidFill>
                <a:srgbClr val="3333FF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21" y="1340768"/>
            <a:ext cx="8569325" cy="392112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ru-RU" sz="2400" b="1" dirty="0" smtClean="0"/>
              <a:t>На каждый час задержки начала  антибактериальной терапии выживаемость снижается на </a:t>
            </a:r>
            <a:r>
              <a:rPr lang="ru-RU" sz="2400" b="1" dirty="0" smtClean="0">
                <a:solidFill>
                  <a:srgbClr val="3333FF"/>
                </a:solidFill>
              </a:rPr>
              <a:t>7,7% - </a:t>
            </a:r>
            <a:r>
              <a:rPr lang="ru-RU" sz="2400" b="1" dirty="0" smtClean="0">
                <a:solidFill>
                  <a:srgbClr val="FF0000"/>
                </a:solidFill>
              </a:rPr>
              <a:t>начатая через 36 часов антибактериальная терапия уже не влияет на исход!!!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005064"/>
            <a:ext cx="3300775" cy="204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12" y="4005064"/>
            <a:ext cx="3449960" cy="205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774" y="3840109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9688" y="3843295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3" y="188640"/>
            <a:ext cx="1180909" cy="1154929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112611" cy="3757945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804248" y="1723928"/>
            <a:ext cx="2088232" cy="668419"/>
          </a:xfrm>
          <a:prstGeom prst="wedgeRoundRectCallout">
            <a:avLst>
              <a:gd name="adj1" fmla="val -73978"/>
              <a:gd name="adj2" fmla="val -15733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Кристаллоиды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Коллоиды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3528" y="2005232"/>
            <a:ext cx="1824239" cy="1440160"/>
          </a:xfrm>
          <a:prstGeom prst="wedgeRoundRectCallout">
            <a:avLst>
              <a:gd name="adj1" fmla="val 113905"/>
              <a:gd name="adj2" fmla="val 66663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Норадреналин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Адреналин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Вазопрессин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Допамин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Мезатон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660232" y="3204363"/>
            <a:ext cx="2088232" cy="902882"/>
          </a:xfrm>
          <a:prstGeom prst="wedgeRoundRectCallout">
            <a:avLst>
              <a:gd name="adj1" fmla="val -82965"/>
              <a:gd name="adj2" fmla="val -5191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Добутамин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Левосимендан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0930" y="188640"/>
            <a:ext cx="8229600" cy="65442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Коррекция нарушений гемодинамики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33309" y="994774"/>
            <a:ext cx="686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Септический шок – шок дистрибутивный!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8" y="2574863"/>
            <a:ext cx="3851920" cy="12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63" y="207935"/>
            <a:ext cx="3854556" cy="559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 descr="0804Bone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55" y="260648"/>
            <a:ext cx="15843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455938" cy="252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8" y="2727263"/>
            <a:ext cx="3851920" cy="12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45923"/>
            <a:ext cx="5244498" cy="27679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2710116" cy="6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079" y="1268760"/>
            <a:ext cx="3793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218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550209" y="2404425"/>
            <a:ext cx="620290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19872" y="5661248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865" y="428356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Полиорганная</a:t>
            </a:r>
            <a:r>
              <a:rPr lang="ru-RU" sz="2800" b="1" dirty="0" smtClean="0">
                <a:solidFill>
                  <a:srgbClr val="FF0000"/>
                </a:solidFill>
              </a:rPr>
              <a:t> недостаточность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569726" y="3728368"/>
            <a:ext cx="620290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8565"/>
            <a:ext cx="7060084" cy="51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"/>
            <a:ext cx="2956978" cy="13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524"/>
            <a:ext cx="3096344" cy="9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7" y="276992"/>
            <a:ext cx="3956204" cy="8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2989"/>
            <a:ext cx="5040560" cy="44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sia-r.ru/images/journal/small/_551ad106d2eb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524"/>
            <a:ext cx="1152128" cy="16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301208"/>
            <a:ext cx="3384376" cy="52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Микротромбообразование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7394" y="6053835"/>
            <a:ext cx="1863824" cy="52822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ДВС/СПОН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 при сепсисе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13787" cy="3672408"/>
          </a:xfrm>
          <a:prstGeom prst="roundRect">
            <a:avLst>
              <a:gd name="adj" fmla="val 8324"/>
            </a:avLst>
          </a:prstGeom>
          <a:noFill/>
        </p:spPr>
        <p:txBody>
          <a:bodyPr>
            <a:noAutofit/>
          </a:bodyPr>
          <a:lstStyle/>
          <a:p>
            <a:pPr marL="4000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основного заболевания.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получать rhAPC при отсутствии противопоказаний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2В) (2008). Производитель забрал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дротрекогин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рынка в октябре 2011 г.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протоколе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г. – применение rhAPC не рекомендуется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применение физиологических антикоагулянтов:  антитромбина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рекомбинантного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тромбомодулина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443711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2014 -2015 </a:t>
            </a:r>
            <a:r>
              <a:rPr lang="ru-RU" sz="3200" b="1" dirty="0" err="1" smtClean="0">
                <a:solidFill>
                  <a:srgbClr val="FF0000"/>
                </a:solidFill>
              </a:rPr>
              <a:t>г.г</a:t>
            </a:r>
            <a:r>
              <a:rPr lang="ru-RU" sz="3200" b="1" dirty="0" smtClean="0">
                <a:solidFill>
                  <a:srgbClr val="FF0000"/>
                </a:solidFill>
              </a:rPr>
              <a:t>. - нет рекомендации!!!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Сепсис с ОПН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(Sepsis </a:t>
            </a:r>
            <a:r>
              <a:rPr lang="en-US" sz="2400" b="1" dirty="0">
                <a:solidFill>
                  <a:srgbClr val="FF0000"/>
                </a:solidFill>
              </a:rPr>
              <a:t>induced acute kidney </a:t>
            </a:r>
            <a:r>
              <a:rPr lang="en-US" sz="2400" b="1" dirty="0" smtClean="0">
                <a:solidFill>
                  <a:srgbClr val="FF0000"/>
                </a:solidFill>
              </a:rPr>
              <a:t>injury</a:t>
            </a:r>
            <a:r>
              <a:rPr lang="ru-RU" sz="2400" b="1" dirty="0" smtClean="0">
                <a:solidFill>
                  <a:srgbClr val="FF0000"/>
                </a:solidFill>
              </a:rPr>
              <a:t> - </a:t>
            </a:r>
            <a:r>
              <a:rPr lang="en-US" sz="2400" b="1" dirty="0" smtClean="0">
                <a:solidFill>
                  <a:srgbClr val="FF0000"/>
                </a:solidFill>
              </a:rPr>
              <a:t>SIAKI)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– до 50% пациентов в ОРИТ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74" y="1628800"/>
            <a:ext cx="3784125" cy="3948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56612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Достоверное ухудшение прогноза!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 descr="An external file that holds a picture, illustration, etc.&#10;Object name is IJCCM-19-99-g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135994" cy="64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6111396"/>
            <a:ext cx="40679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Kumar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Singh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NP.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Antimicrobial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dosing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critically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ill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patients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sepsis-induced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acute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kidney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injury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Indian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Crit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Care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2015 Feb;19(2):99-108.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3779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Требуется коррекция дозы антибактериальных препаратов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558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effectLst/>
              </a:rPr>
              <a:t>Стадии ОПН - </a:t>
            </a:r>
            <a:r>
              <a:rPr lang="en-US" sz="2000" b="1" dirty="0" smtClean="0">
                <a:solidFill>
                  <a:srgbClr val="0033CC"/>
                </a:solidFill>
                <a:effectLst/>
              </a:rPr>
              <a:t>RIFLE</a:t>
            </a:r>
            <a:endParaRPr lang="ru-RU" sz="2000" b="1" dirty="0" smtClean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63571" name="Group 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3146141"/>
              </p:ext>
            </p:extLst>
          </p:nvPr>
        </p:nvGraphicFramePr>
        <p:xfrm>
          <a:off x="467544" y="836712"/>
          <a:ext cx="8424935" cy="22465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2088"/>
                <a:gridCol w="3456384"/>
                <a:gridCol w="4176463"/>
              </a:tblGrid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клубочковой  фильтрации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 мочеотделения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креатининав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1,5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раза,либо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снижение КФ &gt;25%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6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1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2 раза, либо снижение КФ &gt;50%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F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3 раза, либо снижение КФ &gt;75%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0,3 мл/кг/ч за 24 ч, либо анурия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49922"/>
              </p:ext>
            </p:extLst>
          </p:nvPr>
        </p:nvGraphicFramePr>
        <p:xfrm>
          <a:off x="323528" y="3933056"/>
          <a:ext cx="8496944" cy="2303276"/>
        </p:xfrm>
        <a:graphic>
          <a:graphicData uri="http://schemas.openxmlformats.org/drawingml/2006/table">
            <a:tbl>
              <a:tblPr/>
              <a:tblGrid>
                <a:gridCol w="1008112"/>
                <a:gridCol w="4464496"/>
                <a:gridCol w="3024336"/>
              </a:tblGrid>
              <a:tr h="536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Стадии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клубочковой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фильтрации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мочеотделения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7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,4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/л), или в 1,5-2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6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6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2-3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1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3 раза,  или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4,0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(354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 либо острое увеличение  на 0,5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(44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0,3 мл/кг/ч за 24 ч, либо анурия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5148" y="330709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Стадии ОПН - </a:t>
            </a:r>
            <a:r>
              <a:rPr lang="ru-RU" b="1" dirty="0" err="1">
                <a:solidFill>
                  <a:srgbClr val="0033CC"/>
                </a:solidFill>
              </a:rPr>
              <a:t>The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Acute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Kidney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Injury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Network</a:t>
            </a:r>
            <a:r>
              <a:rPr lang="ru-RU" b="1" dirty="0">
                <a:solidFill>
                  <a:srgbClr val="0033CC"/>
                </a:solidFill>
              </a:rPr>
              <a:t> (AKIN), 2005</a:t>
            </a:r>
            <a:r>
              <a:rPr lang="ru-RU" sz="32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0084"/>
            <a:ext cx="5437262" cy="482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0" y="305546"/>
            <a:ext cx="4368273" cy="117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5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Проблемы для решения: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Иммунотерапия сепсиса</a:t>
            </a:r>
          </a:p>
          <a:p>
            <a:r>
              <a:rPr lang="ru-RU" sz="2800" b="1" dirty="0" smtClean="0"/>
              <a:t>Физиологические антикоагулянты для профилактики ПОН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тромбомодулин</a:t>
            </a:r>
            <a:r>
              <a:rPr lang="ru-RU" sz="2400" b="1" dirty="0" smtClean="0"/>
              <a:t>, антитромбин </a:t>
            </a:r>
            <a:r>
              <a:rPr lang="en-US" sz="2400" b="1" dirty="0" smtClean="0"/>
              <a:t>III)</a:t>
            </a:r>
            <a:endParaRPr lang="ru-RU" sz="2800" b="1" dirty="0" smtClean="0"/>
          </a:p>
          <a:p>
            <a:r>
              <a:rPr lang="ru-RU" sz="2800" b="1" dirty="0" smtClean="0"/>
              <a:t>Сорбционные технологии </a:t>
            </a:r>
            <a:r>
              <a:rPr lang="ru-RU" sz="2400" b="1" dirty="0" smtClean="0"/>
              <a:t>(сорбция эндотоксина)</a:t>
            </a:r>
          </a:p>
          <a:p>
            <a:r>
              <a:rPr lang="ru-RU" sz="2800" b="1" dirty="0" smtClean="0"/>
              <a:t>Поддерживающая почечная терапия</a:t>
            </a:r>
          </a:p>
          <a:p>
            <a:r>
              <a:rPr lang="ru-RU" sz="2800" b="1" dirty="0" smtClean="0"/>
              <a:t>Новые антибактериальные препараты???</a:t>
            </a:r>
            <a:endParaRPr lang="ru-RU" sz="28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5719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FF"/>
                </a:solidFill>
              </a:rPr>
              <a:t>Пусть расцветают сто цветов, пусть соперничают сто школ.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6222" y="5733256"/>
            <a:ext cx="138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Мао Цзэдун</a:t>
            </a:r>
          </a:p>
        </p:txBody>
      </p:sp>
    </p:spTree>
    <p:extLst>
      <p:ext uri="{BB962C8B-B14F-4D97-AF65-F5344CB8AC3E}">
        <p14:creationId xmlns:p14="http://schemas.microsoft.com/office/powerpoint/2010/main" val="16437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hlinkClick r:id="rId2"/>
              </a:rPr>
              <a:t>kulikov</a:t>
            </a:r>
            <a:r>
              <a:rPr lang="ru-RU" b="1" dirty="0" smtClean="0">
                <a:hlinkClick r:id="rId2"/>
              </a:rPr>
              <a:t>1905</a:t>
            </a:r>
            <a:r>
              <a:rPr lang="en-US" b="1" dirty="0" smtClean="0">
                <a:hlinkClick r:id="rId2"/>
              </a:rPr>
              <a:t>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Благодарю 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67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 США более 700 000 случаев сепсиса и   от септического шока ежегодно погибает 215 000 пациентов, что сопоставимо с летальностью при инфаркте миокарда и инсультах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32" y="1735418"/>
            <a:ext cx="5869367" cy="48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66" y="1988840"/>
            <a:ext cx="5002834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9" y="2752773"/>
            <a:ext cx="2088232" cy="9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" y="3934681"/>
            <a:ext cx="2304256" cy="6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864" y="1055571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Dolea C, Stein C. Global burden of maternal sepsis in the year 2000. Evidence and Information for Policy, World Health Organization, Geneva, July 2003. Available from: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ВОЗ – 6 900 000 материнских случаев сепсиса в год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026" y="340689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Times New Roman"/>
              </a:rPr>
              <a:t>Bauer ME, Bateman BT, Bauer ST, Shanks AM,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Mhyre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JM. Maternal sepsis mortality and morbidity during hospitalization for delivery: temporal trends and independent predictors for severe sepsis. 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Anesth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Analg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 2013;117:944–950.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США за период 1998-2008 </a:t>
            </a:r>
            <a:r>
              <a:rPr lang="ru-RU" sz="3200" b="1" dirty="0" err="1" smtClean="0">
                <a:solidFill>
                  <a:srgbClr val="FF0000"/>
                </a:solidFill>
              </a:rPr>
              <a:t>г.г</a:t>
            </a:r>
            <a:r>
              <a:rPr lang="ru-RU" sz="3200" b="1" dirty="0" smtClean="0">
                <a:solidFill>
                  <a:srgbClr val="FF0000"/>
                </a:solidFill>
              </a:rPr>
              <a:t>. рост сепсиса в акушерстве составил 10% в год!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" y="116632"/>
            <a:ext cx="88797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501008"/>
            <a:ext cx="8856984" cy="504056"/>
          </a:xfrm>
          <a:prstGeom prst="rect">
            <a:avLst/>
          </a:prstGeom>
          <a:solidFill>
            <a:srgbClr val="FF99F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21775</TotalTime>
  <Words>2446</Words>
  <Application>Microsoft Office PowerPoint</Application>
  <PresentationFormat>Экран (4:3)</PresentationFormat>
  <Paragraphs>466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2_Тема Office</vt:lpstr>
      <vt:lpstr>Презентация PowerPoint</vt:lpstr>
      <vt:lpstr>http://www.arfpoint.ru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Антибиотикопрофилактика в акушерстве</vt:lpstr>
      <vt:lpstr>Преждевременные роды</vt:lpstr>
      <vt:lpstr>Презентация PowerPoint</vt:lpstr>
      <vt:lpstr>Презентация PowerPoint</vt:lpstr>
      <vt:lpstr>Презентация PowerPoint</vt:lpstr>
      <vt:lpstr>Факторы риска развития сепсиса: </vt:lpstr>
      <vt:lpstr>Презентация PowerPoint</vt:lpstr>
      <vt:lpstr>Презентация PowerPoint</vt:lpstr>
      <vt:lpstr>Проблемы</vt:lpstr>
      <vt:lpstr>Проблемы</vt:lpstr>
      <vt:lpstr>Презентация PowerPoint</vt:lpstr>
      <vt:lpstr>Презентация PowerPoint</vt:lpstr>
      <vt:lpstr>Терминология</vt:lpstr>
      <vt:lpstr>Презентация PowerPoint</vt:lpstr>
      <vt:lpstr>Презентация PowerPoint</vt:lpstr>
      <vt:lpstr>Презентация PowerPoint</vt:lpstr>
      <vt:lpstr>Шкала  SOFA                                                                                          (Sequential Organ Failure Assessment)</vt:lpstr>
      <vt:lpstr>Некоторые из предложенных маркеров сепсиса </vt:lpstr>
      <vt:lpstr>Презентация PowerPoint</vt:lpstr>
      <vt:lpstr>Презентация PowerPoint</vt:lpstr>
      <vt:lpstr>Проявления тяжелого сепсиса в акушерстве</vt:lpstr>
      <vt:lpstr>Презентация PowerPoint</vt:lpstr>
      <vt:lpstr>Главный вопрос в лечении сепсиса и септического шока:</vt:lpstr>
      <vt:lpstr>Локализация очага инфекции</vt:lpstr>
      <vt:lpstr>Главный вопрос: Когда удалять матку?</vt:lpstr>
      <vt:lpstr>Презентация PowerPoint</vt:lpstr>
      <vt:lpstr>Когда не нужно удалять матку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Распространенность и летальность проявлений тяжелого сепсиса</vt:lpstr>
      <vt:lpstr>Можно все делать правильно, но….</vt:lpstr>
      <vt:lpstr>Влияние начала антибактериальной терапии на летальность</vt:lpstr>
      <vt:lpstr>Коррекция нарушений гемодинамики</vt:lpstr>
      <vt:lpstr>Презентация PowerPoint</vt:lpstr>
      <vt:lpstr>Презентация PowerPoint</vt:lpstr>
      <vt:lpstr>Презентация PowerPoint</vt:lpstr>
      <vt:lpstr>Интенсивная терапия ДВС-синдрома при сепсисе</vt:lpstr>
      <vt:lpstr>Презентация PowerPoint</vt:lpstr>
      <vt:lpstr>Презентация PowerPoint</vt:lpstr>
      <vt:lpstr>Стадии ОПН - RIFLE</vt:lpstr>
      <vt:lpstr>Презентация PowerPoint</vt:lpstr>
      <vt:lpstr>Проблемы для решения: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ветер</cp:lastModifiedBy>
  <cp:revision>276</cp:revision>
  <dcterms:created xsi:type="dcterms:W3CDTF">2011-09-06T12:03:34Z</dcterms:created>
  <dcterms:modified xsi:type="dcterms:W3CDTF">2015-06-19T03:16:30Z</dcterms:modified>
</cp:coreProperties>
</file>