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3" r:id="rId3"/>
    <p:sldId id="284" r:id="rId4"/>
    <p:sldId id="285" r:id="rId5"/>
    <p:sldId id="297" r:id="rId6"/>
    <p:sldId id="274" r:id="rId7"/>
    <p:sldId id="277" r:id="rId8"/>
    <p:sldId id="295" r:id="rId9"/>
    <p:sldId id="296" r:id="rId10"/>
    <p:sldId id="278" r:id="rId11"/>
    <p:sldId id="279" r:id="rId12"/>
    <p:sldId id="280" r:id="rId13"/>
    <p:sldId id="281" r:id="rId14"/>
    <p:sldId id="262" r:id="rId15"/>
    <p:sldId id="282" r:id="rId16"/>
    <p:sldId id="261" r:id="rId17"/>
    <p:sldId id="286" r:id="rId18"/>
    <p:sldId id="257" r:id="rId19"/>
    <p:sldId id="264" r:id="rId20"/>
    <p:sldId id="263" r:id="rId21"/>
    <p:sldId id="303" r:id="rId22"/>
    <p:sldId id="260" r:id="rId23"/>
    <p:sldId id="267" r:id="rId24"/>
    <p:sldId id="259" r:id="rId25"/>
    <p:sldId id="266" r:id="rId26"/>
    <p:sldId id="269" r:id="rId27"/>
    <p:sldId id="299" r:id="rId28"/>
    <p:sldId id="298" r:id="rId29"/>
    <p:sldId id="300" r:id="rId30"/>
    <p:sldId id="301" r:id="rId31"/>
    <p:sldId id="302" r:id="rId32"/>
    <p:sldId id="294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7243" autoAdjust="0"/>
    <p:restoredTop sz="94660"/>
  </p:normalViewPr>
  <p:slideViewPr>
    <p:cSldViewPr>
      <p:cViewPr varScale="1">
        <p:scale>
          <a:sx n="80" d="100"/>
          <a:sy n="80" d="100"/>
        </p:scale>
        <p:origin x="-1358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8C481C7-B630-402B-8AD7-F41D6D3308FC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A8D183D-2F3A-4922-AE50-9D71B8DC04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4CEF09-9220-4846-8F2A-DF48553B595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6988432-44C2-4388-BE52-77F9573440B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A8EBCC-63DD-4727-B7EE-7CB42644D94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F72F823-A7F4-4849-8823-941E18D851BD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18D536-D91D-4872-805D-EFD44653D96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24B0E8E-9943-4708-9CD9-6381F03479B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30826A-0B93-4319-BF6E-1B7FB592AC2B}" type="slidenum">
              <a:rPr lang="de-DE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de-DE" smtClean="0">
              <a:latin typeface="Arial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F8C5E1C-1259-45DE-8CA8-61831EFD123C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smtClean="0">
              <a:latin typeface="Arial" charset="0"/>
            </a:endParaRPr>
          </a:p>
        </p:txBody>
      </p:sp>
      <p:sp>
        <p:nvSpPr>
          <p:cNvPr id="53252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 anchor="b"/>
          <a:lstStyle/>
          <a:p>
            <a:pPr algn="r"/>
            <a:fld id="{9FD37814-52CE-4870-910C-69A34E9B99B3}" type="slidenum">
              <a:rPr lang="de-DE" sz="1200">
                <a:latin typeface="Calibri" pitchFamily="34" charset="0"/>
              </a:rPr>
              <a:pPr algn="r"/>
              <a:t>20</a:t>
            </a:fld>
            <a:endParaRPr lang="de-DE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B64FE-1E47-45B6-B845-68B2B04946F4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0467E-4D21-44C8-9B22-A08B4FA3FF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CBF9F-DC68-4BA5-AB8D-241E5C8FBEF5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3604A-3C9E-4887-ABE1-0BD8281C72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FC95F-5B7F-42FC-A4CD-9DB5BA47835F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B7ADA-EB1C-4858-A474-435394CE7C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47638"/>
            <a:ext cx="7010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49E6B-2B05-468E-9408-DA753A6A0FE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147638"/>
            <a:ext cx="8229600" cy="5978525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E82F-FD4B-4FE0-A923-3C5019B99E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EE893C-9675-425C-B3F7-556C9560E5E7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67FC67-DBCB-4D10-A099-42EA23B29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E904C-2831-416A-8F15-4A2EE5441ED7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29E43-32AE-46F7-9D9C-BC492C7270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0904FE-2C08-4510-AB25-0CEBF9F31CA8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84CE0-7731-4A95-8C89-34F0D322B7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0B5F9A-3581-4E71-8494-4351F9ED76C7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295E70-2D47-4A5E-A740-CE1EDBC57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13AE8-1539-4F73-8488-FC45E9A6D016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3500D-FE0F-4053-8B3D-3C12FDC5AE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DB937-4AFC-4599-84A5-C0F22650406C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F973C-0B64-4771-A97D-2D906420EF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8855D-FEC7-4D18-9BCF-FD89E5175F1A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50BC2-CD64-459A-B371-78D3D3694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4CDEC-69FD-4D1F-84B9-1F58A2937A34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B1E66-31CC-486C-88C7-D05D4B657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78D17-0A94-49CD-8F47-8565AA1618A1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E441A-4E25-429C-95B6-F25B43F29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0048215-B675-458A-89A0-9C6648FE48A6}" type="datetimeFigureOut">
              <a:rPr lang="ru-RU"/>
              <a:pPr>
                <a:defRPr/>
              </a:pPr>
              <a:t>13.05.2015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A9800F-CB5E-42F7-87F2-89199010C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7" r:id="rId12"/>
    <p:sldLayoutId id="2147483708" r:id="rId13"/>
    <p:sldLayoutId id="2147483706" r:id="rId14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F:\ECMO%20aktuell%20ICU\V-a%20ECMO%20pr&#228;%20LVAD.mpg" TargetMode="Externa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kumente%20und%20Einstellungen\user\Desktop\ECMO%20aktuell%20ICU\ECMO%20Stat93%20Mobilisierung%20CH.mpg" TargetMode="Externa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?term=Roloff%20DW%5bAuthor%5d&amp;cauthor=true&amp;cauthor_uid=390090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cbi.nlm.nih.gov/pubmed?term=O'Rourke%20PP%5bAuthor%5d&amp;cauthor=true&amp;cauthor_uid=2685740" TargetMode="External"/><Relationship Id="rId4" Type="http://schemas.openxmlformats.org/officeDocument/2006/relationships/hyperlink" Target="http://www.ncbi.nlm.nih.gov/pubmed?term=Crone%20RK%5bAuthor%5d&amp;cauthor=true&amp;cauthor_uid=2685740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ctrTitle"/>
          </p:nvPr>
        </p:nvSpPr>
        <p:spPr>
          <a:xfrm>
            <a:off x="611188" y="2428875"/>
            <a:ext cx="7772400" cy="4429125"/>
          </a:xfrm>
        </p:spPr>
        <p:txBody>
          <a:bodyPr/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Перспективы экстракорпоральной мембранной </a:t>
            </a:r>
            <a:r>
              <a:rPr lang="ru-RU" dirty="0" err="1" smtClean="0"/>
              <a:t>оксигенации</a:t>
            </a:r>
            <a:r>
              <a:rPr lang="ru-RU" dirty="0" smtClean="0"/>
              <a:t> в терапии критических состояний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err="1" smtClean="0"/>
              <a:t>Шукевич</a:t>
            </a:r>
            <a:r>
              <a:rPr lang="ru-RU" sz="2800" dirty="0" smtClean="0"/>
              <a:t> Д.Л.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>Кемерово</a:t>
            </a:r>
            <a:br>
              <a:rPr lang="ru-RU" sz="2000" dirty="0" smtClean="0"/>
            </a:br>
            <a:r>
              <a:rPr lang="ru-RU" sz="2000" dirty="0" smtClean="0"/>
              <a:t>14.05.2015г.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88" y="142875"/>
            <a:ext cx="8501062" cy="1752600"/>
          </a:xfrm>
        </p:spPr>
        <p:txBody>
          <a:bodyPr/>
          <a:lstStyle/>
          <a:p>
            <a:pPr eaLnBrk="1" hangingPunct="1"/>
            <a:r>
              <a:rPr lang="ru-RU" sz="1800" dirty="0" smtClean="0">
                <a:solidFill>
                  <a:srgbClr val="7030A0"/>
                </a:solidFill>
              </a:rPr>
              <a:t>Лаборатория критических состояний</a:t>
            </a:r>
          </a:p>
          <a:p>
            <a:pPr eaLnBrk="1" hangingPunct="1"/>
            <a:r>
              <a:rPr lang="ru-RU" sz="1800" dirty="0" smtClean="0">
                <a:solidFill>
                  <a:srgbClr val="7030A0"/>
                </a:solidFill>
              </a:rPr>
              <a:t>ФГБНУ НИИ комплексных проблем </a:t>
            </a:r>
            <a:r>
              <a:rPr lang="ru-RU" sz="1800" dirty="0" err="1" smtClean="0">
                <a:solidFill>
                  <a:srgbClr val="7030A0"/>
                </a:solidFill>
              </a:rPr>
              <a:t>сердечно-сосудистых</a:t>
            </a:r>
            <a:r>
              <a:rPr lang="ru-RU" sz="1800" dirty="0" smtClean="0">
                <a:solidFill>
                  <a:srgbClr val="7030A0"/>
                </a:solidFill>
              </a:rPr>
              <a:t> заболеваний</a:t>
            </a:r>
          </a:p>
          <a:p>
            <a:pPr eaLnBrk="1" hangingPunct="1"/>
            <a:r>
              <a:rPr lang="ru-RU" sz="1800" dirty="0" smtClean="0">
                <a:solidFill>
                  <a:srgbClr val="7030A0"/>
                </a:solidFill>
              </a:rPr>
              <a:t>Кемеровская государственная медицинская академия</a:t>
            </a:r>
            <a:endParaRPr lang="en-US" sz="1800" dirty="0" smtClean="0">
              <a:solidFill>
                <a:srgbClr val="7030A0"/>
              </a:solidFill>
            </a:endParaRPr>
          </a:p>
          <a:p>
            <a:pPr eaLnBrk="1" hangingPunct="1"/>
            <a:r>
              <a:rPr lang="ru-RU" sz="1800" dirty="0" smtClean="0">
                <a:solidFill>
                  <a:srgbClr val="7030A0"/>
                </a:solidFill>
              </a:rPr>
              <a:t>Кемеровская областная клиническая больница</a:t>
            </a:r>
          </a:p>
        </p:txBody>
      </p:sp>
      <p:sp>
        <p:nvSpPr>
          <p:cNvPr id="6148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Autumn</a:t>
            </a:r>
            <a:br>
              <a:rPr lang="ru-RU"/>
            </a:br>
            <a:endParaRPr lang="ru-RU"/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Autumn</a:t>
            </a:r>
            <a:br>
              <a:rPr lang="ru-RU"/>
            </a:b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7250" y="357188"/>
            <a:ext cx="7715250" cy="6140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002060"/>
                </a:solidFill>
                <a:latin typeface="+mn-lt"/>
              </a:rPr>
              <a:t>ГРИПП   H1N1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</a:rPr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n-lt"/>
              </a:rPr>
              <a:t> 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323</a:t>
            </a:r>
            <a:r>
              <a:rPr lang="ru-RU" sz="2800" b="1" dirty="0">
                <a:latin typeface="+mn-lt"/>
              </a:rPr>
              <a:t> случая в регистре</a:t>
            </a:r>
            <a:r>
              <a:rPr lang="ru-RU" sz="3200" b="1" dirty="0">
                <a:latin typeface="+mn-lt"/>
              </a:rPr>
              <a:t> </a:t>
            </a:r>
            <a:r>
              <a:rPr lang="en-US" sz="3200" b="1" dirty="0">
                <a:latin typeface="+mn-lt"/>
              </a:rPr>
              <a:t>ELSO</a:t>
            </a:r>
            <a:r>
              <a:rPr lang="ru-RU" sz="3200" b="1" dirty="0">
                <a:latin typeface="+mn-lt"/>
              </a:rPr>
              <a:t> </a:t>
            </a:r>
            <a:r>
              <a:rPr lang="ru-RU" sz="2000" b="1" i="1" dirty="0">
                <a:latin typeface="+mn-lt"/>
              </a:rPr>
              <a:t>(апрель 2011) – 76 центров</a:t>
            </a:r>
            <a:endParaRPr lang="ru-RU" sz="2800" b="1" i="1" dirty="0">
              <a:latin typeface="+mn-lt"/>
            </a:endParaRP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196 – выжили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latin typeface="+mn-lt"/>
              </a:rPr>
              <a:t>11 – находятся в госпитале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latin typeface="+mn-lt"/>
              </a:rPr>
              <a:t>106 – умерло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dirty="0">
                <a:latin typeface="+mn-lt"/>
              </a:rPr>
              <a:t>10 – находятся на ЭКМО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800" i="1" dirty="0">
                <a:latin typeface="+mn-lt"/>
              </a:rPr>
              <a:t>среднее время на ЭКМО – </a:t>
            </a:r>
            <a:r>
              <a:rPr lang="ru-RU" sz="2800" b="1" i="1" dirty="0">
                <a:latin typeface="+mn-lt"/>
              </a:rPr>
              <a:t>296 часов </a:t>
            </a:r>
            <a:r>
              <a:rPr lang="ru-RU" sz="2800" i="1" dirty="0">
                <a:latin typeface="+mn-lt"/>
              </a:rPr>
              <a:t>(12.3 суток)</a:t>
            </a:r>
          </a:p>
          <a:p>
            <a:pPr marL="514350" indent="-5143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1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Взрослых  - 225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Детей – 94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>
                <a:latin typeface="+mn-lt"/>
              </a:rPr>
              <a:t> </a:t>
            </a:r>
            <a:r>
              <a:rPr lang="ru-RU" sz="2800" dirty="0">
                <a:latin typeface="+mn-lt"/>
              </a:rPr>
              <a:t>Новорожденных – 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4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sp>
        <p:nvSpPr>
          <p:cNvPr id="14339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57313" y="6072188"/>
            <a:ext cx="6400800" cy="642937"/>
          </a:xfrm>
        </p:spPr>
        <p:txBody>
          <a:bodyPr/>
          <a:lstStyle/>
          <a:p>
            <a:pPr eaLnBrk="1" hangingPunct="1"/>
            <a:r>
              <a:rPr lang="ru-RU" b="1" u="sng" smtClean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ВЫЖИВАЕМОСТЬ:   64,1%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04"/>
            <a:ext cx="912495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3357554" cy="47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85720" y="2071678"/>
            <a:ext cx="871543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</a:t>
            </a:r>
            <a:r>
              <a:rPr lang="ru-RU" dirty="0" smtClean="0"/>
              <a:t>266</a:t>
            </a:r>
            <a:r>
              <a:rPr lang="en-US" dirty="0" smtClean="0"/>
              <a:t> </a:t>
            </a:r>
            <a:r>
              <a:rPr lang="ru-RU" dirty="0" smtClean="0"/>
              <a:t>молодых пациентов (36 лет в среднем) на ЭКМО: ожирение – 39%, диабетики – 11%, бронхиальная астма или ХОБЛ – 11%. </a:t>
            </a:r>
            <a:r>
              <a:rPr lang="ru-RU" sz="2000" i="1" dirty="0" smtClean="0">
                <a:solidFill>
                  <a:srgbClr val="FF0000"/>
                </a:solidFill>
              </a:rPr>
              <a:t>20% пациентов были женщины в пред- или послеродовом периоде.</a:t>
            </a:r>
          </a:p>
          <a:p>
            <a:endParaRPr lang="ru-RU" dirty="0" smtClean="0"/>
          </a:p>
          <a:p>
            <a:pPr algn="just"/>
            <a:r>
              <a:rPr lang="ru-RU" dirty="0" smtClean="0"/>
              <a:t>• Всем пациентам проводилась ИВЛ в среднем в течение двух дней, затем 72% больных передавались в специализированные центры для реализации ЭКМО. В 94% проводилась </a:t>
            </a:r>
            <a:r>
              <a:rPr lang="ru-RU" dirty="0" err="1" smtClean="0"/>
              <a:t>вено-венозная</a:t>
            </a:r>
            <a:r>
              <a:rPr lang="ru-RU" dirty="0" smtClean="0"/>
              <a:t> ЭКМО.</a:t>
            </a:r>
          </a:p>
          <a:p>
            <a:endParaRPr lang="ru-RU" dirty="0" smtClean="0"/>
          </a:p>
          <a:p>
            <a:r>
              <a:rPr lang="ru-RU" dirty="0" smtClean="0"/>
              <a:t>• ЭКМО проводилось в среднем в течение 10 дней с краткосрочной </a:t>
            </a:r>
            <a:r>
              <a:rPr lang="ru-RU" dirty="0" err="1" smtClean="0"/>
              <a:t>смертностю</a:t>
            </a:r>
            <a:r>
              <a:rPr lang="ru-RU" dirty="0" smtClean="0"/>
              <a:t> в диапазоне от 8% до 65% со средним пребыванием в ОРИТ – 25 дней, и в </a:t>
            </a:r>
            <a:r>
              <a:rPr lang="ru-RU" dirty="0" err="1" smtClean="0"/>
              <a:t>стациионаре</a:t>
            </a:r>
            <a:r>
              <a:rPr lang="ru-RU" dirty="0" smtClean="0"/>
              <a:t> – 37 дней.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5380672"/>
            <a:ext cx="87868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7030A0"/>
                </a:solidFill>
              </a:rPr>
              <a:t>ЭКМО приемлемо и эффективно у пациентов с ОПЛ из-за инфекции H1N1. Несмотря на это, в большинстве случаев требуется длительная поддержка (более одной недели), и пациенты с тяжелыми сопутствующими заболеваниями и/или </a:t>
            </a:r>
            <a:r>
              <a:rPr lang="ru-RU" dirty="0" err="1" smtClean="0">
                <a:solidFill>
                  <a:srgbClr val="7030A0"/>
                </a:solidFill>
              </a:rPr>
              <a:t>полиорганной</a:t>
            </a:r>
            <a:r>
              <a:rPr lang="ru-RU" dirty="0" smtClean="0">
                <a:solidFill>
                  <a:srgbClr val="7030A0"/>
                </a:solidFill>
              </a:rPr>
              <a:t> недостаточностью имеют высокий риск смерти, в большей степени обусловленный сопутствующими заболеваниями.</a:t>
            </a:r>
            <a:endParaRPr lang="ru-RU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-142875"/>
            <a:ext cx="8072438" cy="10795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5000"/>
              </a:lnSpc>
              <a:spcAft>
                <a:spcPts val="0"/>
              </a:spcAft>
              <a:defRPr/>
            </a:pPr>
            <a:r>
              <a:rPr lang="ru-RU" sz="4800" dirty="0" smtClean="0"/>
              <a:t>ЭКМО</a:t>
            </a:r>
            <a:endParaRPr lang="en-US" altLang="en-GB" sz="4800" b="1" spc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7" name="Content Placeholder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50"/>
            <a:ext cx="4683125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Content Placeholder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5" y="2000250"/>
            <a:ext cx="46180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1214438" y="1285875"/>
            <a:ext cx="2520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Вено-венозная</a:t>
            </a:r>
          </a:p>
        </p:txBody>
      </p:sp>
      <p:sp>
        <p:nvSpPr>
          <p:cNvPr id="16390" name="TextBox 10"/>
          <p:cNvSpPr txBox="1">
            <a:spLocks noChangeArrowheads="1"/>
          </p:cNvSpPr>
          <p:nvPr/>
        </p:nvSpPr>
        <p:spPr bwMode="auto">
          <a:xfrm>
            <a:off x="5214938" y="1285875"/>
            <a:ext cx="30622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Артерио-венозная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50" y="-142875"/>
            <a:ext cx="8072438" cy="10795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5000"/>
              </a:lnSpc>
              <a:spcAft>
                <a:spcPts val="0"/>
              </a:spcAft>
              <a:defRPr/>
            </a:pPr>
            <a:r>
              <a:rPr lang="ru-RU" sz="4800" dirty="0" smtClean="0"/>
              <a:t>ЭКМО</a:t>
            </a:r>
            <a:endParaRPr lang="en-US" altLang="en-GB" sz="4800" b="1" spc="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TextBox 9"/>
          <p:cNvSpPr txBox="1">
            <a:spLocks noChangeArrowheads="1"/>
          </p:cNvSpPr>
          <p:nvPr/>
        </p:nvSpPr>
        <p:spPr bwMode="auto">
          <a:xfrm>
            <a:off x="1143000" y="857250"/>
            <a:ext cx="2520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Вено-венозная</a:t>
            </a:r>
          </a:p>
        </p:txBody>
      </p:sp>
      <p:sp>
        <p:nvSpPr>
          <p:cNvPr id="17412" name="TextBox 10"/>
          <p:cNvSpPr txBox="1">
            <a:spLocks noChangeArrowheads="1"/>
          </p:cNvSpPr>
          <p:nvPr/>
        </p:nvSpPr>
        <p:spPr bwMode="auto">
          <a:xfrm>
            <a:off x="5143500" y="857250"/>
            <a:ext cx="30622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libri" pitchFamily="34" charset="0"/>
              </a:rPr>
              <a:t>Артерио-венозная</a:t>
            </a:r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285750" y="1785938"/>
            <a:ext cx="435768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Оксигенация венозного возврата,</a:t>
            </a:r>
          </a:p>
          <a:p>
            <a:pPr algn="ctr"/>
            <a:r>
              <a:rPr lang="ru-RU" sz="2800">
                <a:latin typeface="Calibri" pitchFamily="34" charset="0"/>
              </a:rPr>
              <a:t>обеспечение адекватного экстракорпорального газообмена при рефрактерной дыхательной недостаточности</a:t>
            </a:r>
          </a:p>
          <a:p>
            <a:pPr algn="ctr"/>
            <a:endParaRPr lang="ru-RU" sz="2800">
              <a:latin typeface="Calibri" pitchFamily="34" charset="0"/>
            </a:endParaRPr>
          </a:p>
          <a:p>
            <a:pPr algn="ctr"/>
            <a:r>
              <a:rPr lang="en-US" sz="4400">
                <a:solidFill>
                  <a:srgbClr val="C00000"/>
                </a:solidFill>
                <a:latin typeface="Calibri" pitchFamily="34" charset="0"/>
              </a:rPr>
              <a:t>Resting lungs</a:t>
            </a:r>
            <a:endParaRPr lang="ru-RU" sz="440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7414" name="TextBox 11"/>
          <p:cNvSpPr txBox="1">
            <a:spLocks noChangeArrowheads="1"/>
          </p:cNvSpPr>
          <p:nvPr/>
        </p:nvSpPr>
        <p:spPr bwMode="auto">
          <a:xfrm>
            <a:off x="4714875" y="1785938"/>
            <a:ext cx="4214813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>
                <a:latin typeface="Calibri" pitchFamily="34" charset="0"/>
              </a:rPr>
              <a:t>Обеспечение вспомогательного кровообращения и экстракорпорального газообмена при рефрактерной острой сердечно-(легочной) недостаточности</a:t>
            </a:r>
            <a:endParaRPr lang="en-US" sz="2800">
              <a:latin typeface="Calibri" pitchFamily="34" charset="0"/>
            </a:endParaRPr>
          </a:p>
          <a:p>
            <a:pPr algn="ctr"/>
            <a:endParaRPr lang="en-US" sz="2800">
              <a:latin typeface="Calibri" pitchFamily="34" charset="0"/>
            </a:endParaRPr>
          </a:p>
          <a:p>
            <a:pPr algn="ctr"/>
            <a:r>
              <a:rPr lang="en-US" sz="4400">
                <a:solidFill>
                  <a:srgbClr val="C00000"/>
                </a:solidFill>
                <a:latin typeface="Calibri" pitchFamily="34" charset="0"/>
              </a:rPr>
              <a:t>Resting heart</a:t>
            </a:r>
            <a:endParaRPr lang="ru-RU" sz="4400">
              <a:solidFill>
                <a:srgbClr val="C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 noChangeArrowheads="1"/>
          </p:cNvSpPr>
          <p:nvPr>
            <p:ph type="title"/>
          </p:nvPr>
        </p:nvSpPr>
        <p:spPr>
          <a:xfrm>
            <a:off x="1143000" y="214313"/>
            <a:ext cx="7132638" cy="9048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/>
              <a:t>Экстракорпоральный газообмен при</a:t>
            </a:r>
            <a:br>
              <a:rPr lang="ru-RU" sz="3200" dirty="0" smtClean="0"/>
            </a:br>
            <a:r>
              <a:rPr lang="ru-RU" sz="3200" dirty="0" smtClean="0"/>
              <a:t>острой дыхательной недостаточности</a:t>
            </a:r>
            <a:r>
              <a:rPr lang="de-DE" sz="2800" dirty="0" smtClean="0">
                <a:solidFill>
                  <a:srgbClr val="316D8F"/>
                </a:solidFill>
              </a:rPr>
              <a:t/>
            </a:r>
            <a:br>
              <a:rPr lang="de-DE" sz="2800" dirty="0" smtClean="0">
                <a:solidFill>
                  <a:srgbClr val="316D8F"/>
                </a:solidFill>
              </a:rPr>
            </a:br>
            <a:endParaRPr lang="en-US" sz="2800" dirty="0" smtClean="0">
              <a:solidFill>
                <a:srgbClr val="316D8F"/>
              </a:solidFill>
            </a:endParaRP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2713" y="1663700"/>
            <a:ext cx="4533900" cy="4902200"/>
          </a:xfrm>
          <a:noFill/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b="1" smtClean="0">
                <a:solidFill>
                  <a:srgbClr val="316D8F"/>
                </a:solidFill>
              </a:rPr>
              <a:t>Показания:</a:t>
            </a:r>
            <a:r>
              <a:rPr lang="en-US" b="1" smtClean="0">
                <a:solidFill>
                  <a:srgbClr val="316D8F"/>
                </a:solidFill>
              </a:rPr>
              <a:t>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000" b="1" smtClean="0">
              <a:solidFill>
                <a:srgbClr val="316D8F"/>
              </a:solidFill>
            </a:endParaRP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2000" b="1" smtClean="0"/>
              <a:t>Острая ОБРАТИМАЯ </a:t>
            </a:r>
            <a:r>
              <a:rPr lang="ru-RU" sz="2000" smtClean="0"/>
              <a:t>дыхательная 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недостаточность, рефрактерная</a:t>
            </a:r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к традиционной терапии</a:t>
            </a:r>
            <a:endParaRPr lang="en-US" sz="2000" smtClean="0"/>
          </a:p>
          <a:p>
            <a:pPr marL="533400" indent="-533400" eaLnBrk="1" hangingPunct="1">
              <a:lnSpc>
                <a:spcPct val="90000"/>
              </a:lnSpc>
              <a:buFontTx/>
              <a:buNone/>
            </a:pPr>
            <a:endParaRPr lang="en-US" sz="2400" smtClean="0"/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ru-RU" sz="2000" b="1" u="sng" smtClean="0"/>
              <a:t>Определение</a:t>
            </a:r>
            <a:r>
              <a:rPr lang="de-DE" sz="2000" u="sng" smtClean="0"/>
              <a:t>: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endParaRPr lang="de-DE" sz="2000" u="sng" smtClean="0"/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de-DE" sz="2000" smtClean="0"/>
              <a:t>PaO</a:t>
            </a:r>
            <a:r>
              <a:rPr lang="de-DE" sz="2000" baseline="-25000" smtClean="0"/>
              <a:t>2</a:t>
            </a:r>
            <a:r>
              <a:rPr lang="de-DE" sz="2000" smtClean="0"/>
              <a:t>/FiO</a:t>
            </a:r>
            <a:r>
              <a:rPr lang="de-DE" sz="2000" baseline="-25000" smtClean="0"/>
              <a:t>2</a:t>
            </a:r>
            <a:r>
              <a:rPr lang="de-DE" sz="2000" smtClean="0"/>
              <a:t> &lt; 8</a:t>
            </a:r>
            <a:r>
              <a:rPr lang="ru-RU" sz="2000" smtClean="0"/>
              <a:t>0</a:t>
            </a:r>
            <a:endParaRPr lang="de-DE" sz="2000" smtClean="0"/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при</a:t>
            </a:r>
            <a:r>
              <a:rPr lang="de-DE" sz="2000" smtClean="0"/>
              <a:t> FiO2 = 1</a:t>
            </a:r>
            <a:r>
              <a:rPr lang="ru-RU" sz="2000" smtClean="0"/>
              <a:t>0</a:t>
            </a:r>
            <a:r>
              <a:rPr lang="de-DE" sz="2000" smtClean="0"/>
              <a:t>0</a:t>
            </a:r>
            <a:r>
              <a:rPr lang="ru-RU" sz="2000" smtClean="0"/>
              <a:t>%</a:t>
            </a:r>
            <a:r>
              <a:rPr lang="de-DE" sz="2000" smtClean="0"/>
              <a:t> + 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de-DE" sz="2000" smtClean="0"/>
              <a:t>PEEP = 20 cmH2O</a:t>
            </a:r>
            <a:r>
              <a:rPr lang="ru-RU" sz="2000" smtClean="0"/>
              <a:t> и выше</a:t>
            </a:r>
            <a:r>
              <a:rPr lang="de-DE" sz="2000" smtClean="0"/>
              <a:t>,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ru-RU" sz="2000" smtClean="0"/>
              <a:t>рефрак. дыхательн. ацидоз</a:t>
            </a:r>
            <a:r>
              <a:rPr lang="de-DE" sz="2000" smtClean="0"/>
              <a:t>: </a:t>
            </a:r>
          </a:p>
          <a:p>
            <a:pPr marL="914400" lvl="1" indent="-457200" eaLnBrk="1" hangingPunct="1">
              <a:lnSpc>
                <a:spcPct val="90000"/>
              </a:lnSpc>
              <a:buFontTx/>
              <a:buNone/>
            </a:pPr>
            <a:r>
              <a:rPr lang="de-DE" sz="2000" smtClean="0"/>
              <a:t>pH &lt; 7,15</a:t>
            </a:r>
            <a:endParaRPr lang="en-US" sz="2000" smtClean="0"/>
          </a:p>
          <a:p>
            <a:pPr marL="533400" indent="-533400" eaLnBrk="1" hangingPunct="1">
              <a:lnSpc>
                <a:spcPct val="90000"/>
              </a:lnSpc>
            </a:pPr>
            <a:endParaRPr lang="en-US" sz="2000" smtClean="0"/>
          </a:p>
          <a:p>
            <a:pPr marL="533400" indent="-533400" eaLnBrk="1" hangingPunct="1">
              <a:lnSpc>
                <a:spcPct val="90000"/>
              </a:lnSpc>
            </a:pPr>
            <a:endParaRPr lang="en-US" smtClean="0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08513" y="1643063"/>
            <a:ext cx="4344987" cy="493395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ru-RU" b="1" smtClean="0">
                <a:solidFill>
                  <a:srgbClr val="C00000"/>
                </a:solidFill>
              </a:rPr>
              <a:t>Противопоказания:</a:t>
            </a:r>
            <a:endParaRPr lang="de-DE" b="1" smtClean="0">
              <a:solidFill>
                <a:srgbClr val="C00000"/>
              </a:solidFill>
            </a:endParaRPr>
          </a:p>
          <a:p>
            <a:pPr lvl="1" eaLnBrk="1" hangingPunct="1">
              <a:buFontTx/>
              <a:buNone/>
            </a:pPr>
            <a:endParaRPr lang="de-DE" sz="2000" u="sng" smtClean="0">
              <a:solidFill>
                <a:srgbClr val="316D8F"/>
              </a:solidFill>
            </a:endParaRPr>
          </a:p>
          <a:p>
            <a:pPr lvl="1" eaLnBrk="1" hangingPunct="1">
              <a:buFontTx/>
              <a:buNone/>
            </a:pPr>
            <a:r>
              <a:rPr lang="ru-RU" sz="2000" u="sng" smtClean="0"/>
              <a:t>Жесткие критерии:</a:t>
            </a:r>
            <a:endParaRPr lang="de-DE" sz="2000" u="sng" smtClean="0"/>
          </a:p>
          <a:p>
            <a:pPr lvl="1" eaLnBrk="1" hangingPunct="1">
              <a:buFontTx/>
              <a:buNone/>
            </a:pPr>
            <a:r>
              <a:rPr lang="ru-RU" sz="2000" smtClean="0"/>
              <a:t>возраст</a:t>
            </a:r>
            <a:r>
              <a:rPr lang="de-DE" sz="2000" smtClean="0"/>
              <a:t> &gt; 75 </a:t>
            </a:r>
            <a:r>
              <a:rPr lang="ru-RU" sz="2000" smtClean="0"/>
              <a:t>лет</a:t>
            </a:r>
            <a:endParaRPr lang="de-DE" sz="2000" smtClean="0"/>
          </a:p>
          <a:p>
            <a:pPr lvl="1" eaLnBrk="1" hangingPunct="1">
              <a:buFontTx/>
              <a:buNone/>
            </a:pPr>
            <a:r>
              <a:rPr lang="ru-RU" sz="2000" smtClean="0"/>
              <a:t>малая продолжительность жизни,</a:t>
            </a:r>
          </a:p>
          <a:p>
            <a:pPr lvl="1" eaLnBrk="1" hangingPunct="1">
              <a:buFontTx/>
              <a:buNone/>
            </a:pPr>
            <a:r>
              <a:rPr lang="ru-RU" sz="2000" smtClean="0"/>
              <a:t>обусловленная сопутствующей </a:t>
            </a:r>
          </a:p>
          <a:p>
            <a:pPr lvl="1" eaLnBrk="1" hangingPunct="1">
              <a:buFontTx/>
              <a:buNone/>
            </a:pPr>
            <a:r>
              <a:rPr lang="ru-RU" sz="2000" smtClean="0"/>
              <a:t>патологией</a:t>
            </a:r>
            <a:r>
              <a:rPr lang="de-DE" sz="2000" smtClean="0"/>
              <a:t> </a:t>
            </a:r>
          </a:p>
          <a:p>
            <a:pPr lvl="1" eaLnBrk="1" hangingPunct="1">
              <a:buFontTx/>
              <a:buChar char="•"/>
            </a:pPr>
            <a:endParaRPr lang="de-DE" sz="2000" smtClean="0"/>
          </a:p>
          <a:p>
            <a:pPr lvl="1" eaLnBrk="1" hangingPunct="1">
              <a:buFontTx/>
              <a:buNone/>
            </a:pPr>
            <a:r>
              <a:rPr lang="ru-RU" sz="2000" u="sng" smtClean="0"/>
              <a:t>Относительные</a:t>
            </a:r>
            <a:r>
              <a:rPr lang="de-DE" u="sng" smtClean="0"/>
              <a:t>:</a:t>
            </a:r>
          </a:p>
          <a:p>
            <a:pPr lvl="1" eaLnBrk="1" hangingPunct="1">
              <a:buFontTx/>
              <a:buNone/>
            </a:pPr>
            <a:r>
              <a:rPr lang="en-US" sz="2000" smtClean="0"/>
              <a:t> </a:t>
            </a:r>
            <a:r>
              <a:rPr lang="ru-RU" sz="2000" smtClean="0"/>
              <a:t>Сепсис</a:t>
            </a:r>
            <a:r>
              <a:rPr lang="en-US" sz="2000" smtClean="0"/>
              <a:t>                                            </a:t>
            </a:r>
          </a:p>
          <a:p>
            <a:pPr lvl="1" eaLnBrk="1" hangingPunct="1">
              <a:buFontTx/>
              <a:buNone/>
            </a:pPr>
            <a:r>
              <a:rPr lang="en-US" sz="2000" smtClean="0"/>
              <a:t> </a:t>
            </a:r>
            <a:r>
              <a:rPr lang="ru-RU" sz="2000" smtClean="0"/>
              <a:t>ОРДС и ИВЛ</a:t>
            </a:r>
            <a:r>
              <a:rPr lang="en-US" sz="2000" smtClean="0"/>
              <a:t> &gt; 10 days</a:t>
            </a:r>
          </a:p>
          <a:p>
            <a:pPr eaLnBrk="1" hangingPunct="1"/>
            <a:endParaRPr lang="en-US" smtClean="0"/>
          </a:p>
        </p:txBody>
      </p:sp>
      <p:sp>
        <p:nvSpPr>
          <p:cNvPr id="18437" name="Line 9"/>
          <p:cNvSpPr>
            <a:spLocks noChangeShapeType="1"/>
          </p:cNvSpPr>
          <p:nvPr/>
        </p:nvSpPr>
        <p:spPr bwMode="auto">
          <a:xfrm>
            <a:off x="4322763" y="1757363"/>
            <a:ext cx="0" cy="459581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571500" y="928688"/>
            <a:ext cx="8229600" cy="4525962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u="sng" dirty="0" smtClean="0">
                <a:solidFill>
                  <a:srgbClr val="002060"/>
                </a:solidFill>
              </a:rPr>
              <a:t>ELSO </a:t>
            </a:r>
            <a:r>
              <a:rPr lang="en-US" b="1" u="sng" dirty="0">
                <a:solidFill>
                  <a:srgbClr val="002060"/>
                </a:solidFill>
              </a:rPr>
              <a:t>guideline:</a:t>
            </a:r>
            <a:endParaRPr lang="en-US" b="1" u="sng" dirty="0" smtClean="0">
              <a:solidFill>
                <a:srgbClr val="002060"/>
              </a:solidFill>
            </a:endParaRPr>
          </a:p>
          <a:p>
            <a:pPr marL="0" indent="0" eaLnBrk="1" fontAlgn="t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/>
              <a:t>Показание </a:t>
            </a:r>
            <a:r>
              <a:rPr lang="ru-RU" sz="2400" b="1" dirty="0"/>
              <a:t>к ЭКМО при сердечной недостаточности</a:t>
            </a:r>
            <a:r>
              <a:rPr lang="ru-RU" sz="2400" dirty="0"/>
              <a:t> </a:t>
            </a:r>
            <a:r>
              <a:rPr lang="ru-RU" sz="2400" b="1" dirty="0"/>
              <a:t>у взрослых – кардиогенный шок:</a:t>
            </a:r>
            <a:endParaRPr lang="ru-RU" sz="2400" dirty="0"/>
          </a:p>
          <a:p>
            <a:pPr eaLnBrk="1" fontAlgn="t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/>
              <a:t>Недостаточная тканевая перфузия, проявляющаяся как гипотония и низкий сердечный выброс, несмотря на </a:t>
            </a:r>
            <a:r>
              <a:rPr lang="ru-RU" sz="2400" dirty="0" smtClean="0"/>
              <a:t>адекватную </a:t>
            </a:r>
            <a:r>
              <a:rPr lang="ru-RU" sz="2400" dirty="0" err="1" smtClean="0"/>
              <a:t>волемию</a:t>
            </a:r>
            <a:endParaRPr lang="ru-RU" sz="2400" dirty="0" smtClean="0"/>
          </a:p>
          <a:p>
            <a:pPr eaLnBrk="1" fontAlgn="t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dirty="0" smtClean="0"/>
              <a:t>Шок </a:t>
            </a:r>
            <a:r>
              <a:rPr lang="ru-RU" sz="2400" dirty="0"/>
              <a:t>сохраняется, несмотря на назначение объема, </a:t>
            </a:r>
            <a:r>
              <a:rPr lang="ru-RU" sz="2400" dirty="0" err="1"/>
              <a:t>инотропов</a:t>
            </a:r>
            <a:r>
              <a:rPr lang="ru-RU" sz="2400" dirty="0"/>
              <a:t> и вазоконстрикторов, и внутриаортальную баллонную </a:t>
            </a:r>
            <a:r>
              <a:rPr lang="ru-RU" sz="2400" dirty="0" err="1"/>
              <a:t>контрпульсацию</a:t>
            </a:r>
            <a:r>
              <a:rPr lang="ru-RU" sz="2400" dirty="0"/>
              <a:t>, если это </a:t>
            </a:r>
            <a:r>
              <a:rPr lang="ru-RU" sz="2400" dirty="0" smtClean="0"/>
              <a:t>необходимо</a:t>
            </a:r>
            <a:endParaRPr lang="ru-RU" sz="2400" dirty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dirty="0"/>
          </a:p>
        </p:txBody>
      </p:sp>
      <p:sp>
        <p:nvSpPr>
          <p:cNvPr id="19459" name="Text Placeholder 6"/>
          <p:cNvSpPr txBox="1">
            <a:spLocks/>
          </p:cNvSpPr>
          <p:nvPr/>
        </p:nvSpPr>
        <p:spPr bwMode="auto">
          <a:xfrm>
            <a:off x="6084888" y="476250"/>
            <a:ext cx="37560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52387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483" name="Picture 2" descr="E:\17.02.12\экмо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79375"/>
            <a:ext cx="9144000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C:\Documents and Settings\Administrator\Desktop\Обход\ИК на RotaFlow\080120122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1638" y="0"/>
            <a:ext cx="5289550" cy="391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2" descr="C:\Documents and Settings\Administrator\Desktop\Обход\ИК на RotaFlow\CIMG00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573463"/>
            <a:ext cx="4529137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4" descr="Изображение 2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4149725"/>
            <a:ext cx="331152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 idx="4294967295"/>
          </p:nvPr>
        </p:nvSpPr>
        <p:spPr>
          <a:xfrm>
            <a:off x="857250" y="214313"/>
            <a:ext cx="6851650" cy="495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3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V-a / A-v ECMO</a:t>
            </a:r>
            <a:r>
              <a:rPr lang="de-DE" sz="3200" dirty="0" smtClean="0"/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Сосудистый доступ</a:t>
            </a:r>
            <a:endParaRPr lang="de-DE" sz="3200" dirty="0" smtClean="0"/>
          </a:p>
        </p:txBody>
      </p:sp>
      <p:pic>
        <p:nvPicPr>
          <p:cNvPr id="22531" name="Picture 4" descr="https://www.clevelandclinic.org/heartcenter/images/guide/heartworks/aortabo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341438"/>
            <a:ext cx="403225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PECLA-Situs24042004"/>
          <p:cNvPicPr>
            <a:picLocks noChangeAspect="1" noChangeArrowheads="1"/>
          </p:cNvPicPr>
          <p:nvPr/>
        </p:nvPicPr>
        <p:blipFill>
          <a:blip r:embed="rId3"/>
          <a:srcRect t="-610" b="8002"/>
          <a:stretch>
            <a:fillRect/>
          </a:stretch>
        </p:blipFill>
        <p:spPr bwMode="auto">
          <a:xfrm>
            <a:off x="107950" y="4176713"/>
            <a:ext cx="2254250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7" descr="Fem-Fem Kanülierung"/>
          <p:cNvPicPr>
            <a:picLocks noChangeAspect="1" noChangeArrowheads="1"/>
          </p:cNvPicPr>
          <p:nvPr/>
        </p:nvPicPr>
        <p:blipFill>
          <a:blip r:embed="rId4"/>
          <a:srcRect t="11563" b="2815"/>
          <a:stretch>
            <a:fillRect/>
          </a:stretch>
        </p:blipFill>
        <p:spPr bwMode="auto">
          <a:xfrm>
            <a:off x="2555875" y="4176713"/>
            <a:ext cx="2003425" cy="255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Kanülierun beide Subclav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1500188"/>
            <a:ext cx="2003425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Inhaltsplatzhalter 6" descr="Perkutan femoro-femoral.jpg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rcRect l="9901" r="24887"/>
          <a:stretch>
            <a:fillRect/>
          </a:stretch>
        </p:blipFill>
        <p:spPr>
          <a:xfrm>
            <a:off x="107950" y="1500188"/>
            <a:ext cx="2254250" cy="2500312"/>
          </a:xfrm>
        </p:spPr>
      </p:pic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1858963" y="4168775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Calibri" pitchFamily="34" charset="0"/>
              </a:rPr>
              <a:t>A-v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1858963" y="1484313"/>
            <a:ext cx="504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Calibri" pitchFamily="34" charset="0"/>
              </a:rPr>
              <a:t>V-a</a:t>
            </a:r>
            <a:endParaRPr lang="ru-RU" b="1">
              <a:latin typeface="Calibri" pitchFamily="34" charset="0"/>
            </a:endParaRPr>
          </a:p>
          <a:p>
            <a:r>
              <a:rPr lang="en-US" b="1">
                <a:latin typeface="Calibri" pitchFamily="34" charset="0"/>
              </a:rPr>
              <a:t>V-v</a:t>
            </a:r>
            <a:endParaRPr lang="de-DE" b="1">
              <a:latin typeface="Calibri" pitchFamily="34" charset="0"/>
            </a:endParaRPr>
          </a:p>
        </p:txBody>
      </p:sp>
      <p:sp>
        <p:nvSpPr>
          <p:cNvPr id="22538" name="Text Box 12"/>
          <p:cNvSpPr txBox="1">
            <a:spLocks noChangeArrowheads="1"/>
          </p:cNvSpPr>
          <p:nvPr/>
        </p:nvSpPr>
        <p:spPr bwMode="auto">
          <a:xfrm>
            <a:off x="4032250" y="1484313"/>
            <a:ext cx="53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Calibri" pitchFamily="34" charset="0"/>
              </a:rPr>
              <a:t>V-a</a:t>
            </a:r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067175" y="4149725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>
                <a:latin typeface="Calibri" pitchFamily="34" charset="0"/>
              </a:rPr>
              <a:t>V-a</a:t>
            </a:r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V="1">
            <a:off x="3132138" y="2276475"/>
            <a:ext cx="3240087" cy="504825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514475" y="500063"/>
            <a:ext cx="60960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>
                <a:solidFill>
                  <a:srgbClr val="316D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V-v ECMO - Cannulaes</a:t>
            </a:r>
          </a:p>
        </p:txBody>
      </p:sp>
      <p:pic>
        <p:nvPicPr>
          <p:cNvPr id="23555" name="Picture 7" descr="ECMO Kanülen Doppelumen Maßangabe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 b="11519"/>
          <a:stretch>
            <a:fillRect/>
          </a:stretch>
        </p:blipFill>
        <p:spPr>
          <a:xfrm>
            <a:off x="120650" y="1504950"/>
            <a:ext cx="8813800" cy="5249863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68313" y="-171450"/>
            <a:ext cx="8229600" cy="1139825"/>
          </a:xfrm>
        </p:spPr>
        <p:txBody>
          <a:bodyPr/>
          <a:lstStyle/>
          <a:p>
            <a:r>
              <a:rPr lang="ru-RU" sz="2800" dirty="0" smtClean="0"/>
              <a:t>2-сторонняя </a:t>
            </a:r>
            <a:r>
              <a:rPr lang="ru-RU" sz="2800" dirty="0" err="1" smtClean="0"/>
              <a:t>полисегментарная</a:t>
            </a:r>
            <a:r>
              <a:rPr lang="ru-RU" sz="2800" dirty="0" smtClean="0"/>
              <a:t> пневмония</a:t>
            </a:r>
            <a:br>
              <a:rPr lang="ru-RU" sz="2800" dirty="0" smtClean="0"/>
            </a:br>
            <a:r>
              <a:rPr lang="en-US" sz="2800" dirty="0" smtClean="0"/>
              <a:t>A/H1N1</a:t>
            </a:r>
            <a:endParaRPr lang="ru-RU" sz="2800" dirty="0" smtClean="0"/>
          </a:p>
        </p:txBody>
      </p:sp>
      <p:pic>
        <p:nvPicPr>
          <p:cNvPr id="7171" name="Picture 3" descr="DSC075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3887788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DSC075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981075"/>
            <a:ext cx="3843337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835150" y="3573463"/>
            <a:ext cx="865188" cy="2873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372225" y="3500438"/>
            <a:ext cx="936625" cy="360362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75" name="Picture 7" descr="DSC0758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860800"/>
            <a:ext cx="3889375" cy="302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1979613" y="6570663"/>
            <a:ext cx="1152525" cy="2873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77" name="Picture 9" descr="Джингор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024313"/>
            <a:ext cx="3887788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nhaltsplatzhalter 6" descr="Avalon Rami 1r.JPG"/>
          <p:cNvPicPr>
            <a:picLocks noChangeAspect="1"/>
          </p:cNvPicPr>
          <p:nvPr/>
        </p:nvPicPr>
        <p:blipFill>
          <a:blip r:embed="rId3"/>
          <a:srcRect l="13962" r="6677"/>
          <a:stretch>
            <a:fillRect/>
          </a:stretch>
        </p:blipFill>
        <p:spPr bwMode="auto">
          <a:xfrm>
            <a:off x="23813" y="1343025"/>
            <a:ext cx="3622675" cy="305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16" descr="Avalon Rami 4"/>
          <p:cNvPicPr>
            <a:picLocks noChangeAspect="1" noChangeArrowheads="1"/>
          </p:cNvPicPr>
          <p:nvPr/>
        </p:nvPicPr>
        <p:blipFill>
          <a:blip r:embed="rId4"/>
          <a:srcRect b="6604"/>
          <a:stretch>
            <a:fillRect/>
          </a:stretch>
        </p:blipFill>
        <p:spPr bwMode="auto">
          <a:xfrm>
            <a:off x="34925" y="4406900"/>
            <a:ext cx="424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7" descr="image1"/>
          <p:cNvPicPr>
            <a:picLocks noChangeAspect="1" noChangeArrowheads="1"/>
          </p:cNvPicPr>
          <p:nvPr/>
        </p:nvPicPr>
        <p:blipFill>
          <a:blip r:embed="rId5"/>
          <a:srcRect l="35114"/>
          <a:stretch>
            <a:fillRect/>
          </a:stretch>
        </p:blipFill>
        <p:spPr bwMode="auto">
          <a:xfrm>
            <a:off x="2873375" y="2438400"/>
            <a:ext cx="234632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4"/>
          <p:cNvSpPr>
            <a:spLocks noChangeArrowheads="1"/>
          </p:cNvSpPr>
          <p:nvPr/>
        </p:nvSpPr>
        <p:spPr bwMode="auto">
          <a:xfrm>
            <a:off x="1428750" y="285750"/>
            <a:ext cx="6096000" cy="61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800" b="1" dirty="0">
                <a:solidFill>
                  <a:srgbClr val="316D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V-v ECMO – </a:t>
            </a:r>
            <a:r>
              <a:rPr lang="ru-RU" sz="2800" b="1" dirty="0" err="1">
                <a:solidFill>
                  <a:srgbClr val="316D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Бикавальная</a:t>
            </a:r>
            <a:r>
              <a:rPr lang="ru-RU" sz="2800" b="1" dirty="0">
                <a:solidFill>
                  <a:srgbClr val="316D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ru-RU" sz="2800" b="1" dirty="0" err="1">
                <a:solidFill>
                  <a:srgbClr val="316D8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канюляция</a:t>
            </a:r>
            <a:endParaRPr lang="de-DE" sz="2800" b="1" dirty="0">
              <a:solidFill>
                <a:srgbClr val="316D8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</a:endParaRPr>
          </a:p>
        </p:txBody>
      </p:sp>
      <p:pic>
        <p:nvPicPr>
          <p:cNvPr id="24582" name="Inhaltsplatzhalter 8" descr="Avalon neg pressure.JPG"/>
          <p:cNvPicPr>
            <a:picLocks noChangeAspect="1"/>
          </p:cNvPicPr>
          <p:nvPr/>
        </p:nvPicPr>
        <p:blipFill>
          <a:blip r:embed="rId6"/>
          <a:srcRect t="2635"/>
          <a:stretch>
            <a:fillRect/>
          </a:stretch>
        </p:blipFill>
        <p:spPr bwMode="auto">
          <a:xfrm>
            <a:off x="5000625" y="3989388"/>
            <a:ext cx="3929063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0" descr="RPM"/>
          <p:cNvPicPr>
            <a:picLocks noChangeAspect="1" noChangeArrowheads="1"/>
          </p:cNvPicPr>
          <p:nvPr/>
        </p:nvPicPr>
        <p:blipFill>
          <a:blip r:embed="rId7"/>
          <a:srcRect t="4315" r="3180"/>
          <a:stretch>
            <a:fillRect/>
          </a:stretch>
        </p:blipFill>
        <p:spPr bwMode="auto">
          <a:xfrm>
            <a:off x="4965700" y="1331913"/>
            <a:ext cx="4024313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Новая папка\DSC_28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57188"/>
            <a:ext cx="44767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4" descr="D:\Новая папка\DSC_283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357188"/>
            <a:ext cx="42862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 descr="D:\Новая папка\DSC_28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063" y="3749675"/>
            <a:ext cx="45005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508625" y="4286250"/>
            <a:ext cx="357188" cy="142875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5975350"/>
          </a:xfrm>
        </p:spPr>
        <p:txBody>
          <a:bodyPr/>
          <a:lstStyle/>
          <a:p>
            <a:pPr eaLnBrk="1" hangingPunct="1"/>
            <a:endParaRPr lang="ru-RU" sz="1600" smtClean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0"/>
          <a:ext cx="9144000" cy="68849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4973"/>
                <a:gridCol w="3531083"/>
                <a:gridCol w="4067944"/>
              </a:tblGrid>
              <a:tr h="404641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Плюсы</a:t>
                      </a:r>
                      <a:endParaRPr lang="ru-RU" sz="1800" b="1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/>
                        <a:t>Минусы</a:t>
                      </a:r>
                      <a:endParaRPr lang="ru-RU" sz="1800" b="1" dirty="0"/>
                    </a:p>
                  </a:txBody>
                  <a:tcPr marT="45717" marB="45717"/>
                </a:tc>
              </a:tr>
              <a:tr h="3657390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V-v ЭКМО</a:t>
                      </a:r>
                      <a:endParaRPr lang="ru-RU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Возмжность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избежать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артериальной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канюляции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Обеспечивает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прямую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легочную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оксигенацию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Улучшает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коронарную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оксигенацию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Уменьшает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риск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неврологических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нарушений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Можно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отлучить</a:t>
                      </a:r>
                      <a:r>
                        <a:rPr kumimoji="0"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от респиратора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 поддержки кровообращения</a:t>
                      </a:r>
                    </a:p>
                    <a:p>
                      <a:pPr>
                        <a:buFont typeface="Arial" pitchFamily="34" charset="0"/>
                        <a:buChar char="•"/>
                      </a:pP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Не</a:t>
                      </a:r>
                      <a:r>
                        <a:rPr kumimoji="0"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уменьшает работу сердца (не снижает </a:t>
                      </a:r>
                      <a:r>
                        <a:rPr kumimoji="0" lang="ru-RU" sz="18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преднагрузку</a:t>
                      </a:r>
                      <a:r>
                        <a:rPr kumimoji="0"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ru-RU" sz="1800" dirty="0"/>
                    </a:p>
                  </a:txBody>
                  <a:tcPr marT="45717" marB="45717"/>
                </a:tc>
              </a:tr>
              <a:tr h="2822958">
                <a:tc>
                  <a:txBody>
                    <a:bodyPr/>
                    <a:lstStyle/>
                    <a:p>
                      <a:r>
                        <a:rPr kumimoji="0"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V-a ЭКМО</a:t>
                      </a:r>
                      <a:endParaRPr lang="ru-RU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Обеспечивает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сердечно-легочную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поддержку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Уменьшает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преднагрузку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правого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</a:t>
                      </a:r>
                      <a:r>
                        <a:rPr kumimoji="0" lang="ru-RU" sz="18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левого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желудочк</a:t>
                      </a:r>
                      <a:r>
                        <a:rPr kumimoji="0" lang="ru-RU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ов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Нет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риска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рециркуляции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крови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Лучшая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доставка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кислорода</a:t>
                      </a:r>
                      <a:endParaRPr lang="ru-RU" sz="18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Увеличивает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постнагрузку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левого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желудочка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Снижает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пульсовое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давление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   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Коронарная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оксигенация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кровью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из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левого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желудочка</a:t>
                      </a: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endParaRPr lang="ru-RU" sz="1800" dirty="0"/>
                    </a:p>
                  </a:txBody>
                  <a:tcPr marT="45717" marB="45717"/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7188" y="1143000"/>
            <a:ext cx="8286750" cy="54292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800" smtClean="0">
                <a:solidFill>
                  <a:srgbClr val="7030A0"/>
                </a:solidFill>
              </a:rPr>
              <a:t>Параметры ЭКМО:</a:t>
            </a:r>
          </a:p>
          <a:p>
            <a:pPr eaLnBrk="1" hangingPunct="1">
              <a:buFontTx/>
              <a:buNone/>
            </a:pPr>
            <a:r>
              <a:rPr lang="ru-RU" sz="1800" smtClean="0"/>
              <a:t>ОСП  – 70% от СВ или больше</a:t>
            </a:r>
          </a:p>
          <a:p>
            <a:pPr eaLnBrk="1" hangingPunct="1">
              <a:buFontTx/>
              <a:buNone/>
            </a:pPr>
            <a:r>
              <a:rPr lang="ru-RU" sz="1800" smtClean="0"/>
              <a:t>Поток свежего газа = ОСП</a:t>
            </a:r>
          </a:p>
          <a:p>
            <a:pPr eaLnBrk="1" hangingPunct="1">
              <a:buFontTx/>
              <a:buNone/>
            </a:pPr>
            <a:r>
              <a:rPr lang="ru-RU" sz="1800" smtClean="0"/>
              <a:t>Оксигенация нас полностью устраивает</a:t>
            </a:r>
          </a:p>
          <a:p>
            <a:pPr eaLnBrk="1" hangingPunct="1">
              <a:buFontTx/>
              <a:buNone/>
            </a:pPr>
            <a:r>
              <a:rPr lang="ru-RU" sz="1800" smtClean="0"/>
              <a:t>Гиперкапнии нет</a:t>
            </a:r>
            <a:endParaRPr lang="de-DE" sz="1800" smtClean="0"/>
          </a:p>
          <a:p>
            <a:pPr eaLnBrk="1" hangingPunct="1">
              <a:buFontTx/>
              <a:buNone/>
            </a:pPr>
            <a:endParaRPr lang="ru-RU" sz="1800" smtClean="0"/>
          </a:p>
          <a:p>
            <a:pPr eaLnBrk="1" hangingPunct="1">
              <a:buFontTx/>
              <a:buNone/>
            </a:pPr>
            <a:r>
              <a:rPr lang="ru-RU" sz="1800" smtClean="0">
                <a:solidFill>
                  <a:srgbClr val="7030A0"/>
                </a:solidFill>
              </a:rPr>
              <a:t>Параметры ИВЛ:</a:t>
            </a:r>
            <a:endParaRPr lang="de-DE" sz="1800" smtClean="0">
              <a:solidFill>
                <a:srgbClr val="7030A0"/>
              </a:solidFill>
            </a:endParaRPr>
          </a:p>
          <a:p>
            <a:pPr eaLnBrk="1" hangingPunct="1">
              <a:buFontTx/>
              <a:buNone/>
            </a:pPr>
            <a:r>
              <a:rPr lang="de-DE" sz="1800" smtClean="0"/>
              <a:t>FiO</a:t>
            </a:r>
            <a:r>
              <a:rPr lang="de-DE" sz="1800" baseline="-25000" smtClean="0"/>
              <a:t>2</a:t>
            </a:r>
            <a:r>
              <a:rPr lang="de-DE" sz="1800" smtClean="0"/>
              <a:t> </a:t>
            </a:r>
            <a:r>
              <a:rPr lang="ru-RU" sz="1800" smtClean="0"/>
              <a:t>– 30%</a:t>
            </a:r>
            <a:endParaRPr lang="de-DE" sz="1800" smtClean="0"/>
          </a:p>
          <a:p>
            <a:pPr eaLnBrk="1" hangingPunct="1">
              <a:buFontTx/>
              <a:buNone/>
            </a:pPr>
            <a:r>
              <a:rPr lang="de-DE" sz="1800" smtClean="0"/>
              <a:t>PEEP</a:t>
            </a:r>
            <a:r>
              <a:rPr lang="ru-RU" sz="1800" smtClean="0"/>
              <a:t> </a:t>
            </a:r>
            <a:r>
              <a:rPr lang="en-US" sz="1800" smtClean="0"/>
              <a:t>&lt;</a:t>
            </a:r>
            <a:r>
              <a:rPr lang="de-DE" sz="1800" smtClean="0"/>
              <a:t> 10 cmH</a:t>
            </a:r>
            <a:r>
              <a:rPr lang="de-DE" sz="1800" baseline="-25000" smtClean="0"/>
              <a:t>2</a:t>
            </a:r>
            <a:r>
              <a:rPr lang="de-DE" sz="1800" smtClean="0"/>
              <a:t>O, PIP &lt; 25 cmH</a:t>
            </a:r>
            <a:r>
              <a:rPr lang="de-DE" sz="1800" baseline="-25000" smtClean="0"/>
              <a:t>2</a:t>
            </a:r>
            <a:r>
              <a:rPr lang="de-DE" sz="1800" smtClean="0"/>
              <a:t>O</a:t>
            </a:r>
          </a:p>
          <a:p>
            <a:pPr eaLnBrk="1" hangingPunct="1">
              <a:buFontTx/>
              <a:buNone/>
            </a:pPr>
            <a:r>
              <a:rPr lang="de-DE" sz="1800" smtClean="0"/>
              <a:t>TV 1-2 ml/kg, RR &lt; 10</a:t>
            </a:r>
          </a:p>
          <a:p>
            <a:pPr eaLnBrk="1" hangingPunct="1">
              <a:buFontTx/>
              <a:buNone/>
            </a:pPr>
            <a:r>
              <a:rPr lang="de-DE" sz="1800" smtClean="0"/>
              <a:t>PaCO</a:t>
            </a:r>
            <a:r>
              <a:rPr lang="de-DE" sz="1800" baseline="-25000" smtClean="0"/>
              <a:t>2</a:t>
            </a:r>
            <a:r>
              <a:rPr lang="de-DE" sz="1800" smtClean="0"/>
              <a:t> </a:t>
            </a:r>
            <a:r>
              <a:rPr lang="ru-RU" sz="1800" smtClean="0"/>
              <a:t>регулируется газотоком на оксигенаторе или частотой дыхания</a:t>
            </a:r>
          </a:p>
          <a:p>
            <a:pPr eaLnBrk="1" hangingPunct="1">
              <a:buFontTx/>
              <a:buNone/>
            </a:pPr>
            <a:endParaRPr lang="ru-RU" sz="1800" smtClean="0"/>
          </a:p>
          <a:p>
            <a:pPr algn="ctr" eaLnBrk="1" hangingPunct="1">
              <a:buFontTx/>
              <a:buNone/>
            </a:pPr>
            <a:r>
              <a:rPr lang="ru-RU" sz="2400" smtClean="0">
                <a:solidFill>
                  <a:srgbClr val="C00000"/>
                </a:solidFill>
              </a:rPr>
              <a:t>Если при постоянном газотоке на оксигенаторе ЧД на ИВЛ позволяет адекватно регулировать </a:t>
            </a:r>
            <a:r>
              <a:rPr lang="de-DE" sz="2400" smtClean="0">
                <a:solidFill>
                  <a:srgbClr val="C00000"/>
                </a:solidFill>
              </a:rPr>
              <a:t>PaCO</a:t>
            </a:r>
            <a:r>
              <a:rPr lang="de-DE" sz="2400" baseline="-25000" smtClean="0">
                <a:solidFill>
                  <a:srgbClr val="C00000"/>
                </a:solidFill>
              </a:rPr>
              <a:t>2</a:t>
            </a:r>
            <a:r>
              <a:rPr lang="ru-RU" sz="2400" baseline="-25000" smtClean="0">
                <a:solidFill>
                  <a:srgbClr val="C00000"/>
                </a:solidFill>
              </a:rPr>
              <a:t> </a:t>
            </a:r>
            <a:r>
              <a:rPr lang="ru-RU" sz="2400" smtClean="0">
                <a:solidFill>
                  <a:srgbClr val="C00000"/>
                </a:solidFill>
              </a:rPr>
              <a:t>, то возможно рассмотреть вопрос об отлучении от ИВЛ</a:t>
            </a:r>
            <a:endParaRPr lang="de-DE" sz="2400" smtClean="0">
              <a:solidFill>
                <a:srgbClr val="C00000"/>
              </a:solidFill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71500" y="214313"/>
            <a:ext cx="7929563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ru-RU" sz="3200">
                <a:latin typeface="Calibri" pitchFamily="34" charset="0"/>
              </a:rPr>
              <a:t>Параметры механической вентиляции </a:t>
            </a:r>
            <a:endParaRPr lang="en-US" sz="3200">
              <a:latin typeface="Calibri" pitchFamily="34" charset="0"/>
            </a:endParaRPr>
          </a:p>
          <a:p>
            <a:pPr algn="ctr" eaLnBrk="0" hangingPunct="0"/>
            <a:r>
              <a:rPr lang="ru-RU" sz="3200">
                <a:latin typeface="Calibri" pitchFamily="34" charset="0"/>
              </a:rPr>
              <a:t>на </a:t>
            </a:r>
            <a:r>
              <a:rPr lang="en-US" sz="3200">
                <a:latin typeface="Calibri" pitchFamily="34" charset="0"/>
              </a:rPr>
              <a:t>V-v </a:t>
            </a:r>
            <a:r>
              <a:rPr lang="de-DE" sz="3200">
                <a:latin typeface="Calibri" pitchFamily="34" charset="0"/>
              </a:rPr>
              <a:t>ECMO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7770812" cy="757238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/>
              <a:t>Возможности реабилитации</a:t>
            </a:r>
            <a:endParaRPr lang="de-DE" dirty="0" smtClean="0"/>
          </a:p>
        </p:txBody>
      </p:sp>
      <p:pic>
        <p:nvPicPr>
          <p:cNvPr id="28675" name="Picture 9" descr="CH V-a Patient lesend"/>
          <p:cNvPicPr>
            <a:picLocks noChangeAspect="1" noChangeArrowheads="1"/>
          </p:cNvPicPr>
          <p:nvPr/>
        </p:nvPicPr>
        <p:blipFill>
          <a:blip r:embed="rId3"/>
          <a:srcRect t="22377" b="7301"/>
          <a:stretch>
            <a:fillRect/>
          </a:stretch>
        </p:blipFill>
        <p:spPr bwMode="auto">
          <a:xfrm>
            <a:off x="214313" y="1643063"/>
            <a:ext cx="408146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V-a ECMO prä LVAD.mpg">
            <a:hlinkClick r:id="" action="ppaction://media"/>
          </p:cNvPr>
          <p:cNvPicPr>
            <a:picLocks noGrp="1" noRot="1" noChangeAspect="1"/>
          </p:cNvPicPr>
          <p:nvPr>
            <p:ph sz="quarter" idx="3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4246563" y="1643063"/>
            <a:ext cx="4897437" cy="4286250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4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>
          <a:xfrm>
            <a:off x="539750" y="260350"/>
            <a:ext cx="7010400" cy="6143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40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Mobilisation under ECMO support</a:t>
            </a:r>
          </a:p>
        </p:txBody>
      </p:sp>
      <p:pic>
        <p:nvPicPr>
          <p:cNvPr id="29699" name="Picture 13" descr="CH Pat KG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0488" y="1341438"/>
            <a:ext cx="3616325" cy="5400675"/>
          </a:xfrm>
        </p:spPr>
      </p:pic>
      <p:pic>
        <p:nvPicPr>
          <p:cNvPr id="25607" name="ECMO Stat93 Mobilisierung CH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43325" y="1901825"/>
            <a:ext cx="5259388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09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560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5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1747" name="Picture 3" descr="Kierer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156075" y="50800"/>
            <a:ext cx="4953000" cy="3070225"/>
            <a:chOff x="192" y="96"/>
            <a:chExt cx="3120" cy="1932"/>
          </a:xfrm>
        </p:grpSpPr>
        <p:sp>
          <p:nvSpPr>
            <p:cNvPr id="31753" name="Rechteck 10"/>
            <p:cNvSpPr>
              <a:spLocks noChangeArrowheads="1"/>
            </p:cNvSpPr>
            <p:nvPr/>
          </p:nvSpPr>
          <p:spPr bwMode="auto">
            <a:xfrm>
              <a:off x="192" y="96"/>
              <a:ext cx="3120" cy="1392"/>
            </a:xfrm>
            <a:prstGeom prst="rect">
              <a:avLst/>
            </a:prstGeom>
            <a:solidFill>
              <a:schemeClr val="bg1"/>
            </a:solidFill>
            <a:ln w="38100" cmpd="dbl">
              <a:solidFill>
                <a:srgbClr val="336699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190500">
                <a:lnSpc>
                  <a:spcPct val="110000"/>
                </a:lnSpc>
              </a:pP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..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We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expect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that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the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next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decade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will bring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routine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application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of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ECMO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to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all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advanced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ICUs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where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profound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respiratory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and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cardiac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failures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are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 </a:t>
              </a:r>
              <a:r>
                <a:rPr lang="de-DE" dirty="0" err="1">
                  <a:solidFill>
                    <a:srgbClr val="00739D"/>
                  </a:solidFill>
                  <a:latin typeface="Calibri" pitchFamily="34" charset="0"/>
                </a:rPr>
                <a:t>treated</a:t>
              </a:r>
              <a:r>
                <a:rPr lang="de-DE" dirty="0">
                  <a:solidFill>
                    <a:srgbClr val="00739D"/>
                  </a:solidFill>
                  <a:latin typeface="Calibri" pitchFamily="34" charset="0"/>
                </a:rPr>
                <a:t>.“ </a:t>
              </a:r>
            </a:p>
          </p:txBody>
        </p:sp>
        <p:sp>
          <p:nvSpPr>
            <p:cNvPr id="31754" name="Rectangle 4"/>
            <p:cNvSpPr>
              <a:spLocks noChangeArrowheads="1"/>
            </p:cNvSpPr>
            <p:nvPr/>
          </p:nvSpPr>
          <p:spPr bwMode="auto">
            <a:xfrm>
              <a:off x="567" y="1389"/>
              <a:ext cx="2688" cy="63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33669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DE" sz="1400" b="1">
                  <a:solidFill>
                    <a:schemeClr val="bg2"/>
                  </a:solidFill>
                  <a:latin typeface="Calibri" pitchFamily="34" charset="0"/>
                </a:rPr>
                <a:t>Current status of extracorporeal life support (ECMO) for cardiopulmonary failure</a:t>
              </a:r>
            </a:p>
            <a:p>
              <a:r>
                <a:rPr lang="en-US" i="1">
                  <a:solidFill>
                    <a:schemeClr val="bg2"/>
                  </a:solidFill>
                  <a:latin typeface="Calibri" pitchFamily="34" charset="0"/>
                </a:rPr>
                <a:t>Bartlett R.H., Gattinoni L.</a:t>
              </a:r>
            </a:p>
            <a:p>
              <a:r>
                <a:rPr lang="en-US" i="1">
                  <a:solidFill>
                    <a:schemeClr val="bg2"/>
                  </a:solidFill>
                  <a:latin typeface="Calibri" pitchFamily="34" charset="0"/>
                </a:rPr>
                <a:t>Minerva Anesthesiol. 2010 Jul;76(7):534-40</a:t>
              </a:r>
              <a:endParaRPr lang="de-DE" i="1">
                <a:solidFill>
                  <a:schemeClr val="bg2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740150" y="3141663"/>
            <a:ext cx="5403850" cy="3716337"/>
            <a:chOff x="2356" y="1979"/>
            <a:chExt cx="3404" cy="2341"/>
          </a:xfrm>
        </p:grpSpPr>
        <p:pic>
          <p:nvPicPr>
            <p:cNvPr id="31751" name="Picture 8" descr="Nach ECMO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56" y="2041"/>
              <a:ext cx="3404" cy="2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2" name="Text Box 9"/>
            <p:cNvSpPr txBox="1">
              <a:spLocks noChangeArrowheads="1"/>
            </p:cNvSpPr>
            <p:nvPr/>
          </p:nvSpPr>
          <p:spPr bwMode="auto">
            <a:xfrm>
              <a:off x="3341" y="1979"/>
              <a:ext cx="241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b="1">
                  <a:solidFill>
                    <a:srgbClr val="FF0066"/>
                  </a:solidFill>
                  <a:latin typeface="Calibri" pitchFamily="34" charset="0"/>
                </a:rPr>
                <a:t>24 days on ECMO, 6 months later</a:t>
              </a:r>
            </a:p>
          </p:txBody>
        </p:sp>
      </p:grpSp>
      <p:pic>
        <p:nvPicPr>
          <p:cNvPr id="44043" name="Picture 11" descr="Kierer, Katja 02"/>
          <p:cNvPicPr>
            <a:picLocks noChangeAspect="1" noChangeArrowheads="1"/>
          </p:cNvPicPr>
          <p:nvPr/>
        </p:nvPicPr>
        <p:blipFill>
          <a:blip r:embed="rId4"/>
          <a:srcRect l="3741" t="28400" r="2734" b="9799"/>
          <a:stretch>
            <a:fillRect/>
          </a:stretch>
        </p:blipFill>
        <p:spPr bwMode="auto">
          <a:xfrm>
            <a:off x="4154488" y="0"/>
            <a:ext cx="4989512" cy="310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4"/>
          <p:cNvSpPr txBox="1">
            <a:spLocks noChangeArrowheads="1"/>
          </p:cNvSpPr>
          <p:nvPr/>
        </p:nvSpPr>
        <p:spPr bwMode="auto">
          <a:xfrm>
            <a:off x="107950" y="549275"/>
            <a:ext cx="8713788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Пациент К., 28 лет (продолжение)</a:t>
            </a:r>
          </a:p>
          <a:p>
            <a:pPr algn="just"/>
            <a:r>
              <a:rPr lang="ru-RU" sz="1600"/>
              <a:t>Январь 2014 года – госпитализирован с </a:t>
            </a:r>
          </a:p>
          <a:p>
            <a:pPr algn="just"/>
            <a:r>
              <a:rPr lang="ru-RU" sz="1600"/>
              <a:t>жалобами на гипертермию и одышку в </a:t>
            </a:r>
          </a:p>
          <a:p>
            <a:pPr algn="just"/>
            <a:r>
              <a:rPr lang="ru-RU" sz="1600"/>
              <a:t>течение трех дней. 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По данным </a:t>
            </a:r>
            <a:r>
              <a:rPr lang="en-US" sz="1600"/>
              <a:t>R</a:t>
            </a:r>
            <a:r>
              <a:rPr lang="ru-RU" sz="1600"/>
              <a:t>-ОГК и МСКТ – </a:t>
            </a:r>
          </a:p>
          <a:p>
            <a:pPr algn="just"/>
            <a:r>
              <a:rPr lang="ru-RU" sz="1600"/>
              <a:t>билатеральная инфильтрация. Исключена </a:t>
            </a:r>
          </a:p>
          <a:p>
            <a:pPr algn="just"/>
            <a:r>
              <a:rPr lang="ru-RU" sz="1600"/>
              <a:t>дисфункция трансплантата. Биопсия – </a:t>
            </a:r>
          </a:p>
          <a:p>
            <a:pPr algn="just"/>
            <a:r>
              <a:rPr lang="ru-RU" sz="1600"/>
              <a:t>признаков отторжения нет. В течение </a:t>
            </a:r>
          </a:p>
          <a:p>
            <a:pPr algn="just"/>
            <a:r>
              <a:rPr lang="ru-RU" sz="1600"/>
              <a:t>недели отрицательная динамика – </a:t>
            </a:r>
          </a:p>
          <a:p>
            <a:pPr algn="just"/>
            <a:r>
              <a:rPr lang="ru-RU" sz="1600"/>
              <a:t>нарастание ДН, АБТ внебольничной </a:t>
            </a:r>
          </a:p>
          <a:p>
            <a:pPr algn="just"/>
            <a:r>
              <a:rPr lang="ru-RU" sz="1600"/>
              <a:t>пневмонии без эффекта. 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При достижении ЧД – 20-24/мин, </a:t>
            </a:r>
            <a:r>
              <a:rPr lang="en-US" sz="1600"/>
              <a:t>SpO</a:t>
            </a:r>
            <a:r>
              <a:rPr lang="ru-RU" sz="1600" baseline="-25000"/>
              <a:t>2 </a:t>
            </a:r>
            <a:r>
              <a:rPr lang="ru-RU" sz="1600"/>
              <a:t>– 90% переведен на ИВЛ в </a:t>
            </a:r>
            <a:r>
              <a:rPr lang="en-US" sz="1600"/>
              <a:t>PC</a:t>
            </a:r>
            <a:r>
              <a:rPr lang="ru-RU" sz="1600"/>
              <a:t>, </a:t>
            </a:r>
            <a:r>
              <a:rPr lang="en-US" sz="1600"/>
              <a:t>FiO</a:t>
            </a:r>
            <a:r>
              <a:rPr lang="ru-RU" sz="1600" baseline="-25000"/>
              <a:t>2</a:t>
            </a:r>
            <a:r>
              <a:rPr lang="ru-RU" sz="1600"/>
              <a:t>–55%, ПДКВ - 6-15, рекрутмент-маневры не эффективны. </a:t>
            </a:r>
            <a:r>
              <a:rPr lang="en-US" sz="1600"/>
              <a:t>PaO2/FiO2</a:t>
            </a:r>
            <a:r>
              <a:rPr lang="ru-RU" sz="1600"/>
              <a:t> – 85. </a:t>
            </a:r>
            <a:r>
              <a:rPr lang="en-US" sz="1600"/>
              <a:t>LIS</a:t>
            </a:r>
            <a:r>
              <a:rPr lang="ru-RU" sz="1600"/>
              <a:t> – 3,25. Подключена  в-вЭКМО по схеме ОБВ/НПВ 23</a:t>
            </a:r>
            <a:r>
              <a:rPr lang="en-US" sz="1600"/>
              <a:t>Fr</a:t>
            </a:r>
            <a:r>
              <a:rPr lang="ru-RU" sz="1600"/>
              <a:t> – ВЯВ/ВПВ 19</a:t>
            </a:r>
            <a:r>
              <a:rPr lang="en-US" sz="1600"/>
              <a:t>Fr</a:t>
            </a:r>
            <a:r>
              <a:rPr lang="ru-RU" sz="1600"/>
              <a:t>. Объемная скорость перфузии 5,7-6,2 л/мин. Газоток 4-6 л/мин с </a:t>
            </a:r>
            <a:r>
              <a:rPr lang="en-US" sz="1600"/>
              <a:t>FiO</a:t>
            </a:r>
            <a:r>
              <a:rPr lang="ru-RU" sz="1600" baseline="-25000"/>
              <a:t>2 </a:t>
            </a:r>
            <a:r>
              <a:rPr lang="ru-RU" sz="1600"/>
              <a:t>–100%. На фоне в-вЭКМО </a:t>
            </a:r>
            <a:r>
              <a:rPr lang="en-US" sz="1600"/>
              <a:t>SpO</a:t>
            </a:r>
            <a:r>
              <a:rPr lang="ru-RU" sz="1600" baseline="-25000"/>
              <a:t>2 </a:t>
            </a:r>
            <a:r>
              <a:rPr lang="ru-RU" sz="1600"/>
              <a:t>98-99%. Газовый состав крови через 6 часов от начала ЭКМО: </a:t>
            </a:r>
            <a:r>
              <a:rPr lang="en-US" sz="1600"/>
              <a:t>pO</a:t>
            </a:r>
            <a:r>
              <a:rPr lang="ru-RU" sz="1600" baseline="-25000"/>
              <a:t>2</a:t>
            </a:r>
            <a:r>
              <a:rPr lang="ru-RU" sz="1600"/>
              <a:t>-143 мм рт.ст., </a:t>
            </a:r>
            <a:r>
              <a:rPr lang="en-US" sz="1600"/>
              <a:t>pCO</a:t>
            </a:r>
            <a:r>
              <a:rPr lang="ru-RU" sz="1600" baseline="-25000"/>
              <a:t>2 </a:t>
            </a:r>
            <a:r>
              <a:rPr lang="ru-RU" sz="1600"/>
              <a:t>26 мм рт.ст.., </a:t>
            </a:r>
            <a:r>
              <a:rPr lang="en-US" sz="1600"/>
              <a:t>S</a:t>
            </a:r>
            <a:r>
              <a:rPr lang="ru-RU" sz="1600"/>
              <a:t>а</a:t>
            </a:r>
            <a:r>
              <a:rPr lang="en-US" sz="1600"/>
              <a:t>O</a:t>
            </a:r>
            <a:r>
              <a:rPr lang="ru-RU" sz="1600" baseline="-25000"/>
              <a:t>2</a:t>
            </a:r>
            <a:r>
              <a:rPr lang="ru-RU" sz="1600"/>
              <a:t>-99,4%. </a:t>
            </a:r>
          </a:p>
          <a:p>
            <a:pPr algn="just"/>
            <a:endParaRPr lang="ru-RU" sz="1600"/>
          </a:p>
          <a:p>
            <a:pPr algn="just"/>
            <a:r>
              <a:rPr lang="ru-RU" sz="1600"/>
              <a:t>Редуцирована ИВЛ: </a:t>
            </a:r>
            <a:r>
              <a:rPr lang="en-US" sz="1600"/>
              <a:t>FiO2 – 30%</a:t>
            </a:r>
            <a:r>
              <a:rPr lang="ru-RU" sz="1600"/>
              <a:t>, ЧД – 5 в мин, ПДКВ – 6-8, ДО – 5-6 мл/кг.</a:t>
            </a:r>
          </a:p>
          <a:p>
            <a:pPr algn="just"/>
            <a:endParaRPr lang="ru-RU" sz="1600"/>
          </a:p>
          <a:p>
            <a:pPr algn="just"/>
            <a:r>
              <a:rPr lang="ru-RU"/>
              <a:t>Продолжительность ЭКМО – 7 суток.</a:t>
            </a:r>
          </a:p>
          <a:p>
            <a:pPr algn="just"/>
            <a:r>
              <a:rPr lang="en-US"/>
              <a:t>PaO2/FiO2</a:t>
            </a:r>
            <a:r>
              <a:rPr lang="ru-RU"/>
              <a:t> на момент отхода от ЭКМО – 289</a:t>
            </a:r>
          </a:p>
          <a:p>
            <a:pPr algn="just"/>
            <a:r>
              <a:rPr lang="ru-RU"/>
              <a:t>Продолжительность ИВЛ – 11 суток.</a:t>
            </a:r>
          </a:p>
          <a:p>
            <a:pPr algn="just"/>
            <a:endParaRPr lang="ru-RU"/>
          </a:p>
          <a:p>
            <a:pPr algn="just"/>
            <a:endParaRPr lang="ru-RU" sz="1600"/>
          </a:p>
        </p:txBody>
      </p:sp>
      <p:pic>
        <p:nvPicPr>
          <p:cNvPr id="24580" name="Picture 5" descr="C:\Documents and Settings\Administrator\My Documents\Downloads\DSC014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188913"/>
            <a:ext cx="4608513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732588" y="1484313"/>
            <a:ext cx="214312" cy="142875"/>
          </a:xfrm>
          <a:prstGeom prst="rect">
            <a:avLst/>
          </a:prstGeom>
          <a:solidFill>
            <a:schemeClr val="accent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Administrator\My Documents\Наука\Статьи\Случай из практики Карнаухов\Снимки\IMG_6270.JPG"/>
          <p:cNvPicPr>
            <a:picLocks noChangeAspect="1" noChangeArrowheads="1"/>
          </p:cNvPicPr>
          <p:nvPr/>
        </p:nvPicPr>
        <p:blipFill>
          <a:blip r:embed="rId2">
            <a:lum contrast="28000"/>
          </a:blip>
          <a:srcRect/>
          <a:stretch>
            <a:fillRect/>
          </a:stretch>
        </p:blipFill>
        <p:spPr bwMode="auto">
          <a:xfrm>
            <a:off x="571500" y="-285750"/>
            <a:ext cx="3863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C:\Documents and Settings\Administrator\My Documents\Наука\Статьи\Случай из практики Карнаухов\Снимки\IMG_6276.JPG"/>
          <p:cNvPicPr>
            <a:picLocks noChangeAspect="1" noChangeArrowheads="1"/>
          </p:cNvPicPr>
          <p:nvPr/>
        </p:nvPicPr>
        <p:blipFill>
          <a:blip r:embed="rId3">
            <a:lum bright="6000" contrast="6000"/>
          </a:blip>
          <a:srcRect/>
          <a:stretch>
            <a:fillRect/>
          </a:stretch>
        </p:blipFill>
        <p:spPr bwMode="auto">
          <a:xfrm>
            <a:off x="4643438" y="-357188"/>
            <a:ext cx="3714750" cy="485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4" descr="C:\Documents and Settings\Administrator\My Documents\Наука\Статьи\Случай из практики Карнаухов\Снимки\IMG_6283.JPG"/>
          <p:cNvPicPr>
            <a:picLocks noChangeAspect="1" noChangeArrowheads="1"/>
          </p:cNvPicPr>
          <p:nvPr/>
        </p:nvPicPr>
        <p:blipFill>
          <a:blip r:embed="rId4">
            <a:lum bright="-2000" contrast="-2000"/>
          </a:blip>
          <a:srcRect/>
          <a:stretch>
            <a:fillRect/>
          </a:stretch>
        </p:blipFill>
        <p:spPr bwMode="auto">
          <a:xfrm>
            <a:off x="571500" y="3286125"/>
            <a:ext cx="38576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C:\Documents and Settings\Administrator\My Documents\Наука\Статьи\Случай из практики Карнаухов\Снимки\IMG_62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3214688"/>
            <a:ext cx="371475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Box 7"/>
          <p:cNvSpPr txBox="1">
            <a:spLocks noChangeArrowheads="1"/>
          </p:cNvSpPr>
          <p:nvPr/>
        </p:nvSpPr>
        <p:spPr bwMode="auto">
          <a:xfrm>
            <a:off x="1214438" y="2857500"/>
            <a:ext cx="2484437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Поступление в ОРИТ</a:t>
            </a:r>
          </a:p>
        </p:txBody>
      </p:sp>
      <p:sp>
        <p:nvSpPr>
          <p:cNvPr id="25607" name="TextBox 10"/>
          <p:cNvSpPr txBox="1">
            <a:spLocks noChangeArrowheads="1"/>
          </p:cNvSpPr>
          <p:nvPr/>
        </p:nvSpPr>
        <p:spPr bwMode="auto">
          <a:xfrm>
            <a:off x="5715000" y="2857500"/>
            <a:ext cx="172561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Начало ЭКМО</a:t>
            </a:r>
          </a:p>
        </p:txBody>
      </p:sp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1071563" y="6357938"/>
            <a:ext cx="3068637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Окончание ЭКМО (7 суток)</a:t>
            </a:r>
          </a:p>
        </p:txBody>
      </p: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5715000" y="6357938"/>
            <a:ext cx="194945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2060"/>
                </a:solidFill>
              </a:rPr>
              <a:t>Перед выпиской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28625" y="-142875"/>
            <a:ext cx="8229600" cy="1143000"/>
          </a:xfrm>
        </p:spPr>
        <p:txBody>
          <a:bodyPr/>
          <a:lstStyle/>
          <a:p>
            <a:r>
              <a:rPr lang="ru-RU" smtClean="0"/>
              <a:t>Перспективы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357563" y="1357313"/>
            <a:ext cx="2357437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dirty="0"/>
              <a:t>ЭКМО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8625" y="3000375"/>
            <a:ext cx="24288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900">
                <a:solidFill>
                  <a:srgbClr val="FFFFFF"/>
                </a:solidFill>
              </a:rPr>
              <a:t>Кардиореанимация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86125" y="3000375"/>
            <a:ext cx="24288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Общая реанимация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43625" y="3000375"/>
            <a:ext cx="2428875" cy="1357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dirty="0"/>
              <a:t>Хирургия:</a:t>
            </a:r>
          </a:p>
          <a:p>
            <a:pPr algn="ctr">
              <a:buFontTx/>
              <a:buChar char="-"/>
              <a:defRPr/>
            </a:pPr>
            <a:r>
              <a:rPr lang="ru-RU" sz="2000" dirty="0"/>
              <a:t> </a:t>
            </a:r>
            <a:r>
              <a:rPr lang="ru-RU" sz="2000" dirty="0" err="1"/>
              <a:t>кардио</a:t>
            </a:r>
            <a:endParaRPr lang="ru-RU" sz="2000" dirty="0"/>
          </a:p>
          <a:p>
            <a:pPr algn="ctr">
              <a:buFontTx/>
              <a:buChar char="-"/>
              <a:defRPr/>
            </a:pPr>
            <a:r>
              <a:rPr lang="ru-RU" sz="2000" dirty="0"/>
              <a:t> торакальная</a:t>
            </a:r>
          </a:p>
          <a:p>
            <a:pPr algn="ctr">
              <a:buFontTx/>
              <a:buChar char="-"/>
              <a:defRPr/>
            </a:pPr>
            <a:r>
              <a:rPr lang="ru-RU" sz="2000" dirty="0"/>
              <a:t> </a:t>
            </a:r>
            <a:r>
              <a:rPr lang="ru-RU" sz="2000" dirty="0" err="1"/>
              <a:t>эндоваскулярная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0063" y="5286375"/>
            <a:ext cx="24288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V-A</a:t>
            </a:r>
          </a:p>
          <a:p>
            <a:pPr algn="ctr">
              <a:defRPr/>
            </a:pPr>
            <a:r>
              <a:rPr lang="en-US" sz="2000" dirty="0"/>
              <a:t>V-V</a:t>
            </a:r>
            <a:endParaRPr lang="ru-RU" sz="2000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86125" y="5286375"/>
            <a:ext cx="2428875" cy="928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V-V</a:t>
            </a:r>
          </a:p>
          <a:p>
            <a:pPr algn="ctr">
              <a:defRPr/>
            </a:pPr>
            <a:r>
              <a:rPr lang="en-US" sz="2000" dirty="0"/>
              <a:t>V-A</a:t>
            </a:r>
          </a:p>
          <a:p>
            <a:pPr algn="ctr">
              <a:defRPr/>
            </a:pPr>
            <a:r>
              <a:rPr lang="en-US" sz="2000" dirty="0"/>
              <a:t>A-V</a:t>
            </a:r>
            <a:endParaRPr lang="ru-RU" sz="2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43625" y="5286375"/>
            <a:ext cx="2428875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dirty="0"/>
              <a:t>V-A</a:t>
            </a:r>
          </a:p>
          <a:p>
            <a:pPr algn="ctr">
              <a:defRPr/>
            </a:pPr>
            <a:r>
              <a:rPr lang="en-US" sz="2000" dirty="0"/>
              <a:t>V-V</a:t>
            </a:r>
            <a:endParaRPr lang="ru-RU" sz="2000" dirty="0"/>
          </a:p>
        </p:txBody>
      </p:sp>
      <p:sp>
        <p:nvSpPr>
          <p:cNvPr id="23" name="Стрелка вправо 22"/>
          <p:cNvSpPr/>
          <p:nvPr/>
        </p:nvSpPr>
        <p:spPr>
          <a:xfrm rot="5400000">
            <a:off x="1000125" y="2214563"/>
            <a:ext cx="1214438" cy="214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571625" y="1714500"/>
            <a:ext cx="1785938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5400000">
            <a:off x="6786563" y="2214562"/>
            <a:ext cx="1214438" cy="21431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 rot="10800000">
            <a:off x="5715000" y="1714500"/>
            <a:ext cx="1714500" cy="1428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5400000">
            <a:off x="4071938" y="2500313"/>
            <a:ext cx="714375" cy="142875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5400000">
            <a:off x="892969" y="4464844"/>
            <a:ext cx="1428750" cy="214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3750469" y="4464844"/>
            <a:ext cx="1428750" cy="214312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5400000">
            <a:off x="6929438" y="4714875"/>
            <a:ext cx="928687" cy="21431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85750" y="2357438"/>
            <a:ext cx="8501063" cy="407193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dirty="0" err="1"/>
              <a:t>Догоспитальный</a:t>
            </a:r>
            <a:r>
              <a:rPr lang="ru-RU" sz="6000" dirty="0"/>
              <a:t> </a:t>
            </a:r>
          </a:p>
          <a:p>
            <a:pPr algn="ctr">
              <a:defRPr/>
            </a:pPr>
            <a:r>
              <a:rPr lang="ru-RU" sz="6000" dirty="0"/>
              <a:t>этап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9600" cy="1139826"/>
          </a:xfrm>
        </p:spPr>
        <p:txBody>
          <a:bodyPr/>
          <a:lstStyle/>
          <a:p>
            <a:r>
              <a:rPr lang="ru-RU" smtClean="0"/>
              <a:t>Разрыв легкого</a:t>
            </a:r>
          </a:p>
        </p:txBody>
      </p:sp>
      <p:pic>
        <p:nvPicPr>
          <p:cNvPr id="8195" name="Picture 3" descr="DSC053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08050"/>
            <a:ext cx="8424862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Oval 4"/>
          <p:cNvSpPr>
            <a:spLocks noChangeArrowheads="1"/>
          </p:cNvSpPr>
          <p:nvPr/>
        </p:nvSpPr>
        <p:spPr bwMode="auto">
          <a:xfrm>
            <a:off x="3276600" y="2852738"/>
            <a:ext cx="2232025" cy="1296987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9"/>
          <p:cNvGrpSpPr>
            <a:grpSpLocks/>
          </p:cNvGrpSpPr>
          <p:nvPr/>
        </p:nvGrpSpPr>
        <p:grpSpPr bwMode="auto">
          <a:xfrm>
            <a:off x="6446838" y="1000125"/>
            <a:ext cx="2697162" cy="4668838"/>
            <a:chOff x="6000750" y="1285875"/>
            <a:chExt cx="2409825" cy="4429125"/>
          </a:xfrm>
        </p:grpSpPr>
        <p:pic>
          <p:nvPicPr>
            <p:cNvPr id="30733" name="Picture 4" descr="RFC_Halter_3624"/>
            <p:cNvPicPr>
              <a:picLocks noChangeAspect="1" noChangeArrowheads="1"/>
            </p:cNvPicPr>
            <p:nvPr/>
          </p:nvPicPr>
          <p:blipFill>
            <a:blip r:embed="rId2"/>
            <a:srcRect t="3606"/>
            <a:stretch>
              <a:fillRect/>
            </a:stretch>
          </p:blipFill>
          <p:spPr bwMode="auto">
            <a:xfrm>
              <a:off x="6429375" y="1285875"/>
              <a:ext cx="1981200" cy="190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3" descr="ELS_Titel_weiss_3641"/>
            <p:cNvPicPr>
              <a:picLocks noChangeAspect="1" noChangeArrowheads="1"/>
            </p:cNvPicPr>
            <p:nvPr/>
          </p:nvPicPr>
          <p:blipFill>
            <a:blip r:embed="rId3"/>
            <a:srcRect t="6740" b="7887"/>
            <a:stretch>
              <a:fillRect/>
            </a:stretch>
          </p:blipFill>
          <p:spPr bwMode="auto">
            <a:xfrm>
              <a:off x="6000750" y="3000375"/>
              <a:ext cx="2119313" cy="2714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723" name="Picture 16" descr="Neues Bil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911225"/>
            <a:ext cx="3448050" cy="260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2"/>
          <p:cNvSpPr txBox="1">
            <a:spLocks noChangeArrowheads="1"/>
          </p:cNvSpPr>
          <p:nvPr/>
        </p:nvSpPr>
        <p:spPr bwMode="auto">
          <a:xfrm>
            <a:off x="0" y="0"/>
            <a:ext cx="89535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de-DE" sz="2800">
                <a:solidFill>
                  <a:srgbClr val="00739D"/>
                </a:solidFill>
              </a:rPr>
              <a:t>Extracorporeal Transport Devices</a:t>
            </a:r>
            <a:r>
              <a:rPr lang="de-DE" sz="3200">
                <a:solidFill>
                  <a:srgbClr val="00739D"/>
                </a:solidFill>
              </a:rPr>
              <a:t/>
            </a:r>
            <a:br>
              <a:rPr lang="de-DE" sz="3200">
                <a:solidFill>
                  <a:srgbClr val="00739D"/>
                </a:solidFill>
              </a:rPr>
            </a:br>
            <a:r>
              <a:rPr lang="de-DE" sz="2000">
                <a:solidFill>
                  <a:srgbClr val="00739D"/>
                </a:solidFill>
              </a:rPr>
              <a:t>Overview 2010 </a:t>
            </a:r>
            <a:endParaRPr lang="en-GB" sz="2000"/>
          </a:p>
        </p:txBody>
      </p:sp>
      <p:pic>
        <p:nvPicPr>
          <p:cNvPr id="30725" name="Picture 14" descr="Cardiohelp Oxy"/>
          <p:cNvPicPr>
            <a:picLocks noChangeAspect="1" noChangeArrowheads="1"/>
          </p:cNvPicPr>
          <p:nvPr/>
        </p:nvPicPr>
        <p:blipFill>
          <a:blip r:embed="rId5"/>
          <a:srcRect l="18718" r="6821"/>
          <a:stretch>
            <a:fillRect/>
          </a:stretch>
        </p:blipFill>
        <p:spPr bwMode="auto">
          <a:xfrm>
            <a:off x="3779838" y="3551238"/>
            <a:ext cx="2305050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3" descr="Lifebridg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lum bright="6000"/>
          </a:blip>
          <a:srcRect l="12160" t="2969" r="9254"/>
          <a:stretch>
            <a:fillRect/>
          </a:stretch>
        </p:blipFill>
        <p:spPr>
          <a:xfrm>
            <a:off x="34925" y="1822450"/>
            <a:ext cx="3262313" cy="4332288"/>
          </a:xfrm>
          <a:noFill/>
        </p:spPr>
      </p:pic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3576638" y="571500"/>
            <a:ext cx="2030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739D"/>
                </a:solidFill>
              </a:rPr>
              <a:t>▪▪▪▪●▪▪▪▪●▪</a:t>
            </a:r>
            <a:r>
              <a:rPr lang="de-DE">
                <a:solidFill>
                  <a:srgbClr val="DDDDDD"/>
                </a:solidFill>
              </a:rPr>
              <a:t>▪▪▪</a:t>
            </a:r>
            <a:r>
              <a:rPr lang="de-DE" b="1">
                <a:solidFill>
                  <a:srgbClr val="DDDDDD"/>
                </a:solidFill>
              </a:rPr>
              <a:t>●</a:t>
            </a:r>
            <a:r>
              <a:rPr lang="de-DE">
                <a:solidFill>
                  <a:srgbClr val="DDDDDD"/>
                </a:solidFill>
              </a:rPr>
              <a:t>▪▪▪▪</a:t>
            </a:r>
            <a:r>
              <a:rPr lang="de-DE" b="1">
                <a:solidFill>
                  <a:srgbClr val="DDDDDD"/>
                </a:solidFill>
              </a:rPr>
              <a:t>●</a:t>
            </a:r>
            <a:r>
              <a:rPr lang="de-DE">
                <a:solidFill>
                  <a:srgbClr val="DDDDDD"/>
                </a:solidFill>
              </a:rPr>
              <a:t>▪▪▪</a:t>
            </a:r>
          </a:p>
        </p:txBody>
      </p:sp>
      <p:sp>
        <p:nvSpPr>
          <p:cNvPr id="30728" name="Text Box 6"/>
          <p:cNvSpPr txBox="1">
            <a:spLocks noChangeArrowheads="1"/>
          </p:cNvSpPr>
          <p:nvPr/>
        </p:nvSpPr>
        <p:spPr bwMode="auto">
          <a:xfrm>
            <a:off x="2000250" y="5643563"/>
            <a:ext cx="1428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000000"/>
                </a:solidFill>
              </a:rPr>
              <a:t>Lifebridge</a:t>
            </a:r>
          </a:p>
        </p:txBody>
      </p:sp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5072063" y="5857875"/>
            <a:ext cx="13033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000000"/>
                </a:solidFill>
              </a:rPr>
              <a:t>Cardiohelp</a:t>
            </a:r>
          </a:p>
        </p:txBody>
      </p:sp>
      <p:sp>
        <p:nvSpPr>
          <p:cNvPr id="30730" name="Text Box 6"/>
          <p:cNvSpPr txBox="1">
            <a:spLocks noChangeArrowheads="1"/>
          </p:cNvSpPr>
          <p:nvPr/>
        </p:nvSpPr>
        <p:spPr bwMode="auto">
          <a:xfrm>
            <a:off x="7929563" y="4214813"/>
            <a:ext cx="936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000000"/>
                </a:solidFill>
              </a:rPr>
              <a:t>ELS</a:t>
            </a:r>
          </a:p>
        </p:txBody>
      </p:sp>
      <p:sp>
        <p:nvSpPr>
          <p:cNvPr id="30731" name="Text Box 6"/>
          <p:cNvSpPr txBox="1">
            <a:spLocks noChangeArrowheads="1"/>
          </p:cNvSpPr>
          <p:nvPr/>
        </p:nvSpPr>
        <p:spPr bwMode="auto">
          <a:xfrm>
            <a:off x="5857875" y="1071563"/>
            <a:ext cx="9366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solidFill>
                  <a:srgbClr val="000000"/>
                </a:solidFill>
              </a:rPr>
              <a:t>Lifebox</a:t>
            </a:r>
          </a:p>
        </p:txBody>
      </p:sp>
      <p:sp>
        <p:nvSpPr>
          <p:cNvPr id="30732" name="Rechteck 5"/>
          <p:cNvSpPr>
            <a:spLocks noChangeArrowheads="1"/>
          </p:cNvSpPr>
          <p:nvPr/>
        </p:nvSpPr>
        <p:spPr bwMode="auto">
          <a:xfrm>
            <a:off x="4857750" y="6334125"/>
            <a:ext cx="500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Alois Philipp</a:t>
            </a:r>
          </a:p>
          <a:p>
            <a:pPr algn="ctr"/>
            <a:r>
              <a:rPr lang="en-US" sz="1400"/>
              <a:t> University Hospital Regensburg, Germany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nhaltsplatzhalter 5" descr="WP_00006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57163"/>
            <a:ext cx="40767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Inhaltsplatzhalter 6" descr="WP_0000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286125"/>
            <a:ext cx="438308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Inhaltsplatzhalter 3" descr="Transport CH 2.jpg"/>
          <p:cNvPicPr>
            <a:picLocks noChangeAspect="1"/>
          </p:cNvPicPr>
          <p:nvPr/>
        </p:nvPicPr>
        <p:blipFill>
          <a:blip r:embed="rId4"/>
          <a:srcRect l="2258"/>
          <a:stretch>
            <a:fillRect/>
          </a:stretch>
        </p:blipFill>
        <p:spPr bwMode="auto">
          <a:xfrm>
            <a:off x="4500563" y="214313"/>
            <a:ext cx="43815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11" descr="ECMO Hebebühne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0" y="3286125"/>
            <a:ext cx="4052888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Rechteck 5"/>
          <p:cNvSpPr>
            <a:spLocks noChangeArrowheads="1"/>
          </p:cNvSpPr>
          <p:nvPr/>
        </p:nvSpPr>
        <p:spPr bwMode="auto">
          <a:xfrm>
            <a:off x="4786313" y="6405563"/>
            <a:ext cx="50006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/>
              <a:t>Alois Philipp</a:t>
            </a:r>
          </a:p>
          <a:p>
            <a:pPr algn="ctr"/>
            <a:r>
              <a:rPr lang="en-US" sz="1400"/>
              <a:t> University Hospital Regensburg, Germany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xfrm>
            <a:off x="539750" y="2636838"/>
            <a:ext cx="8147050" cy="1108075"/>
          </a:xfrm>
        </p:spPr>
        <p:txBody>
          <a:bodyPr/>
          <a:lstStyle/>
          <a:p>
            <a:pPr>
              <a:buFont typeface="Arial" charset="0"/>
              <a:buNone/>
              <a:defRPr/>
            </a:pPr>
            <a:r>
              <a:rPr lang="ru-RU" sz="6000" i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Благодарю за внимание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/>
          </p:nvPr>
        </p:nvSpPr>
        <p:spPr>
          <a:xfrm>
            <a:off x="395288" y="-242888"/>
            <a:ext cx="8229600" cy="1139826"/>
          </a:xfrm>
        </p:spPr>
        <p:txBody>
          <a:bodyPr/>
          <a:lstStyle/>
          <a:p>
            <a:r>
              <a:rPr lang="ru-RU" smtClean="0"/>
              <a:t>Разрыв легкого</a:t>
            </a:r>
          </a:p>
        </p:txBody>
      </p:sp>
      <p:pic>
        <p:nvPicPr>
          <p:cNvPr id="9219" name="Picture 3" descr="DSC053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981075"/>
            <a:ext cx="83534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Oval 4"/>
          <p:cNvSpPr>
            <a:spLocks noChangeArrowheads="1"/>
          </p:cNvSpPr>
          <p:nvPr/>
        </p:nvSpPr>
        <p:spPr bwMode="auto">
          <a:xfrm>
            <a:off x="3132138" y="3068638"/>
            <a:ext cx="1008062" cy="1081087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21" name="Oval 5"/>
          <p:cNvSpPr>
            <a:spLocks noChangeArrowheads="1"/>
          </p:cNvSpPr>
          <p:nvPr/>
        </p:nvSpPr>
        <p:spPr bwMode="auto">
          <a:xfrm rot="5587330">
            <a:off x="2303462" y="4257676"/>
            <a:ext cx="1008063" cy="1223962"/>
          </a:xfrm>
          <a:prstGeom prst="ellips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642938"/>
            <a:ext cx="4357687" cy="581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0"/>
            <a:ext cx="5348287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214813"/>
            <a:ext cx="4143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42938" y="142875"/>
            <a:ext cx="8072437" cy="1000125"/>
          </a:xfrm>
        </p:spPr>
        <p:txBody>
          <a:bodyPr/>
          <a:lstStyle/>
          <a:p>
            <a:pPr eaLnBrk="1" hangingPunct="1"/>
            <a:r>
              <a:rPr lang="ru-RU" altLang="en-GB" sz="2800" b="1" smtClean="0"/>
              <a:t>ЭКМО</a:t>
            </a:r>
            <a:r>
              <a:rPr lang="ru-RU" altLang="en-GB" sz="2800" smtClean="0"/>
              <a:t> </a:t>
            </a:r>
            <a:br>
              <a:rPr lang="ru-RU" altLang="en-GB" sz="2800" smtClean="0"/>
            </a:br>
            <a:r>
              <a:rPr lang="ru-RU" altLang="en-GB" sz="2800" smtClean="0"/>
              <a:t>экстракорпоральная мембранная оксигенация</a:t>
            </a:r>
            <a:endParaRPr lang="en-US" altLang="en-GB" sz="2800" smtClean="0"/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42938" y="1500188"/>
            <a:ext cx="7851775" cy="5091112"/>
          </a:xfrm>
        </p:spPr>
        <p:txBody>
          <a:bodyPr rtlCol="0">
            <a:normAutofit fontScale="92500" lnSpcReduction="10000"/>
          </a:bodyPr>
          <a:lstStyle/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2060"/>
                </a:solidFill>
              </a:rPr>
              <a:t>Экстракорпоральное поддержание жизнедеятельности </a:t>
            </a:r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en-US" b="1" dirty="0" smtClean="0">
                <a:solidFill>
                  <a:schemeClr val="tx1"/>
                </a:solidFill>
              </a:rPr>
              <a:t>Extracorporeal Life Support</a:t>
            </a:r>
            <a:r>
              <a:rPr lang="ru-RU" b="1" dirty="0" smtClean="0">
                <a:solidFill>
                  <a:schemeClr val="tx1"/>
                </a:solidFill>
              </a:rPr>
              <a:t>)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– </a:t>
            </a:r>
            <a:r>
              <a:rPr lang="ru-RU" dirty="0">
                <a:solidFill>
                  <a:srgbClr val="002060"/>
                </a:solidFill>
              </a:rPr>
              <a:t>использование механических </a:t>
            </a:r>
            <a:r>
              <a:rPr lang="ru-RU" dirty="0" smtClean="0">
                <a:solidFill>
                  <a:srgbClr val="002060"/>
                </a:solidFill>
              </a:rPr>
              <a:t>устройств для  </a:t>
            </a:r>
            <a:r>
              <a:rPr lang="ru-RU" dirty="0" smtClean="0">
                <a:solidFill>
                  <a:srgbClr val="C00000"/>
                </a:solidFill>
              </a:rPr>
              <a:t>временной</a:t>
            </a:r>
            <a:r>
              <a:rPr lang="ru-RU" dirty="0" smtClean="0">
                <a:solidFill>
                  <a:srgbClr val="002060"/>
                </a:solidFill>
              </a:rPr>
              <a:t> (</a:t>
            </a:r>
            <a:r>
              <a:rPr lang="ru-RU" dirty="0">
                <a:solidFill>
                  <a:srgbClr val="002060"/>
                </a:solidFill>
              </a:rPr>
              <a:t>от нескольких дней до нескольких месяцев)</a:t>
            </a:r>
            <a:r>
              <a:rPr lang="ru-RU" dirty="0" smtClean="0">
                <a:solidFill>
                  <a:srgbClr val="002060"/>
                </a:solidFill>
              </a:rPr>
              <a:t> поддержки функции </a:t>
            </a:r>
            <a:r>
              <a:rPr lang="ru-RU" dirty="0">
                <a:solidFill>
                  <a:srgbClr val="002060"/>
                </a:solidFill>
              </a:rPr>
              <a:t>сердца </a:t>
            </a:r>
            <a:r>
              <a:rPr lang="ru-RU" dirty="0" smtClean="0">
                <a:solidFill>
                  <a:srgbClr val="002060"/>
                </a:solidFill>
              </a:rPr>
              <a:t>и/или </a:t>
            </a:r>
            <a:r>
              <a:rPr lang="ru-RU" dirty="0">
                <a:solidFill>
                  <a:srgbClr val="002060"/>
                </a:solidFill>
              </a:rPr>
              <a:t>легких (полностью или частично) при сердечно-легочной недостаточности, которое ведет к восстановлению функции органа или его </a:t>
            </a:r>
            <a:r>
              <a:rPr lang="ru-RU" dirty="0" smtClean="0">
                <a:solidFill>
                  <a:srgbClr val="002060"/>
                </a:solidFill>
              </a:rPr>
              <a:t>замещению</a:t>
            </a:r>
          </a:p>
          <a:p>
            <a:pPr algn="just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800" b="1" i="1" dirty="0">
                <a:solidFill>
                  <a:srgbClr val="FF0000"/>
                </a:solidFill>
                <a:latin typeface="Times New Roman"/>
              </a:rPr>
              <a:t>ELSO Guidelines Version 1.1 April 2009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708275"/>
            <a:ext cx="8699500" cy="30384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46075" y="285750"/>
            <a:ext cx="8797925" cy="6199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spcBef>
                <a:spcPct val="20000"/>
              </a:spcBef>
              <a:defRPr/>
            </a:pPr>
            <a:r>
              <a:rPr lang="en-US" altLang="en-GB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Robert </a:t>
            </a:r>
            <a:r>
              <a:rPr lang="en-US" sz="3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Bartlett</a:t>
            </a:r>
            <a:endParaRPr lang="ru-RU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altLang="en-GB" sz="2800" b="1" kern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рандомизированные</a:t>
            </a:r>
            <a:r>
              <a:rPr lang="ru-RU" altLang="en-GB" sz="2800" b="1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исследования</a:t>
            </a:r>
          </a:p>
          <a:p>
            <a:pPr algn="just" eaLnBrk="0" hangingPunct="0">
              <a:spcBef>
                <a:spcPct val="20000"/>
              </a:spcBef>
              <a:defRPr/>
            </a:pPr>
            <a:r>
              <a:rPr lang="ru-RU" altLang="en-GB" sz="28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ru-RU" altLang="en-GB" sz="2800" b="1" kern="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Extracorporeal circulation in neonatal respiratory failure: a prospective randomized study.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u="sng" dirty="0">
                <a:solidFill>
                  <a:srgbClr val="FF0000"/>
                </a:solidFill>
                <a:latin typeface="+mn-lt"/>
              </a:rPr>
              <a:t>Bartlett RH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</a:t>
            </a:r>
            <a:r>
              <a:rPr lang="en-US" sz="2000" dirty="0" err="1">
                <a:latin typeface="+mn-lt"/>
                <a:hlinkClick r:id="rId3" action="ppaction://hlinkfile"/>
              </a:rPr>
              <a:t>Roloff</a:t>
            </a:r>
            <a:r>
              <a:rPr lang="en-US" sz="2000" dirty="0">
                <a:latin typeface="+mn-lt"/>
                <a:hlinkClick r:id="rId3" action="ppaction://hlinkfile"/>
              </a:rPr>
              <a:t> DW</a:t>
            </a:r>
            <a:r>
              <a:rPr lang="en-US" sz="2000" dirty="0">
                <a:latin typeface="+mn-lt"/>
              </a:rPr>
              <a:t> et al.</a:t>
            </a:r>
            <a:r>
              <a:rPr lang="en-US" sz="2000" dirty="0">
                <a:latin typeface="+mn-lt"/>
                <a:hlinkClick r:id="rId4" action="ppaction://hlinkfile" tooltip="Pediatrics."/>
              </a:rPr>
              <a:t> Pediatrics.</a:t>
            </a:r>
            <a:r>
              <a:rPr lang="en-US" sz="2000" dirty="0">
                <a:latin typeface="+mn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1985</a:t>
            </a:r>
            <a:r>
              <a:rPr lang="en-US" sz="2000" dirty="0">
                <a:latin typeface="+mn-lt"/>
              </a:rPr>
              <a:t> Oct;76(4):479-87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выживаемость с ЭКМО достоверно выше – выжили все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+mn-lt"/>
              </a:rPr>
              <a:t>Extracorporeal membrane oxygenation and conventional medical therapy in neonates with persistent pulmonary hypertension of the newborn: a prospective randomized study.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latin typeface="+mn-lt"/>
                <a:hlinkClick r:id="rId5" action="ppaction://hlinkfile"/>
              </a:rPr>
              <a:t>O'Rourke PP</a:t>
            </a:r>
            <a:r>
              <a:rPr lang="en-US" sz="2000" dirty="0">
                <a:latin typeface="+mn-lt"/>
              </a:rPr>
              <a:t>, </a:t>
            </a:r>
            <a:r>
              <a:rPr lang="en-US" sz="2000" dirty="0">
                <a:latin typeface="+mn-lt"/>
                <a:hlinkClick r:id="rId4" action="ppaction://hlinkfile"/>
              </a:rPr>
              <a:t>Crone RK</a:t>
            </a:r>
            <a:r>
              <a:rPr lang="en-US" sz="2000" dirty="0">
                <a:latin typeface="+mn-lt"/>
              </a:rPr>
              <a:t>, et al. </a:t>
            </a:r>
            <a:r>
              <a:rPr lang="en-US" sz="2000" b="1" dirty="0">
                <a:solidFill>
                  <a:srgbClr val="FF0000"/>
                </a:solidFill>
                <a:latin typeface="+mn-lt"/>
              </a:rPr>
              <a:t>1989</a:t>
            </a:r>
            <a:r>
              <a:rPr lang="en-US" sz="2000" dirty="0">
                <a:latin typeface="+mn-lt"/>
              </a:rPr>
              <a:t> Dec;84(6):957-63</a:t>
            </a:r>
            <a:endParaRPr lang="ru-RU" sz="2000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новорожденные с вероятностью 85% летальности – 39 пациентов</a:t>
            </a:r>
            <a:endParaRPr lang="en-US" sz="2000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>
                <a:latin typeface="+mn-lt"/>
              </a:rPr>
              <a:t>выживаемость в группе </a:t>
            </a:r>
            <a:r>
              <a:rPr lang="ru-RU" sz="2000" b="1" dirty="0">
                <a:solidFill>
                  <a:srgbClr val="C00000"/>
                </a:solidFill>
                <a:latin typeface="+mn-lt"/>
              </a:rPr>
              <a:t>с ЭКМО 97%, </a:t>
            </a:r>
            <a:r>
              <a:rPr lang="ru-RU" sz="2000" dirty="0">
                <a:latin typeface="+mn-lt"/>
              </a:rPr>
              <a:t>с обычной терапией – </a:t>
            </a:r>
            <a:r>
              <a:rPr lang="ru-RU" sz="2000" dirty="0">
                <a:solidFill>
                  <a:srgbClr val="C00000"/>
                </a:solidFill>
                <a:latin typeface="+mn-lt"/>
              </a:rPr>
              <a:t>60%</a:t>
            </a:r>
            <a:endParaRPr lang="en-US" sz="2000" dirty="0">
              <a:solidFill>
                <a:srgbClr val="C00000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dirty="0">
              <a:latin typeface="+mn-lt"/>
            </a:endParaRPr>
          </a:p>
          <a:p>
            <a:pPr marL="457200" indent="-457200" algn="just" eaLnBrk="0" hangingPunct="0">
              <a:spcBef>
                <a:spcPct val="20000"/>
              </a:spcBef>
              <a:buFont typeface="Arial" pitchFamily="34" charset="0"/>
              <a:buChar char="•"/>
              <a:defRPr/>
            </a:pPr>
            <a:endParaRPr lang="ru-RU" altLang="en-GB" sz="2800" kern="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357188" y="5500688"/>
            <a:ext cx="85010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smtClean="0"/>
              <a:t>Ч</a:t>
            </a:r>
            <a:r>
              <a:rPr lang="en-US" dirty="0" err="1" smtClean="0"/>
              <a:t>исло</a:t>
            </a:r>
            <a:r>
              <a:rPr lang="en-US" dirty="0" smtClean="0"/>
              <a:t> </a:t>
            </a:r>
            <a:r>
              <a:rPr lang="en-US" dirty="0" err="1" smtClean="0"/>
              <a:t>публикаций</a:t>
            </a:r>
            <a:r>
              <a:rPr lang="en-US" dirty="0" smtClean="0"/>
              <a:t> </a:t>
            </a:r>
            <a:r>
              <a:rPr lang="en-US" dirty="0" err="1" smtClean="0"/>
              <a:t>по</a:t>
            </a:r>
            <a:r>
              <a:rPr lang="en-US" dirty="0" smtClean="0"/>
              <a:t> </a:t>
            </a:r>
            <a:r>
              <a:rPr lang="en-US" dirty="0" err="1" smtClean="0"/>
              <a:t>базе</a:t>
            </a:r>
            <a:r>
              <a:rPr lang="en-US" dirty="0" smtClean="0"/>
              <a:t> «</a:t>
            </a:r>
            <a:r>
              <a:rPr lang="en-US" dirty="0" err="1" smtClean="0"/>
              <a:t>PubMed</a:t>
            </a:r>
            <a:r>
              <a:rPr lang="en-US" dirty="0" smtClean="0"/>
              <a:t>» </a:t>
            </a:r>
            <a:r>
              <a:rPr lang="en-US" dirty="0" err="1" smtClean="0"/>
              <a:t>за</a:t>
            </a:r>
            <a:r>
              <a:rPr lang="en-US" dirty="0" smtClean="0"/>
              <a:t> </a:t>
            </a:r>
            <a:r>
              <a:rPr lang="en-US" dirty="0" err="1" smtClean="0"/>
              <a:t>последние</a:t>
            </a:r>
            <a:r>
              <a:rPr lang="en-US" dirty="0" smtClean="0"/>
              <a:t> 10 </a:t>
            </a:r>
            <a:r>
              <a:rPr lang="en-US" dirty="0" err="1" smtClean="0"/>
              <a:t>лет</a:t>
            </a:r>
            <a:r>
              <a:rPr lang="ru-RU" dirty="0" smtClean="0"/>
              <a:t> (2003-2014гг.)</a:t>
            </a:r>
            <a:r>
              <a:rPr lang="en-US" dirty="0" smtClean="0"/>
              <a:t> </a:t>
            </a:r>
            <a:r>
              <a:rPr lang="en-US" dirty="0" err="1" smtClean="0"/>
              <a:t>увеличилось</a:t>
            </a:r>
            <a:r>
              <a:rPr lang="en-US" dirty="0" smtClean="0"/>
              <a:t> в </a:t>
            </a:r>
            <a:r>
              <a:rPr lang="ru-RU" dirty="0" smtClean="0"/>
              <a:t>4</a:t>
            </a:r>
            <a:r>
              <a:rPr lang="en-US" dirty="0" smtClean="0"/>
              <a:t>,5 </a:t>
            </a:r>
            <a:r>
              <a:rPr lang="en-US" dirty="0" err="1" smtClean="0"/>
              <a:t>раза</a:t>
            </a:r>
            <a:r>
              <a:rPr lang="en-US" dirty="0" smtClean="0"/>
              <a:t> – </a:t>
            </a:r>
            <a:r>
              <a:rPr lang="en-US" dirty="0" err="1" smtClean="0"/>
              <a:t>со</a:t>
            </a:r>
            <a:r>
              <a:rPr lang="en-US" dirty="0" smtClean="0"/>
              <a:t> 187 </a:t>
            </a:r>
            <a:r>
              <a:rPr lang="en-US" dirty="0" err="1" smtClean="0"/>
              <a:t>до</a:t>
            </a:r>
            <a:r>
              <a:rPr lang="en-US" dirty="0" smtClean="0"/>
              <a:t> </a:t>
            </a:r>
            <a:r>
              <a:rPr lang="ru-RU" dirty="0" smtClean="0"/>
              <a:t>836</a:t>
            </a:r>
          </a:p>
          <a:p>
            <a:endParaRPr lang="ru-RU" dirty="0"/>
          </a:p>
          <a:p>
            <a:r>
              <a:rPr lang="ru-RU" dirty="0"/>
              <a:t>В отечественных журналах по базе «</a:t>
            </a:r>
            <a:r>
              <a:rPr lang="en-US" dirty="0" err="1"/>
              <a:t>Elibrary</a:t>
            </a:r>
            <a:r>
              <a:rPr lang="ru-RU" dirty="0"/>
              <a:t>»  – </a:t>
            </a:r>
            <a:r>
              <a:rPr lang="ru-RU" dirty="0" smtClean="0"/>
              <a:t>не более 20 </a:t>
            </a:r>
            <a:r>
              <a:rPr lang="ru-RU" dirty="0"/>
              <a:t>статей </a:t>
            </a:r>
            <a:r>
              <a:rPr lang="ru-RU" dirty="0" smtClean="0"/>
              <a:t>(2014г</a:t>
            </a:r>
            <a:r>
              <a:rPr lang="ru-RU" dirty="0"/>
              <a:t>.)</a:t>
            </a:r>
          </a:p>
        </p:txBody>
      </p:sp>
      <p:sp>
        <p:nvSpPr>
          <p:cNvPr id="5123" name="TextBox 2"/>
          <p:cNvSpPr txBox="1">
            <a:spLocks noChangeArrowheads="1"/>
          </p:cNvSpPr>
          <p:nvPr/>
        </p:nvSpPr>
        <p:spPr bwMode="auto">
          <a:xfrm>
            <a:off x="214313" y="142875"/>
            <a:ext cx="8786812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>
                <a:solidFill>
                  <a:schemeClr val="tx2"/>
                </a:solidFill>
              </a:rPr>
              <a:t>Актуальность ЭКМО значительно возросла за последние 10 лет…</a:t>
            </a:r>
          </a:p>
          <a:p>
            <a:endParaRPr lang="ru-RU">
              <a:solidFill>
                <a:schemeClr val="hlink"/>
              </a:solidFill>
            </a:endParaRPr>
          </a:p>
          <a:p>
            <a:r>
              <a:rPr lang="ru-RU"/>
              <a:t>Самая большая доказательная у детей </a:t>
            </a:r>
            <a:r>
              <a:rPr lang="en-US"/>
              <a:t>(Mugford M, 2008, Peek G., 2010)</a:t>
            </a:r>
            <a:endParaRPr lang="ru-RU"/>
          </a:p>
          <a:p>
            <a:endParaRPr lang="ru-RU"/>
          </a:p>
          <a:p>
            <a:r>
              <a:rPr lang="ru-RU">
                <a:solidFill>
                  <a:schemeClr val="accent2"/>
                </a:solidFill>
              </a:rPr>
              <a:t>Ограничение применения у взрослых пациентов до середины прошлого десятилетия – не доказана эффективность, осложнения </a:t>
            </a:r>
            <a:r>
              <a:rPr lang="en-US">
                <a:solidFill>
                  <a:schemeClr val="accent2"/>
                </a:solidFill>
              </a:rPr>
              <a:t>(Hei F., 2011</a:t>
            </a:r>
            <a:r>
              <a:rPr lang="ru-RU">
                <a:solidFill>
                  <a:schemeClr val="accent2"/>
                </a:solidFill>
              </a:rPr>
              <a:t>, </a:t>
            </a:r>
            <a:r>
              <a:rPr lang="en-US">
                <a:solidFill>
                  <a:schemeClr val="accent2"/>
                </a:solidFill>
              </a:rPr>
              <a:t>Cheng R</a:t>
            </a:r>
            <a:r>
              <a:rPr lang="ru-RU">
                <a:solidFill>
                  <a:schemeClr val="accent2"/>
                </a:solidFill>
              </a:rPr>
              <a:t>., 2013</a:t>
            </a:r>
            <a:r>
              <a:rPr lang="en-US">
                <a:solidFill>
                  <a:schemeClr val="accent2"/>
                </a:solidFill>
              </a:rPr>
              <a:t>)</a:t>
            </a:r>
            <a:r>
              <a:rPr lang="ru-RU">
                <a:solidFill>
                  <a:schemeClr val="accent2"/>
                </a:solidFill>
              </a:rPr>
              <a:t>, в том числе и ухудшение выживаемости </a:t>
            </a:r>
            <a:r>
              <a:rPr lang="en-US">
                <a:solidFill>
                  <a:schemeClr val="accent2"/>
                </a:solidFill>
              </a:rPr>
              <a:t>(Mohammad Sajjad, 2013)</a:t>
            </a:r>
            <a:endParaRPr lang="ru-RU">
              <a:solidFill>
                <a:schemeClr val="accent2"/>
              </a:solidFill>
            </a:endParaRPr>
          </a:p>
          <a:p>
            <a:endParaRPr lang="ru-RU" sz="800">
              <a:solidFill>
                <a:schemeClr val="accent2"/>
              </a:solidFill>
            </a:endParaRPr>
          </a:p>
          <a:p>
            <a:r>
              <a:rPr lang="ru-RU">
                <a:solidFill>
                  <a:schemeClr val="accent2"/>
                </a:solidFill>
              </a:rPr>
              <a:t>Возможные причины:</a:t>
            </a:r>
          </a:p>
          <a:p>
            <a:r>
              <a:rPr lang="ru-RU">
                <a:solidFill>
                  <a:schemeClr val="accent2"/>
                </a:solidFill>
              </a:rPr>
              <a:t>        - устаревшее оборудование</a:t>
            </a:r>
          </a:p>
          <a:p>
            <a:r>
              <a:rPr lang="ru-RU">
                <a:solidFill>
                  <a:schemeClr val="accent2"/>
                </a:solidFill>
              </a:rPr>
              <a:t>        - нарушение методологии</a:t>
            </a:r>
          </a:p>
          <a:p>
            <a:r>
              <a:rPr lang="ru-RU">
                <a:solidFill>
                  <a:schemeClr val="accent2"/>
                </a:solidFill>
              </a:rPr>
              <a:t>        - терминальные пациенты</a:t>
            </a:r>
          </a:p>
          <a:p>
            <a:r>
              <a:rPr lang="ru-RU">
                <a:solidFill>
                  <a:schemeClr val="accent2"/>
                </a:solidFill>
              </a:rPr>
              <a:t>        - позднее начало</a:t>
            </a:r>
          </a:p>
          <a:p>
            <a:endParaRPr lang="ru-RU" sz="1000"/>
          </a:p>
          <a:p>
            <a:r>
              <a:rPr lang="ru-RU">
                <a:solidFill>
                  <a:schemeClr val="hlink"/>
                </a:solidFill>
              </a:rPr>
              <a:t>С 2009 года – резко возрос интерес к ВВ ЭКМО в связи с пандемией свиного гриппа </a:t>
            </a:r>
            <a:r>
              <a:rPr lang="en-US">
                <a:solidFill>
                  <a:schemeClr val="hlink"/>
                </a:solidFill>
              </a:rPr>
              <a:t>A/H1N1</a:t>
            </a:r>
            <a:r>
              <a:rPr lang="ru-RU">
                <a:solidFill>
                  <a:schemeClr val="hlink"/>
                </a:solidFill>
              </a:rPr>
              <a:t> – положительные результаты, неплохая доказательная база (регистр </a:t>
            </a:r>
            <a:r>
              <a:rPr lang="en-US">
                <a:solidFill>
                  <a:schemeClr val="hlink"/>
                </a:solidFill>
              </a:rPr>
              <a:t>ELSO</a:t>
            </a:r>
            <a:r>
              <a:rPr lang="ru-RU">
                <a:solidFill>
                  <a:schemeClr val="hlink"/>
                </a:solidFill>
              </a:rPr>
              <a:t>, 2013)</a:t>
            </a:r>
          </a:p>
          <a:p>
            <a:r>
              <a:rPr lang="ru-RU">
                <a:solidFill>
                  <a:schemeClr val="hlink"/>
                </a:solidFill>
              </a:rPr>
              <a:t>Последние 10 лет на западе и 5 лет в России – возрастание интереса к ВА ЭКМО у критических пациентов (</a:t>
            </a:r>
            <a:r>
              <a:rPr lang="en-US">
                <a:solidFill>
                  <a:schemeClr val="hlink"/>
                </a:solidFill>
              </a:rPr>
              <a:t>Strickland R</a:t>
            </a:r>
            <a:r>
              <a:rPr lang="ru-RU">
                <a:solidFill>
                  <a:schemeClr val="hlink"/>
                </a:solidFill>
              </a:rPr>
              <a:t>., 2009;</a:t>
            </a:r>
            <a:r>
              <a:rPr lang="en-US">
                <a:solidFill>
                  <a:schemeClr val="hlink"/>
                </a:solidFill>
              </a:rPr>
              <a:t> Chung E., 2011</a:t>
            </a:r>
            <a:r>
              <a:rPr lang="ru-RU">
                <a:solidFill>
                  <a:schemeClr val="hlink"/>
                </a:solidFill>
              </a:rPr>
              <a:t>; </a:t>
            </a:r>
            <a:r>
              <a:rPr lang="en-US">
                <a:solidFill>
                  <a:schemeClr val="hlink"/>
                </a:solidFill>
              </a:rPr>
              <a:t>Slottosch I</a:t>
            </a:r>
            <a:r>
              <a:rPr lang="ru-RU">
                <a:solidFill>
                  <a:schemeClr val="hlink"/>
                </a:solidFill>
              </a:rPr>
              <a:t>., 2012; </a:t>
            </a:r>
            <a:r>
              <a:rPr lang="en-US">
                <a:solidFill>
                  <a:schemeClr val="hlink"/>
                </a:solidFill>
              </a:rPr>
              <a:t>Kagawa E., 2012</a:t>
            </a:r>
            <a:r>
              <a:rPr lang="ru-RU">
                <a:solidFill>
                  <a:schemeClr val="hlink"/>
                </a:solidFill>
              </a:rPr>
              <a:t>; </a:t>
            </a:r>
            <a:r>
              <a:rPr lang="en-US">
                <a:solidFill>
                  <a:schemeClr val="hlink"/>
                </a:solidFill>
              </a:rPr>
              <a:t>Mikus E</a:t>
            </a:r>
            <a:r>
              <a:rPr lang="ru-RU">
                <a:solidFill>
                  <a:schemeClr val="hlink"/>
                </a:solidFill>
              </a:rPr>
              <a:t>., 2013; </a:t>
            </a:r>
            <a:r>
              <a:rPr lang="en-US">
                <a:solidFill>
                  <a:schemeClr val="hlink"/>
                </a:solidFill>
              </a:rPr>
              <a:t>Mody K</a:t>
            </a:r>
            <a:r>
              <a:rPr lang="ru-RU">
                <a:solidFill>
                  <a:schemeClr val="hlink"/>
                </a:solidFill>
              </a:rPr>
              <a:t>., 2014 и др.)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018" y="142852"/>
            <a:ext cx="8711262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5023</TotalTime>
  <Words>1141</Words>
  <Application>Microsoft Office PowerPoint</Application>
  <PresentationFormat>Экран (4:3)</PresentationFormat>
  <Paragraphs>204</Paragraphs>
  <Slides>32</Slides>
  <Notes>9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 Перспективы экстракорпоральной мембранной оксигенации в терапии критических состояний  Шукевич Д.Л.  Кемерово 14.05.2015г.  </vt:lpstr>
      <vt:lpstr>2-сторонняя полисегментарная пневмония A/H1N1</vt:lpstr>
      <vt:lpstr>Разрыв легкого</vt:lpstr>
      <vt:lpstr>Разрыв легкого</vt:lpstr>
      <vt:lpstr>Слайд 5</vt:lpstr>
      <vt:lpstr>ЭКМО  экстракорпоральная мембранная оксигенация</vt:lpstr>
      <vt:lpstr>Слайд 7</vt:lpstr>
      <vt:lpstr>Слайд 8</vt:lpstr>
      <vt:lpstr>Слайд 9</vt:lpstr>
      <vt:lpstr>Слайд 10</vt:lpstr>
      <vt:lpstr>Слайд 11</vt:lpstr>
      <vt:lpstr>ЭКМО</vt:lpstr>
      <vt:lpstr>ЭКМО</vt:lpstr>
      <vt:lpstr>Экстракорпоральный газообмен при острой дыхательной недостаточности </vt:lpstr>
      <vt:lpstr>Слайд 15</vt:lpstr>
      <vt:lpstr>Слайд 16</vt:lpstr>
      <vt:lpstr>Слайд 17</vt:lpstr>
      <vt:lpstr>V-a / A-v ECMO  Сосудистый доступ</vt:lpstr>
      <vt:lpstr>Слайд 19</vt:lpstr>
      <vt:lpstr>Слайд 20</vt:lpstr>
      <vt:lpstr>Слайд 21</vt:lpstr>
      <vt:lpstr>Слайд 22</vt:lpstr>
      <vt:lpstr>Слайд 23</vt:lpstr>
      <vt:lpstr>Возможности реабилитации</vt:lpstr>
      <vt:lpstr>Mobilisation under ECMO support</vt:lpstr>
      <vt:lpstr>Слайд 26</vt:lpstr>
      <vt:lpstr>Слайд 27</vt:lpstr>
      <vt:lpstr>Слайд 28</vt:lpstr>
      <vt:lpstr>Перспективы</vt:lpstr>
      <vt:lpstr>Слайд 30</vt:lpstr>
      <vt:lpstr>Слайд 31</vt:lpstr>
      <vt:lpstr>Слайд 32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WiZaRd</dc:creator>
  <cp:lastModifiedBy>Dmitry</cp:lastModifiedBy>
  <cp:revision>71</cp:revision>
  <dcterms:created xsi:type="dcterms:W3CDTF">2012-10-22T07:53:36Z</dcterms:created>
  <dcterms:modified xsi:type="dcterms:W3CDTF">2015-05-13T16:20:40Z</dcterms:modified>
</cp:coreProperties>
</file>