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395" r:id="rId2"/>
    <p:sldId id="394" r:id="rId3"/>
    <p:sldId id="400" r:id="rId4"/>
    <p:sldId id="439" r:id="rId5"/>
    <p:sldId id="399" r:id="rId6"/>
    <p:sldId id="448" r:id="rId7"/>
    <p:sldId id="440" r:id="rId8"/>
    <p:sldId id="441" r:id="rId9"/>
    <p:sldId id="442" r:id="rId10"/>
    <p:sldId id="443" r:id="rId11"/>
    <p:sldId id="453" r:id="rId12"/>
    <p:sldId id="445" r:id="rId13"/>
    <p:sldId id="444" r:id="rId14"/>
    <p:sldId id="447" r:id="rId15"/>
    <p:sldId id="451" r:id="rId16"/>
    <p:sldId id="449" r:id="rId17"/>
    <p:sldId id="450" r:id="rId18"/>
    <p:sldId id="452" r:id="rId19"/>
    <p:sldId id="423" r:id="rId20"/>
    <p:sldId id="424" r:id="rId21"/>
    <p:sldId id="425" r:id="rId22"/>
    <p:sldId id="426" r:id="rId23"/>
    <p:sldId id="446" r:id="rId24"/>
    <p:sldId id="402" r:id="rId25"/>
    <p:sldId id="405" r:id="rId26"/>
    <p:sldId id="406" r:id="rId27"/>
  </p:sldIdLst>
  <p:sldSz cx="9144000" cy="6858000" type="screen4x3"/>
  <p:notesSz cx="6623050" cy="9810750"/>
  <p:defaultTextStyle>
    <a:defPPr>
      <a:defRPr lang="de-DE"/>
    </a:defPPr>
    <a:lvl1pPr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000099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000099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000099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000099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50000"/>
      </a:spcAft>
      <a:defRPr sz="1200" kern="1200">
        <a:solidFill>
          <a:srgbClr val="000099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00099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00099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00099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00099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00"/>
    <a:srgbClr val="FFFF99"/>
    <a:srgbClr val="990033"/>
    <a:srgbClr val="A50021"/>
    <a:srgbClr val="FFFFCC"/>
    <a:srgbClr val="CC0000"/>
    <a:srgbClr val="4D4D4D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07" autoAdjust="0"/>
    <p:restoredTop sz="95027" autoAdjust="0"/>
  </p:normalViewPr>
  <p:slideViewPr>
    <p:cSldViewPr>
      <p:cViewPr varScale="1">
        <p:scale>
          <a:sx n="53" d="100"/>
          <a:sy n="53" d="100"/>
        </p:scale>
        <p:origin x="-830" y="-62"/>
      </p:cViewPr>
      <p:guideLst>
        <p:guide orient="horz" pos="960"/>
        <p:guide orient="horz" pos="3158"/>
        <p:guide orient="horz" pos="1434"/>
        <p:guide orient="horz" pos="1296"/>
        <p:guide orient="horz" pos="3744"/>
        <p:guide orient="horz" pos="3838"/>
        <p:guide orient="horz" pos="2069"/>
        <p:guide pos="5376"/>
        <p:guide pos="3936"/>
        <p:guide pos="4059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51560-0012-4C42-A53F-C0C1C85997B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14EB36-05FF-4D23-BAD1-5A6C3B3AB41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У пациентов с </a:t>
          </a:r>
          <a:r>
            <a:rPr lang="ru-RU" b="1" dirty="0" err="1" smtClean="0">
              <a:solidFill>
                <a:schemeClr val="bg1"/>
              </a:solidFill>
            </a:rPr>
            <a:t>эпидуральными</a:t>
          </a:r>
          <a:r>
            <a:rPr lang="ru-RU" b="1" dirty="0" smtClean="0">
              <a:solidFill>
                <a:schemeClr val="bg1"/>
              </a:solidFill>
            </a:rPr>
            <a:t> катетерами мы рекомендуем использовать только либо профилактические дозы НМГ, либо подкожное введение НФГ</a:t>
          </a:r>
          <a:r>
            <a:rPr lang="en-US" b="1" dirty="0" smtClean="0">
              <a:solidFill>
                <a:schemeClr val="bg1"/>
              </a:solidFill>
            </a:rPr>
            <a:t>. </a:t>
          </a:r>
          <a:endParaRPr lang="ru-RU" b="1" dirty="0">
            <a:solidFill>
              <a:schemeClr val="bg1"/>
            </a:solidFill>
          </a:endParaRPr>
        </a:p>
      </dgm:t>
    </dgm:pt>
    <dgm:pt modelId="{4FDAD9BC-B4B2-45DB-B025-5CD9962F9A74}" type="parTrans" cxnId="{3908DA63-DD8F-42DC-A28F-760A4B25ACE9}">
      <dgm:prSet/>
      <dgm:spPr/>
      <dgm:t>
        <a:bodyPr/>
        <a:lstStyle/>
        <a:p>
          <a:endParaRPr lang="ru-RU"/>
        </a:p>
      </dgm:t>
    </dgm:pt>
    <dgm:pt modelId="{6CE541A2-BAD8-4B31-AB7B-2BC525A58919}" type="sibTrans" cxnId="{3908DA63-DD8F-42DC-A28F-760A4B25ACE9}">
      <dgm:prSet/>
      <dgm:spPr/>
      <dgm:t>
        <a:bodyPr/>
        <a:lstStyle/>
        <a:p>
          <a:endParaRPr lang="ru-RU"/>
        </a:p>
      </dgm:t>
    </dgm:pt>
    <dgm:pt modelId="{16B2EBB8-75B3-483A-A170-35010653885D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Мы НЕ РЕКОМЕНДУЕМ использовать антагонисты фактора Ха</a:t>
          </a:r>
          <a:r>
            <a:rPr lang="en-US" b="1" dirty="0" smtClean="0">
              <a:solidFill>
                <a:schemeClr val="bg1"/>
              </a:solidFill>
            </a:rPr>
            <a:t> (</a:t>
          </a:r>
          <a:r>
            <a:rPr lang="ru-RU" b="1" dirty="0" err="1" smtClean="0">
              <a:solidFill>
                <a:schemeClr val="bg1"/>
              </a:solidFill>
            </a:rPr>
            <a:t>ривароксабан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апиксабан</a:t>
          </a:r>
          <a:r>
            <a:rPr lang="en-US" b="1" dirty="0" smtClean="0">
              <a:solidFill>
                <a:schemeClr val="bg1"/>
              </a:solidFill>
            </a:rPr>
            <a:t>), </a:t>
          </a:r>
          <a:r>
            <a:rPr lang="ru-RU" b="1" dirty="0" smtClean="0">
              <a:solidFill>
                <a:schemeClr val="bg1"/>
              </a:solidFill>
            </a:rPr>
            <a:t>прямые ингибиторы тромбина </a:t>
          </a:r>
          <a:r>
            <a:rPr lang="en-US" b="1" dirty="0" smtClean="0">
              <a:solidFill>
                <a:schemeClr val="bg1"/>
              </a:solidFill>
            </a:rPr>
            <a:t>(</a:t>
          </a:r>
          <a:r>
            <a:rPr lang="ru-RU" b="1" dirty="0" err="1" smtClean="0">
              <a:solidFill>
                <a:schemeClr val="bg1"/>
              </a:solidFill>
            </a:rPr>
            <a:t>дабигатран</a:t>
          </a:r>
          <a:r>
            <a:rPr lang="en-US" b="1" dirty="0" smtClean="0">
              <a:solidFill>
                <a:schemeClr val="bg1"/>
              </a:solidFill>
            </a:rPr>
            <a:t>), </a:t>
          </a:r>
          <a:r>
            <a:rPr lang="ru-RU" b="1" dirty="0" err="1" smtClean="0">
              <a:solidFill>
                <a:schemeClr val="bg1"/>
              </a:solidFill>
            </a:rPr>
            <a:t>варфарин</a:t>
          </a:r>
          <a:r>
            <a:rPr lang="ru-RU" b="1" dirty="0" smtClean="0">
              <a:solidFill>
                <a:schemeClr val="bg1"/>
              </a:solidFill>
            </a:rPr>
            <a:t>, аспирин, оральные </a:t>
          </a:r>
          <a:r>
            <a:rPr lang="ru-RU" b="1" dirty="0" err="1" smtClean="0">
              <a:solidFill>
                <a:schemeClr val="bg1"/>
              </a:solidFill>
            </a:rPr>
            <a:t>тиенопиридины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en-US" b="1" dirty="0" smtClean="0">
              <a:solidFill>
                <a:schemeClr val="bg1"/>
              </a:solidFill>
            </a:rPr>
            <a:t>(</a:t>
          </a:r>
          <a:r>
            <a:rPr lang="ru-RU" b="1" dirty="0" err="1" smtClean="0">
              <a:solidFill>
                <a:schemeClr val="bg1"/>
              </a:solidFill>
            </a:rPr>
            <a:t>клопидогрель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прасугрель</a:t>
          </a:r>
          <a:r>
            <a:rPr lang="en-US" b="1" dirty="0" smtClean="0">
              <a:solidFill>
                <a:schemeClr val="bg1"/>
              </a:solidFill>
            </a:rPr>
            <a:t>). </a:t>
          </a:r>
          <a:endParaRPr lang="ru-RU" b="1" dirty="0">
            <a:solidFill>
              <a:schemeClr val="bg1"/>
            </a:solidFill>
          </a:endParaRPr>
        </a:p>
      </dgm:t>
    </dgm:pt>
    <dgm:pt modelId="{5A79D904-BA91-410C-9909-F41A55C13458}" type="parTrans" cxnId="{ECF025D1-DF04-451B-8AA5-46430E102369}">
      <dgm:prSet/>
      <dgm:spPr/>
      <dgm:t>
        <a:bodyPr/>
        <a:lstStyle/>
        <a:p>
          <a:endParaRPr lang="ru-RU"/>
        </a:p>
      </dgm:t>
    </dgm:pt>
    <dgm:pt modelId="{0A2BAF18-20D9-41EE-A0EE-960808D339C2}" type="sibTrans" cxnId="{ECF025D1-DF04-451B-8AA5-46430E102369}">
      <dgm:prSet/>
      <dgm:spPr/>
      <dgm:t>
        <a:bodyPr/>
        <a:lstStyle/>
        <a:p>
          <a:endParaRPr lang="ru-RU"/>
        </a:p>
      </dgm:t>
    </dgm:pt>
    <dgm:pt modelId="{4B42C07C-9C57-4F77-9803-F8DCE4907AB3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Перед установкой или удалением </a:t>
          </a:r>
          <a:r>
            <a:rPr lang="ru-RU" b="1" dirty="0" err="1" smtClean="0">
              <a:solidFill>
                <a:schemeClr val="bg1"/>
              </a:solidFill>
            </a:rPr>
            <a:t>эпидурального</a:t>
          </a:r>
          <a:r>
            <a:rPr lang="ru-RU" b="1" dirty="0" smtClean="0">
              <a:solidFill>
                <a:schemeClr val="bg1"/>
              </a:solidFill>
            </a:rPr>
            <a:t> катетера необходимо узнать у пациента, не принимал ли он </a:t>
          </a:r>
          <a:r>
            <a:rPr lang="ru-RU" b="1" dirty="0" err="1" smtClean="0">
              <a:solidFill>
                <a:schemeClr val="bg1"/>
              </a:solidFill>
            </a:rPr>
            <a:t>антикоагулянтные</a:t>
          </a:r>
          <a:r>
            <a:rPr lang="ru-RU" b="1" dirty="0" smtClean="0">
              <a:solidFill>
                <a:schemeClr val="bg1"/>
              </a:solidFill>
            </a:rPr>
            <a:t> или </a:t>
          </a:r>
          <a:r>
            <a:rPr lang="ru-RU" b="1" dirty="0" err="1" smtClean="0">
              <a:solidFill>
                <a:schemeClr val="bg1"/>
              </a:solidFill>
            </a:rPr>
            <a:t>антиагрегантные</a:t>
          </a:r>
          <a:r>
            <a:rPr lang="ru-RU" b="1" dirty="0" smtClean="0">
              <a:solidFill>
                <a:schemeClr val="bg1"/>
              </a:solidFill>
            </a:rPr>
            <a:t> препараты (указанные выше)</a:t>
          </a:r>
          <a:r>
            <a:rPr lang="en-US" b="1" dirty="0" smtClean="0">
              <a:solidFill>
                <a:schemeClr val="bg1"/>
              </a:solidFill>
            </a:rPr>
            <a:t>. </a:t>
          </a:r>
          <a:endParaRPr lang="ru-RU" b="1" dirty="0">
            <a:solidFill>
              <a:schemeClr val="bg1"/>
            </a:solidFill>
          </a:endParaRPr>
        </a:p>
      </dgm:t>
    </dgm:pt>
    <dgm:pt modelId="{DAFB45F7-AE9C-49C4-9C6A-4E0B5F5DD302}" type="parTrans" cxnId="{6750532E-A6FC-49CE-84A2-5B35D1EA72B6}">
      <dgm:prSet/>
      <dgm:spPr/>
      <dgm:t>
        <a:bodyPr/>
        <a:lstStyle/>
        <a:p>
          <a:endParaRPr lang="ru-RU"/>
        </a:p>
      </dgm:t>
    </dgm:pt>
    <dgm:pt modelId="{1A73871E-3BB9-489A-9DE3-1B4758C849A3}" type="sibTrans" cxnId="{6750532E-A6FC-49CE-84A2-5B35D1EA72B6}">
      <dgm:prSet/>
      <dgm:spPr/>
      <dgm:t>
        <a:bodyPr/>
        <a:lstStyle/>
        <a:p>
          <a:endParaRPr lang="ru-RU"/>
        </a:p>
      </dgm:t>
    </dgm:pt>
    <dgm:pt modelId="{F8949C41-3929-463F-95D3-CA7D1A79B14F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При планируемой установке или удалении </a:t>
          </a:r>
          <a:r>
            <a:rPr lang="ru-RU" b="1" dirty="0" err="1" smtClean="0">
              <a:solidFill>
                <a:schemeClr val="bg1"/>
              </a:solidFill>
            </a:rPr>
            <a:t>эпидурального</a:t>
          </a:r>
          <a:r>
            <a:rPr lang="ru-RU" b="1" dirty="0" smtClean="0">
              <a:solidFill>
                <a:schemeClr val="bg1"/>
              </a:solidFill>
            </a:rPr>
            <a:t> катетера у пациентов, получающих гепарин, необходимо выбрать время минимального </a:t>
          </a:r>
          <a:r>
            <a:rPr lang="ru-RU" b="1" dirty="0" err="1" smtClean="0">
              <a:solidFill>
                <a:schemeClr val="bg1"/>
              </a:solidFill>
            </a:rPr>
            <a:t>антикоагулянтного</a:t>
          </a:r>
          <a:r>
            <a:rPr lang="ru-RU" b="1" dirty="0" smtClean="0">
              <a:solidFill>
                <a:schemeClr val="bg1"/>
              </a:solidFill>
            </a:rPr>
            <a:t> эффекта. Поэтому при назначении НМГ 1 раз в день рекомендуемое время назначения 21:00</a:t>
          </a:r>
          <a:endParaRPr lang="ru-RU" b="1" dirty="0">
            <a:solidFill>
              <a:schemeClr val="bg1"/>
            </a:solidFill>
          </a:endParaRPr>
        </a:p>
      </dgm:t>
    </dgm:pt>
    <dgm:pt modelId="{60D6EB61-FFA5-4239-AC01-DF13230B0C55}" type="parTrans" cxnId="{33C7A905-B6AA-4027-A294-F500AA6C713D}">
      <dgm:prSet/>
      <dgm:spPr/>
      <dgm:t>
        <a:bodyPr/>
        <a:lstStyle/>
        <a:p>
          <a:endParaRPr lang="ru-RU"/>
        </a:p>
      </dgm:t>
    </dgm:pt>
    <dgm:pt modelId="{44DA81CA-6DF1-4EEB-88E1-84A258467124}" type="sibTrans" cxnId="{33C7A905-B6AA-4027-A294-F500AA6C713D}">
      <dgm:prSet/>
      <dgm:spPr/>
      <dgm:t>
        <a:bodyPr/>
        <a:lstStyle/>
        <a:p>
          <a:endParaRPr lang="ru-RU"/>
        </a:p>
      </dgm:t>
    </dgm:pt>
    <dgm:pt modelId="{E9A915E9-0264-4033-87DE-57C231CD677E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Процедуры </a:t>
          </a:r>
          <a:r>
            <a:rPr lang="ru-RU" b="1" dirty="0" err="1" smtClean="0">
              <a:solidFill>
                <a:schemeClr val="bg1"/>
              </a:solidFill>
            </a:rPr>
            <a:t>нейроаксиальной</a:t>
          </a:r>
          <a:r>
            <a:rPr lang="ru-RU" b="1" dirty="0" smtClean="0">
              <a:solidFill>
                <a:schemeClr val="bg1"/>
              </a:solidFill>
            </a:rPr>
            <a:t> анестезии, установки и удаления </a:t>
          </a:r>
          <a:r>
            <a:rPr lang="ru-RU" b="1" dirty="0" err="1" smtClean="0">
              <a:solidFill>
                <a:schemeClr val="bg1"/>
              </a:solidFill>
            </a:rPr>
            <a:t>эпидурального</a:t>
          </a:r>
          <a:r>
            <a:rPr lang="ru-RU" b="1" dirty="0" smtClean="0">
              <a:solidFill>
                <a:schemeClr val="bg1"/>
              </a:solidFill>
            </a:rPr>
            <a:t> катетера у пациентов, получающих иные антикоагулянты, крайне опасны риском </a:t>
          </a:r>
          <a:r>
            <a:rPr lang="ru-RU" b="1" dirty="0" err="1" smtClean="0">
              <a:solidFill>
                <a:schemeClr val="bg1"/>
              </a:solidFill>
            </a:rPr>
            <a:t>эпидуральной</a:t>
          </a:r>
          <a:r>
            <a:rPr lang="ru-RU" b="1" dirty="0" smtClean="0">
              <a:solidFill>
                <a:schemeClr val="bg1"/>
              </a:solidFill>
            </a:rPr>
            <a:t> гематомы. Поэтому своевременно произведите отмену антикоагулянтов, или замену их на гепарин у пациентов с высоким риском тромбозов.</a:t>
          </a:r>
          <a:endParaRPr lang="ru-RU" b="1" dirty="0">
            <a:solidFill>
              <a:schemeClr val="bg1"/>
            </a:solidFill>
          </a:endParaRPr>
        </a:p>
      </dgm:t>
    </dgm:pt>
    <dgm:pt modelId="{AB982036-F10E-40AD-8906-3E5E5F48EDC8}" type="parTrans" cxnId="{F42CA46F-78AB-4023-9733-0A2F3B6BA391}">
      <dgm:prSet/>
      <dgm:spPr/>
      <dgm:t>
        <a:bodyPr/>
        <a:lstStyle/>
        <a:p>
          <a:endParaRPr lang="ru-RU"/>
        </a:p>
      </dgm:t>
    </dgm:pt>
    <dgm:pt modelId="{7E9AB011-379D-4D15-A7E3-C4DD4A39160C}" type="sibTrans" cxnId="{F42CA46F-78AB-4023-9733-0A2F3B6BA391}">
      <dgm:prSet/>
      <dgm:spPr/>
      <dgm:t>
        <a:bodyPr/>
        <a:lstStyle/>
        <a:p>
          <a:endParaRPr lang="ru-RU"/>
        </a:p>
      </dgm:t>
    </dgm:pt>
    <dgm:pt modelId="{8243B8A4-8C5E-4814-B76B-31BD164AF91B}" type="pres">
      <dgm:prSet presAssocID="{DBC51560-0012-4C42-A53F-C0C1C85997B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2E491C-C0C6-4CF9-B23F-D0FADF36421E}" type="pres">
      <dgm:prSet presAssocID="{3F14EB36-05FF-4D23-BAD1-5A6C3B3AB41A}" presName="composite" presStyleCnt="0"/>
      <dgm:spPr/>
    </dgm:pt>
    <dgm:pt modelId="{A356B115-0FD9-42C0-95CF-5E6298C7CFD1}" type="pres">
      <dgm:prSet presAssocID="{3F14EB36-05FF-4D23-BAD1-5A6C3B3AB41A}" presName="imgShp" presStyleLbl="fgImgPlace1" presStyleIdx="0" presStyleCnt="5" custLinFactNeighborX="-863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E3D0C4-C3EC-4798-8DED-8777F033343E}" type="pres">
      <dgm:prSet presAssocID="{3F14EB36-05FF-4D23-BAD1-5A6C3B3AB41A}" presName="txShp" presStyleLbl="node1" presStyleIdx="0" presStyleCnt="5" custScaleX="131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B259B-F02E-4AC9-9B25-19D42CC8C0EC}" type="pres">
      <dgm:prSet presAssocID="{6CE541A2-BAD8-4B31-AB7B-2BC525A58919}" presName="spacing" presStyleCnt="0"/>
      <dgm:spPr/>
    </dgm:pt>
    <dgm:pt modelId="{5EAFC88E-9918-4F6E-9AC9-8ED28D09DE26}" type="pres">
      <dgm:prSet presAssocID="{16B2EBB8-75B3-483A-A170-35010653885D}" presName="composite" presStyleCnt="0"/>
      <dgm:spPr/>
    </dgm:pt>
    <dgm:pt modelId="{88F0C370-CEA6-4808-AF6A-A5AB38E6DA33}" type="pres">
      <dgm:prSet presAssocID="{16B2EBB8-75B3-483A-A170-35010653885D}" presName="imgShp" presStyleLbl="fgImgPlace1" presStyleIdx="1" presStyleCnt="5" custLinFactNeighborX="-863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D9A981-867A-4B6E-99E2-E3BFE71F7B2C}" type="pres">
      <dgm:prSet presAssocID="{16B2EBB8-75B3-483A-A170-35010653885D}" presName="txShp" presStyleLbl="node1" presStyleIdx="1" presStyleCnt="5" custScaleX="131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17554-29A4-4A3E-81F1-D9F8B68CDF23}" type="pres">
      <dgm:prSet presAssocID="{0A2BAF18-20D9-41EE-A0EE-960808D339C2}" presName="spacing" presStyleCnt="0"/>
      <dgm:spPr/>
    </dgm:pt>
    <dgm:pt modelId="{D78CBD1A-04B8-49B1-A49A-A61E80FA7602}" type="pres">
      <dgm:prSet presAssocID="{4B42C07C-9C57-4F77-9803-F8DCE4907AB3}" presName="composite" presStyleCnt="0"/>
      <dgm:spPr/>
    </dgm:pt>
    <dgm:pt modelId="{AC9C8DD1-1D62-4CC2-9256-73205D27A1C5}" type="pres">
      <dgm:prSet presAssocID="{4B42C07C-9C57-4F77-9803-F8DCE4907AB3}" presName="imgShp" presStyleLbl="fgImgPlace1" presStyleIdx="2" presStyleCnt="5" custLinFactNeighborX="-863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07BFC6-1A2B-42E5-B543-59F22A7A9BEF}" type="pres">
      <dgm:prSet presAssocID="{4B42C07C-9C57-4F77-9803-F8DCE4907AB3}" presName="txShp" presStyleLbl="node1" presStyleIdx="2" presStyleCnt="5" custScaleX="131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A24A8-C46D-46FB-BF71-8E811E4D2CCA}" type="pres">
      <dgm:prSet presAssocID="{1A73871E-3BB9-489A-9DE3-1B4758C849A3}" presName="spacing" presStyleCnt="0"/>
      <dgm:spPr/>
    </dgm:pt>
    <dgm:pt modelId="{F0C28A29-0F49-46C3-BCFD-1E2F2833ACCA}" type="pres">
      <dgm:prSet presAssocID="{F8949C41-3929-463F-95D3-CA7D1A79B14F}" presName="composite" presStyleCnt="0"/>
      <dgm:spPr/>
    </dgm:pt>
    <dgm:pt modelId="{C9BCD4B6-4BBD-454E-9A16-7A8D7F48AD1E}" type="pres">
      <dgm:prSet presAssocID="{F8949C41-3929-463F-95D3-CA7D1A79B14F}" presName="imgShp" presStyleLbl="fgImgPlace1" presStyleIdx="3" presStyleCnt="5" custLinFactNeighborX="-863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F9F66F0-A50E-4E8B-88DF-5857470CD516}" type="pres">
      <dgm:prSet presAssocID="{F8949C41-3929-463F-95D3-CA7D1A79B14F}" presName="txShp" presStyleLbl="node1" presStyleIdx="3" presStyleCnt="5" custScaleX="131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22B57-EFDA-490B-A001-0EBF3CF23D71}" type="pres">
      <dgm:prSet presAssocID="{44DA81CA-6DF1-4EEB-88E1-84A258467124}" presName="spacing" presStyleCnt="0"/>
      <dgm:spPr/>
    </dgm:pt>
    <dgm:pt modelId="{860A485F-0084-4F4C-9913-2FB1E0B32F46}" type="pres">
      <dgm:prSet presAssocID="{E9A915E9-0264-4033-87DE-57C231CD677E}" presName="composite" presStyleCnt="0"/>
      <dgm:spPr/>
    </dgm:pt>
    <dgm:pt modelId="{0C1398F8-E0D0-4237-B974-EE3F4BDEC938}" type="pres">
      <dgm:prSet presAssocID="{E9A915E9-0264-4033-87DE-57C231CD677E}" presName="imgShp" presStyleLbl="fgImgPlace1" presStyleIdx="4" presStyleCnt="5" custLinFactNeighborX="-863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F9933E3-F57B-4FED-95AB-1A75D0898DA0}" type="pres">
      <dgm:prSet presAssocID="{E9A915E9-0264-4033-87DE-57C231CD677E}" presName="txShp" presStyleLbl="node1" presStyleIdx="4" presStyleCnt="5" custScaleX="131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849FF8-EB95-426B-9D51-36B665BE6D9B}" type="presOf" srcId="{3F14EB36-05FF-4D23-BAD1-5A6C3B3AB41A}" destId="{10E3D0C4-C3EC-4798-8DED-8777F033343E}" srcOrd="0" destOrd="0" presId="urn:microsoft.com/office/officeart/2005/8/layout/vList3"/>
    <dgm:cxn modelId="{33C7A905-B6AA-4027-A294-F500AA6C713D}" srcId="{DBC51560-0012-4C42-A53F-C0C1C85997B5}" destId="{F8949C41-3929-463F-95D3-CA7D1A79B14F}" srcOrd="3" destOrd="0" parTransId="{60D6EB61-FFA5-4239-AC01-DF13230B0C55}" sibTransId="{44DA81CA-6DF1-4EEB-88E1-84A258467124}"/>
    <dgm:cxn modelId="{3908DA63-DD8F-42DC-A28F-760A4B25ACE9}" srcId="{DBC51560-0012-4C42-A53F-C0C1C85997B5}" destId="{3F14EB36-05FF-4D23-BAD1-5A6C3B3AB41A}" srcOrd="0" destOrd="0" parTransId="{4FDAD9BC-B4B2-45DB-B025-5CD9962F9A74}" sibTransId="{6CE541A2-BAD8-4B31-AB7B-2BC525A58919}"/>
    <dgm:cxn modelId="{7BAB8139-5D2B-427A-B6CD-05164521D7E4}" type="presOf" srcId="{E9A915E9-0264-4033-87DE-57C231CD677E}" destId="{6F9933E3-F57B-4FED-95AB-1A75D0898DA0}" srcOrd="0" destOrd="0" presId="urn:microsoft.com/office/officeart/2005/8/layout/vList3"/>
    <dgm:cxn modelId="{7F2DE062-7D49-4321-AD9C-514A0423EF8D}" type="presOf" srcId="{F8949C41-3929-463F-95D3-CA7D1A79B14F}" destId="{0F9F66F0-A50E-4E8B-88DF-5857470CD516}" srcOrd="0" destOrd="0" presId="urn:microsoft.com/office/officeart/2005/8/layout/vList3"/>
    <dgm:cxn modelId="{6750532E-A6FC-49CE-84A2-5B35D1EA72B6}" srcId="{DBC51560-0012-4C42-A53F-C0C1C85997B5}" destId="{4B42C07C-9C57-4F77-9803-F8DCE4907AB3}" srcOrd="2" destOrd="0" parTransId="{DAFB45F7-AE9C-49C4-9C6A-4E0B5F5DD302}" sibTransId="{1A73871E-3BB9-489A-9DE3-1B4758C849A3}"/>
    <dgm:cxn modelId="{230CC8DF-5D6C-4382-AC0A-71D072585620}" type="presOf" srcId="{DBC51560-0012-4C42-A53F-C0C1C85997B5}" destId="{8243B8A4-8C5E-4814-B76B-31BD164AF91B}" srcOrd="0" destOrd="0" presId="urn:microsoft.com/office/officeart/2005/8/layout/vList3"/>
    <dgm:cxn modelId="{ECF025D1-DF04-451B-8AA5-46430E102369}" srcId="{DBC51560-0012-4C42-A53F-C0C1C85997B5}" destId="{16B2EBB8-75B3-483A-A170-35010653885D}" srcOrd="1" destOrd="0" parTransId="{5A79D904-BA91-410C-9909-F41A55C13458}" sibTransId="{0A2BAF18-20D9-41EE-A0EE-960808D339C2}"/>
    <dgm:cxn modelId="{F42CA46F-78AB-4023-9733-0A2F3B6BA391}" srcId="{DBC51560-0012-4C42-A53F-C0C1C85997B5}" destId="{E9A915E9-0264-4033-87DE-57C231CD677E}" srcOrd="4" destOrd="0" parTransId="{AB982036-F10E-40AD-8906-3E5E5F48EDC8}" sibTransId="{7E9AB011-379D-4D15-A7E3-C4DD4A39160C}"/>
    <dgm:cxn modelId="{A880E4F9-F532-4CE0-AB37-D4EFA2E76BC9}" type="presOf" srcId="{16B2EBB8-75B3-483A-A170-35010653885D}" destId="{50D9A981-867A-4B6E-99E2-E3BFE71F7B2C}" srcOrd="0" destOrd="0" presId="urn:microsoft.com/office/officeart/2005/8/layout/vList3"/>
    <dgm:cxn modelId="{E58954C7-5F53-4B8E-9FA6-F6F5E335DBE8}" type="presOf" srcId="{4B42C07C-9C57-4F77-9803-F8DCE4907AB3}" destId="{7307BFC6-1A2B-42E5-B543-59F22A7A9BEF}" srcOrd="0" destOrd="0" presId="urn:microsoft.com/office/officeart/2005/8/layout/vList3"/>
    <dgm:cxn modelId="{AADFE9C8-48A2-4550-888B-9D796AE29582}" type="presParOf" srcId="{8243B8A4-8C5E-4814-B76B-31BD164AF91B}" destId="{302E491C-C0C6-4CF9-B23F-D0FADF36421E}" srcOrd="0" destOrd="0" presId="urn:microsoft.com/office/officeart/2005/8/layout/vList3"/>
    <dgm:cxn modelId="{2D0B03CE-D961-4287-87D2-2CBAB8D09B1E}" type="presParOf" srcId="{302E491C-C0C6-4CF9-B23F-D0FADF36421E}" destId="{A356B115-0FD9-42C0-95CF-5E6298C7CFD1}" srcOrd="0" destOrd="0" presId="urn:microsoft.com/office/officeart/2005/8/layout/vList3"/>
    <dgm:cxn modelId="{069BBFEC-703F-4D82-AA50-E80AA8F0B161}" type="presParOf" srcId="{302E491C-C0C6-4CF9-B23F-D0FADF36421E}" destId="{10E3D0C4-C3EC-4798-8DED-8777F033343E}" srcOrd="1" destOrd="0" presId="urn:microsoft.com/office/officeart/2005/8/layout/vList3"/>
    <dgm:cxn modelId="{C427C731-5567-43B1-B057-7146DD6DBD8B}" type="presParOf" srcId="{8243B8A4-8C5E-4814-B76B-31BD164AF91B}" destId="{EFAB259B-F02E-4AC9-9B25-19D42CC8C0EC}" srcOrd="1" destOrd="0" presId="urn:microsoft.com/office/officeart/2005/8/layout/vList3"/>
    <dgm:cxn modelId="{B3452B96-519D-41F7-910E-D82F38A01F25}" type="presParOf" srcId="{8243B8A4-8C5E-4814-B76B-31BD164AF91B}" destId="{5EAFC88E-9918-4F6E-9AC9-8ED28D09DE26}" srcOrd="2" destOrd="0" presId="urn:microsoft.com/office/officeart/2005/8/layout/vList3"/>
    <dgm:cxn modelId="{87FBE9FB-F948-43FA-9AB3-F194A19313C0}" type="presParOf" srcId="{5EAFC88E-9918-4F6E-9AC9-8ED28D09DE26}" destId="{88F0C370-CEA6-4808-AF6A-A5AB38E6DA33}" srcOrd="0" destOrd="0" presId="urn:microsoft.com/office/officeart/2005/8/layout/vList3"/>
    <dgm:cxn modelId="{708D591F-677F-4CF0-AB44-B12BA271BC61}" type="presParOf" srcId="{5EAFC88E-9918-4F6E-9AC9-8ED28D09DE26}" destId="{50D9A981-867A-4B6E-99E2-E3BFE71F7B2C}" srcOrd="1" destOrd="0" presId="urn:microsoft.com/office/officeart/2005/8/layout/vList3"/>
    <dgm:cxn modelId="{28B86B65-177B-4715-9C00-235C88E2A017}" type="presParOf" srcId="{8243B8A4-8C5E-4814-B76B-31BD164AF91B}" destId="{5F417554-29A4-4A3E-81F1-D9F8B68CDF23}" srcOrd="3" destOrd="0" presId="urn:microsoft.com/office/officeart/2005/8/layout/vList3"/>
    <dgm:cxn modelId="{8BFF5D13-E225-4190-A170-F37560C640F2}" type="presParOf" srcId="{8243B8A4-8C5E-4814-B76B-31BD164AF91B}" destId="{D78CBD1A-04B8-49B1-A49A-A61E80FA7602}" srcOrd="4" destOrd="0" presId="urn:microsoft.com/office/officeart/2005/8/layout/vList3"/>
    <dgm:cxn modelId="{487A1225-99A4-489D-86B2-07CB26159A7B}" type="presParOf" srcId="{D78CBD1A-04B8-49B1-A49A-A61E80FA7602}" destId="{AC9C8DD1-1D62-4CC2-9256-73205D27A1C5}" srcOrd="0" destOrd="0" presId="urn:microsoft.com/office/officeart/2005/8/layout/vList3"/>
    <dgm:cxn modelId="{2CB31BD0-B76F-457E-AD96-DE7EA71FD023}" type="presParOf" srcId="{D78CBD1A-04B8-49B1-A49A-A61E80FA7602}" destId="{7307BFC6-1A2B-42E5-B543-59F22A7A9BEF}" srcOrd="1" destOrd="0" presId="urn:microsoft.com/office/officeart/2005/8/layout/vList3"/>
    <dgm:cxn modelId="{50E03919-552E-4D56-B2F0-5AC59DF490AA}" type="presParOf" srcId="{8243B8A4-8C5E-4814-B76B-31BD164AF91B}" destId="{81FA24A8-C46D-46FB-BF71-8E811E4D2CCA}" srcOrd="5" destOrd="0" presId="urn:microsoft.com/office/officeart/2005/8/layout/vList3"/>
    <dgm:cxn modelId="{482BB1B2-CCFF-4669-BD33-844DFCC3EB73}" type="presParOf" srcId="{8243B8A4-8C5E-4814-B76B-31BD164AF91B}" destId="{F0C28A29-0F49-46C3-BCFD-1E2F2833ACCA}" srcOrd="6" destOrd="0" presId="urn:microsoft.com/office/officeart/2005/8/layout/vList3"/>
    <dgm:cxn modelId="{D9BAC8A4-1C6E-4BB5-B8D2-BBD2B4D3C755}" type="presParOf" srcId="{F0C28A29-0F49-46C3-BCFD-1E2F2833ACCA}" destId="{C9BCD4B6-4BBD-454E-9A16-7A8D7F48AD1E}" srcOrd="0" destOrd="0" presId="urn:microsoft.com/office/officeart/2005/8/layout/vList3"/>
    <dgm:cxn modelId="{26693303-7F77-4D76-BE14-5708EA87EC05}" type="presParOf" srcId="{F0C28A29-0F49-46C3-BCFD-1E2F2833ACCA}" destId="{0F9F66F0-A50E-4E8B-88DF-5857470CD516}" srcOrd="1" destOrd="0" presId="urn:microsoft.com/office/officeart/2005/8/layout/vList3"/>
    <dgm:cxn modelId="{3C287833-9EBF-4510-86C0-B512CC1568FA}" type="presParOf" srcId="{8243B8A4-8C5E-4814-B76B-31BD164AF91B}" destId="{A9322B57-EFDA-490B-A001-0EBF3CF23D71}" srcOrd="7" destOrd="0" presId="urn:microsoft.com/office/officeart/2005/8/layout/vList3"/>
    <dgm:cxn modelId="{06B37E9D-F741-432A-95C4-521E65507E86}" type="presParOf" srcId="{8243B8A4-8C5E-4814-B76B-31BD164AF91B}" destId="{860A485F-0084-4F4C-9913-2FB1E0B32F46}" srcOrd="8" destOrd="0" presId="urn:microsoft.com/office/officeart/2005/8/layout/vList3"/>
    <dgm:cxn modelId="{4E865C3A-4927-47BB-ADAF-7EAF50D62597}" type="presParOf" srcId="{860A485F-0084-4F4C-9913-2FB1E0B32F46}" destId="{0C1398F8-E0D0-4237-B974-EE3F4BDEC938}" srcOrd="0" destOrd="0" presId="urn:microsoft.com/office/officeart/2005/8/layout/vList3"/>
    <dgm:cxn modelId="{47442BEE-378F-447E-B9E0-64B124E25C4C}" type="presParOf" srcId="{860A485F-0084-4F4C-9913-2FB1E0B32F46}" destId="{6F9933E3-F57B-4FED-95AB-1A75D0898D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C75443E-F536-4947-BBD2-6AB336ADC6F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49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735013"/>
            <a:ext cx="4908550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59313"/>
            <a:ext cx="485775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01C66DD-2927-4AB3-997D-D4AFD5F51A9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63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" b="1" i="0" u="none" baseline="0"/>
              <a:t>Преимущества и недостатки терапии АВК</a:t>
            </a:r>
          </a:p>
          <a:p>
            <a:pPr lvl="1" algn="l" rtl="0"/>
            <a:r>
              <a:rPr lang="ru" b="0" i="0" u="none" baseline="0"/>
              <a:t>Докладчик должен представить данные в указанном порядке </a:t>
            </a:r>
          </a:p>
          <a:p>
            <a:endParaRPr lang="ru" dirty="0"/>
          </a:p>
          <a:p>
            <a:endParaRPr lang="ru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16111" y="9530884"/>
            <a:ext cx="435864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69863" indent="-169863" defTabSz="87630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7630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7630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7630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7630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 algn="l" rtl="0" eaLnBrk="1" hangingPunct="1">
              <a:lnSpc>
                <a:spcPct val="90000"/>
              </a:lnSpc>
              <a:spcBef>
                <a:spcPts val="367"/>
              </a:spcBef>
            </a:pPr>
            <a:r>
              <a:rPr lang="ru" b="0" i="0" u="none" baseline="0">
                <a:solidFill>
                  <a:prstClr val="black"/>
                </a:solidFill>
              </a:rPr>
              <a:t>  </a:t>
            </a:r>
            <a:endParaRPr lang="ru" b="0" dirty="0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529" y="2716338"/>
            <a:ext cx="876941" cy="184666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632" tIns="0" rIns="0" bIns="0">
            <a:spAutoFit/>
          </a:bodyPr>
          <a:lstStyle/>
          <a:p>
            <a:pPr algn="l" defTabSz="879506" rtl="0"/>
            <a:endParaRPr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7979" y="1462391"/>
            <a:ext cx="876490" cy="184666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</p:spPr>
        <p:txBody>
          <a:bodyPr wrap="square" lIns="18632" tIns="0" rIns="0" bIns="0">
            <a:spAutoFit/>
          </a:bodyPr>
          <a:lstStyle/>
          <a:p>
            <a:pPr algn="l" defTabSz="879506" rtl="0"/>
            <a:endParaRPr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858838" y="735013"/>
            <a:ext cx="4905375" cy="3679825"/>
          </a:xfrm>
        </p:spPr>
      </p:sp>
      <p:sp>
        <p:nvSpPr>
          <p:cNvPr id="12" name="AutoShape 5"/>
          <p:cNvSpPr>
            <a:spLocks/>
          </p:cNvSpPr>
          <p:nvPr/>
        </p:nvSpPr>
        <p:spPr bwMode="auto">
          <a:xfrm rot="10800000" flipH="1">
            <a:off x="924470" y="1327556"/>
            <a:ext cx="171709" cy="368729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7539" tIns="0" rIns="0" bIns="0" anchor="ctr"/>
          <a:lstStyle/>
          <a:p>
            <a:pPr algn="ctr" defTabSz="876071" rtl="0" eaLnBrk="0" hangingPunct="0"/>
            <a:endParaRPr lang="ru" b="0" dirty="0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/>
          </p:cNvSpPr>
          <p:nvPr/>
        </p:nvSpPr>
        <p:spPr bwMode="auto">
          <a:xfrm rot="10800000" flipH="1">
            <a:off x="924470" y="1812266"/>
            <a:ext cx="171709" cy="2006277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7539" tIns="0" rIns="0" bIns="0" anchor="ctr"/>
          <a:lstStyle/>
          <a:p>
            <a:pPr algn="ctr" defTabSz="876071" rtl="0" eaLnBrk="0" hangingPunct="0"/>
            <a:endParaRPr lang="ru" b="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594FDB56-3C22-46D0-BB66-B5A9F49BC8BC}" type="slidenum">
              <a:rPr/>
              <a:pPr algn="l" rtl="0">
                <a:defRPr/>
              </a:pPr>
              <a:t>15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77921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5/25/2015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442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550"/>
            <a:ext cx="8321040" cy="4572000"/>
          </a:xfrm>
        </p:spPr>
        <p:txBody>
          <a:bodyPr lIns="0" tIns="0" rIns="0" bIns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ts val="560"/>
              </a:spcBef>
              <a:spcAft>
                <a:spcPct val="0"/>
              </a:spcAft>
              <a:buClr>
                <a:srgbClr val="F26937"/>
              </a:buClr>
              <a:defRPr lang="en-US" b="1" kern="1200" dirty="0" smtClean="0">
                <a:solidFill>
                  <a:srgbClr val="293E6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ts val="560"/>
              </a:spcBef>
              <a:spcAft>
                <a:spcPct val="0"/>
              </a:spcAft>
              <a:buClr>
                <a:srgbClr val="F26937"/>
              </a:buClr>
              <a:defRPr lang="en-US" b="0" kern="1200" dirty="0" smtClean="0">
                <a:solidFill>
                  <a:srgbClr val="293E6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ts val="560"/>
              </a:spcBef>
              <a:spcAft>
                <a:spcPct val="0"/>
              </a:spcAft>
              <a:buClr>
                <a:srgbClr val="F26937"/>
              </a:buClr>
              <a:defRPr lang="en-US" b="0" kern="1200" dirty="0" smtClean="0">
                <a:solidFill>
                  <a:srgbClr val="293E6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ts val="560"/>
              </a:spcBef>
              <a:spcAft>
                <a:spcPct val="0"/>
              </a:spcAft>
              <a:buClr>
                <a:srgbClr val="F26937"/>
              </a:buClr>
              <a:defRPr lang="en-US" b="0" kern="1200" dirty="0" smtClean="0">
                <a:solidFill>
                  <a:srgbClr val="293E6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ts val="560"/>
              </a:spcBef>
              <a:spcAft>
                <a:spcPct val="0"/>
              </a:spcAft>
              <a:buClr>
                <a:srgbClr val="F26937"/>
              </a:buClr>
              <a:defRPr lang="en-US" b="0" kern="1200" dirty="0">
                <a:solidFill>
                  <a:srgbClr val="293E6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607668" y="6585437"/>
            <a:ext cx="536331" cy="231531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10B56E-B1D2-4863-BAA7-49E62A187A4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3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5/25/2015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5/25/2015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11" name="Picture 3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8450"/>
            <a:ext cx="91440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E4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E00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E4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E00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780928"/>
            <a:ext cx="6480048" cy="23012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Применение низкомолекулярных гепаринов в акушерской практике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013176"/>
            <a:ext cx="6480048" cy="86409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Доцент кафедры анестезиологии и реаниматологии ДВГМУ</a:t>
            </a:r>
          </a:p>
          <a:p>
            <a:r>
              <a:rPr lang="ru-RU" sz="1800" dirty="0" smtClean="0"/>
              <a:t>Куцый М.Б.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60648"/>
            <a:ext cx="80648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Тридцать первый Всероссийский образовательный форум</a:t>
            </a:r>
          </a:p>
          <a:p>
            <a:pPr algn="ctr"/>
            <a:r>
              <a:rPr lang="ru-RU" sz="2800" i="1" dirty="0" smtClean="0">
                <a:solidFill>
                  <a:srgbClr val="FFC000"/>
                </a:solidFill>
              </a:rPr>
              <a:t>Теория и практика анестезии и интенсивной терапии в акушерстве и гинекологии</a:t>
            </a:r>
            <a:endParaRPr lang="ru-RU" sz="2800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04182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chemeClr val="tx1"/>
                </a:solidFill>
              </a:rPr>
              <a:t>Хабаровск, </a:t>
            </a:r>
            <a:r>
              <a:rPr lang="ru-RU" sz="1800" i="1" dirty="0" smtClean="0">
                <a:solidFill>
                  <a:schemeClr val="tx1"/>
                </a:solidFill>
              </a:rPr>
              <a:t>2</a:t>
            </a:r>
            <a:r>
              <a:rPr lang="en-US" sz="1800" i="1" dirty="0" smtClean="0">
                <a:solidFill>
                  <a:schemeClr val="tx1"/>
                </a:solidFill>
              </a:rPr>
              <a:t>6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</a:rPr>
              <a:t>мая 2015 г.</a:t>
            </a:r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Венозный </a:t>
            </a:r>
            <a:r>
              <a:rPr lang="ru-RU" sz="3600" dirty="0" err="1"/>
              <a:t>тромбоэмболизм</a:t>
            </a:r>
            <a:r>
              <a:rPr lang="ru-RU" sz="3600" dirty="0"/>
              <a:t>, </a:t>
            </a:r>
            <a:r>
              <a:rPr lang="ru-RU" sz="3600" dirty="0" err="1"/>
              <a:t>тромбофилия</a:t>
            </a:r>
            <a:r>
              <a:rPr lang="ru-RU" sz="3600" dirty="0"/>
              <a:t>, </a:t>
            </a:r>
            <a:r>
              <a:rPr lang="ru-RU" sz="3600" dirty="0" err="1"/>
              <a:t>антитромботическая</a:t>
            </a:r>
            <a:r>
              <a:rPr lang="ru-RU" sz="3600" dirty="0"/>
              <a:t> терапия и беременность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531526"/>
            <a:ext cx="835292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У женщин после кесарева сечения без дополнительных факторов риска ВТЭ, мы рекомендуем не использовать </a:t>
            </a:r>
            <a:r>
              <a:rPr lang="ru-RU" sz="2200" b="1" dirty="0" err="1">
                <a:solidFill>
                  <a:schemeClr val="tx1"/>
                </a:solidFill>
              </a:rPr>
              <a:t>тромбопрофилактику</a:t>
            </a:r>
            <a:r>
              <a:rPr lang="ru-RU" sz="2200" b="1" dirty="0">
                <a:solidFill>
                  <a:schemeClr val="tx1"/>
                </a:solidFill>
              </a:rPr>
              <a:t>, а </a:t>
            </a:r>
            <a:r>
              <a:rPr lang="ru-RU" sz="2200" b="1" u="sng" dirty="0">
                <a:solidFill>
                  <a:schemeClr val="tx1"/>
                </a:solidFill>
              </a:rPr>
              <a:t>предпочесть раннюю активизацию</a:t>
            </a:r>
            <a:r>
              <a:rPr lang="ru-RU" sz="2200" b="1" dirty="0">
                <a:solidFill>
                  <a:schemeClr val="tx1"/>
                </a:solidFill>
              </a:rPr>
              <a:t> (</a:t>
            </a:r>
            <a:r>
              <a:rPr lang="ru-RU" sz="2200" b="1" dirty="0" err="1">
                <a:solidFill>
                  <a:schemeClr val="tx1"/>
                </a:solidFill>
              </a:rPr>
              <a:t>Grade</a:t>
            </a:r>
            <a:r>
              <a:rPr lang="ru-RU" sz="2200" b="1" dirty="0">
                <a:solidFill>
                  <a:schemeClr val="tx1"/>
                </a:solidFill>
              </a:rPr>
              <a:t> 1B).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У женщин с повышенным риском ВТЭ после кесарева сечения </a:t>
            </a:r>
            <a:r>
              <a:rPr lang="ru-RU" sz="2200" b="1" u="sng" dirty="0">
                <a:solidFill>
                  <a:schemeClr val="tx1"/>
                </a:solidFill>
              </a:rPr>
              <a:t>при наличии одного большого или как минимум двух малых факторов риска</a:t>
            </a:r>
            <a:r>
              <a:rPr lang="ru-RU" sz="2200" b="1" dirty="0">
                <a:solidFill>
                  <a:schemeClr val="tx1"/>
                </a:solidFill>
              </a:rPr>
              <a:t>, мы полагаем необходимость использования фармакологической профилактики </a:t>
            </a:r>
            <a:r>
              <a:rPr lang="ru-RU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(профилактические дозы НМГ) </a:t>
            </a:r>
            <a:r>
              <a:rPr lang="ru-RU" sz="2200" b="1" dirty="0">
                <a:solidFill>
                  <a:schemeClr val="tx1"/>
                </a:solidFill>
              </a:rPr>
              <a:t>или механической профилактики </a:t>
            </a:r>
            <a:r>
              <a:rPr lang="ru-RU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(эластический трикотаж или перемежающаяся пневматическая компрессия) </a:t>
            </a:r>
            <a:r>
              <a:rPr lang="ru-RU" sz="2200" b="1" dirty="0">
                <a:solidFill>
                  <a:schemeClr val="tx1"/>
                </a:solidFill>
              </a:rPr>
              <a:t>у женщин с противопоказаниями к антикоагулянтам, в течение всей госпитализации после </a:t>
            </a:r>
            <a:r>
              <a:rPr lang="ru-RU" sz="2200" b="1" dirty="0" err="1">
                <a:solidFill>
                  <a:schemeClr val="tx1"/>
                </a:solidFill>
              </a:rPr>
              <a:t>родоразрешения</a:t>
            </a:r>
            <a:r>
              <a:rPr lang="ru-RU" sz="2200" b="1" dirty="0">
                <a:solidFill>
                  <a:schemeClr val="tx1"/>
                </a:solidFill>
              </a:rPr>
              <a:t> (</a:t>
            </a:r>
            <a:r>
              <a:rPr lang="ru-RU" sz="2200" b="1" dirty="0" err="1">
                <a:solidFill>
                  <a:schemeClr val="tx1"/>
                </a:solidFill>
              </a:rPr>
              <a:t>Grade</a:t>
            </a:r>
            <a:r>
              <a:rPr lang="ru-RU" sz="2200" b="1" dirty="0">
                <a:solidFill>
                  <a:schemeClr val="tx1"/>
                </a:solidFill>
              </a:rPr>
              <a:t> 2B).</a:t>
            </a:r>
          </a:p>
        </p:txBody>
      </p:sp>
    </p:spTree>
    <p:extLst>
      <p:ext uri="{BB962C8B-B14F-4D97-AF65-F5344CB8AC3E}">
        <p14:creationId xmlns:p14="http://schemas.microsoft.com/office/powerpoint/2010/main" val="310193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13140427"/>
              </p:ext>
            </p:extLst>
          </p:nvPr>
        </p:nvGraphicFramePr>
        <p:xfrm>
          <a:off x="0" y="0"/>
          <a:ext cx="9144000" cy="69573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988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/>
                          </a:solidFill>
                        </a:rPr>
                        <a:t>ФАКТОРЫ</a:t>
                      </a:r>
                      <a:r>
                        <a:rPr lang="ru-RU" sz="1600" b="1" baseline="0" dirty="0" smtClean="0">
                          <a:solidFill>
                            <a:schemeClr val="bg2"/>
                          </a:solidFill>
                        </a:rPr>
                        <a:t> РИСКА ВЕНОЗНОГО ТРОМБОЭМБОЛИЗМА В АКУШЕРСКОЙ ПРАКТИКЕ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45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БОЛЬШИЕ</a:t>
                      </a:r>
                      <a:r>
                        <a:rPr lang="ru-RU" sz="1400" b="1" baseline="0" dirty="0" smtClean="0"/>
                        <a:t> ФАКТОРЫ РИСКА</a:t>
                      </a:r>
                      <a:endParaRPr lang="ru-RU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МАЛЫЕ ФАКТОРЫ РИСКА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45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Наличие любого повышает риск ВТЭ на 3%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Наличие повышает риск только в комбинации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578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Иммобилизация</a:t>
                      </a:r>
                      <a:r>
                        <a:rPr lang="ru-RU" sz="1400" b="1" baseline="0" dirty="0" smtClean="0"/>
                        <a:t> (строгий п</a:t>
                      </a:r>
                      <a:r>
                        <a:rPr lang="ru-RU" sz="1400" b="1" dirty="0" smtClean="0"/>
                        <a:t>остельный режим более 1 недели во время беременности)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Индекс массы тела более 30 кг/м*2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578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Послеродовое</a:t>
                      </a:r>
                      <a:r>
                        <a:rPr lang="ru-RU" sz="1400" b="1" baseline="0" dirty="0" smtClean="0"/>
                        <a:t> кровотечение более 1000 мл, потребовавшее оперативного лечения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Многоплодная</a:t>
                      </a:r>
                      <a:r>
                        <a:rPr lang="ru-RU" sz="1400" b="1" baseline="0" dirty="0" smtClean="0"/>
                        <a:t> беременность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4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Предшествующие</a:t>
                      </a:r>
                      <a:r>
                        <a:rPr lang="ru-RU" sz="1400" b="1" baseline="0" dirty="0" smtClean="0"/>
                        <a:t> эпизоды ВТЭ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Послеродовое кровотечение более 1000 мл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Преэклампсия</a:t>
                      </a:r>
                      <a:r>
                        <a:rPr lang="ru-RU" sz="1400" b="1" dirty="0" smtClean="0"/>
                        <a:t> с задержкой роста плода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/>
                          </a:solidFill>
                        </a:rPr>
                        <a:t>Курение более 10 сигарет в день</a:t>
                      </a:r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640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Положительный фактор </a:t>
                      </a:r>
                      <a:r>
                        <a:rPr lang="en-US" sz="1400" b="1" dirty="0" smtClean="0"/>
                        <a:t>V</a:t>
                      </a:r>
                      <a:r>
                        <a:rPr lang="ru-RU" sz="1400" b="1" dirty="0" smtClean="0"/>
                        <a:t> Лейден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Задержка роста плода (вес при рождении ниже 25 </a:t>
                      </a:r>
                      <a:r>
                        <a:rPr lang="ru-RU" sz="1400" b="1" dirty="0" err="1" smtClean="0"/>
                        <a:t>центили</a:t>
                      </a:r>
                      <a:r>
                        <a:rPr lang="ru-RU" sz="1400" b="1" baseline="0" dirty="0" smtClean="0"/>
                        <a:t> соответственно полу и сроку </a:t>
                      </a:r>
                      <a:r>
                        <a:rPr lang="ru-RU" sz="1400" b="1" baseline="0" dirty="0" err="1" smtClean="0"/>
                        <a:t>гестации</a:t>
                      </a:r>
                      <a:r>
                        <a:rPr lang="ru-RU" sz="1400" b="1" baseline="0" dirty="0" smtClean="0"/>
                        <a:t>)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5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Положительный протромбин 20210А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протеина С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5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антитромбина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протеина </a:t>
                      </a:r>
                      <a:r>
                        <a:rPr lang="en-US" sz="1400" b="1" dirty="0" smtClean="0"/>
                        <a:t>S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5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Системная красная волчанка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Преэклампсия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5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Тяжелые</a:t>
                      </a:r>
                      <a:r>
                        <a:rPr lang="ru-RU" sz="1400" b="1" baseline="0" dirty="0" smtClean="0"/>
                        <a:t> заболевания сердца</a:t>
                      </a:r>
                      <a:endParaRPr lang="ru-RU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566"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Серповидноклеточная</a:t>
                      </a:r>
                      <a:r>
                        <a:rPr lang="ru-RU" sz="1400" b="1" dirty="0" smtClean="0"/>
                        <a:t> анемия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5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Гемотрансфузии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5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Послеродовые инфекции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56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dirty="0" smtClean="0"/>
                        <a:t>Jacobsen et al, Lindqvist et al, Simpson et al, Knight, Robertson et al, James et al.</a:t>
                      </a:r>
                      <a:endParaRPr lang="ru-RU" sz="1400" b="0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223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Условия безопасности </a:t>
            </a:r>
            <a:r>
              <a:rPr lang="ru-RU" sz="2400" dirty="0" err="1" smtClean="0"/>
              <a:t>тромбопрофилактики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80856458"/>
              </p:ext>
            </p:extLst>
          </p:nvPr>
        </p:nvGraphicFramePr>
        <p:xfrm>
          <a:off x="0" y="694912"/>
          <a:ext cx="9144000" cy="6190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37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Антикоагулянты: факторы, ассоциирующиеся с высоким риском кровотечений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537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Наличие активного кровотечения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537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Наличие сейчас или в анамнезе гепарин-индуцированной тромбоцитопении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537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Тромбоцитопения ниже 100000*10\9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537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Прием пероральных антикоагулянтов, </a:t>
                      </a:r>
                      <a:r>
                        <a:rPr lang="ru-RU" b="1" dirty="0" err="1" smtClean="0">
                          <a:solidFill>
                            <a:schemeClr val="bg2"/>
                          </a:solidFill>
                        </a:rPr>
                        <a:t>антиагрегантов</a:t>
                      </a:r>
                      <a:r>
                        <a:rPr lang="ru-RU" b="1" baseline="0" dirty="0" smtClean="0">
                          <a:solidFill>
                            <a:schemeClr val="bg2"/>
                          </a:solidFill>
                        </a:rPr>
                        <a:t> (включая НПВС)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537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Снижение клиренса </a:t>
                      </a:r>
                      <a:r>
                        <a:rPr lang="ru-RU" b="1" dirty="0" err="1" smtClean="0">
                          <a:solidFill>
                            <a:schemeClr val="bg2"/>
                          </a:solidFill>
                        </a:rPr>
                        <a:t>креатинина</a:t>
                      </a: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 ниже 20 мл/мин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537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Наличие любого из факторов делает нежелательной</a:t>
                      </a:r>
                      <a:r>
                        <a:rPr lang="ru-RU" b="1" baseline="0" dirty="0" smtClean="0">
                          <a:solidFill>
                            <a:schemeClr val="bg2"/>
                          </a:solidFill>
                        </a:rPr>
                        <a:t> терапию антикоагулянтами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537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Перемежающаяся пневматическая компрессия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537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Наличие серьезной патологии  артерий нижних конечностей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537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Наличие застойной сердечной недостаточности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5376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Наличие острого тромбоза поверхностных / глубоких вен нижней конечности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53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Наличие любого из факторов делает нежелательной</a:t>
                      </a:r>
                      <a:r>
                        <a:rPr lang="ru-RU" b="1" baseline="0" dirty="0" smtClean="0">
                          <a:solidFill>
                            <a:schemeClr val="bg2"/>
                          </a:solidFill>
                        </a:rPr>
                        <a:t> ППК</a:t>
                      </a:r>
                      <a:endParaRPr lang="ru-RU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36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Венозный </a:t>
            </a:r>
            <a:r>
              <a:rPr lang="ru-RU" sz="3600" dirty="0" err="1"/>
              <a:t>тромбоэмболизм</a:t>
            </a:r>
            <a:r>
              <a:rPr lang="ru-RU" sz="3600" dirty="0"/>
              <a:t>, </a:t>
            </a:r>
            <a:r>
              <a:rPr lang="ru-RU" sz="3600" dirty="0" err="1"/>
              <a:t>тромбофилия</a:t>
            </a:r>
            <a:r>
              <a:rPr lang="ru-RU" sz="3600" dirty="0"/>
              <a:t>, </a:t>
            </a:r>
            <a:r>
              <a:rPr lang="ru-RU" sz="3600" dirty="0" err="1"/>
              <a:t>антитромботическая</a:t>
            </a:r>
            <a:r>
              <a:rPr lang="ru-RU" sz="3600" dirty="0"/>
              <a:t> терапия и беременность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510040"/>
            <a:ext cx="835292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У женщин, подвергающихся кесареву сечению, имеющих высокий риск ВТЭ и множественные факторы риска, сохраняющиеся в послеродовом периоде, мы полагаем, что </a:t>
            </a:r>
            <a:r>
              <a:rPr lang="ru-RU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профилактические дозы НМГ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u="sng" dirty="0">
                <a:solidFill>
                  <a:schemeClr val="tx1"/>
                </a:solidFill>
              </a:rPr>
              <a:t>в сочетании с </a:t>
            </a:r>
            <a:r>
              <a:rPr lang="ru-RU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эластическим трикотажем и/или перемежающейся пневматической компрессией</a:t>
            </a:r>
            <a:r>
              <a:rPr lang="ru-RU" sz="2200" b="1" dirty="0">
                <a:solidFill>
                  <a:schemeClr val="tx1"/>
                </a:solidFill>
              </a:rPr>
              <a:t> предпочтительней , нежели только </a:t>
            </a:r>
            <a:r>
              <a:rPr lang="ru-RU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НМГ</a:t>
            </a:r>
            <a:r>
              <a:rPr lang="ru-RU" sz="2200" b="1" dirty="0">
                <a:solidFill>
                  <a:schemeClr val="tx1"/>
                </a:solidFill>
              </a:rPr>
              <a:t> (</a:t>
            </a:r>
            <a:r>
              <a:rPr lang="ru-RU" sz="2200" b="1" dirty="0" err="1">
                <a:solidFill>
                  <a:schemeClr val="tx1"/>
                </a:solidFill>
              </a:rPr>
              <a:t>Grade</a:t>
            </a:r>
            <a:r>
              <a:rPr lang="ru-RU" sz="2200" b="1" dirty="0">
                <a:solidFill>
                  <a:schemeClr val="tx1"/>
                </a:solidFill>
              </a:rPr>
              <a:t> 2C).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У некоторых пациенток высокого риска, с сохранением достоверных факторов риска ВТЭ после </a:t>
            </a:r>
            <a:r>
              <a:rPr lang="ru-RU" sz="2200" b="1" dirty="0" err="1">
                <a:solidFill>
                  <a:schemeClr val="tx1"/>
                </a:solidFill>
              </a:rPr>
              <a:t>родоразрешения</a:t>
            </a:r>
            <a:r>
              <a:rPr lang="ru-RU" sz="2200" b="1" dirty="0">
                <a:solidFill>
                  <a:schemeClr val="tx1"/>
                </a:solidFill>
              </a:rPr>
              <a:t>, мы предлагаем </a:t>
            </a:r>
            <a:r>
              <a:rPr lang="ru-RU" sz="2200" b="1" u="sng" dirty="0">
                <a:solidFill>
                  <a:schemeClr val="tx1"/>
                </a:solidFill>
              </a:rPr>
              <a:t>продленную профилактику </a:t>
            </a:r>
            <a:r>
              <a:rPr lang="ru-RU" sz="2200" b="1" dirty="0">
                <a:solidFill>
                  <a:schemeClr val="tx1"/>
                </a:solidFill>
              </a:rPr>
              <a:t>(до шести недель после родов) после выписки из стационара (</a:t>
            </a:r>
            <a:r>
              <a:rPr lang="ru-RU" sz="2200" b="1" dirty="0" err="1">
                <a:solidFill>
                  <a:schemeClr val="tx1"/>
                </a:solidFill>
              </a:rPr>
              <a:t>Grade</a:t>
            </a:r>
            <a:r>
              <a:rPr lang="ru-RU" sz="2200" b="1" dirty="0">
                <a:solidFill>
                  <a:schemeClr val="tx1"/>
                </a:solidFill>
              </a:rPr>
              <a:t> 2C).</a:t>
            </a:r>
          </a:p>
        </p:txBody>
      </p:sp>
    </p:spTree>
    <p:extLst>
      <p:ext uri="{BB962C8B-B14F-4D97-AF65-F5344CB8AC3E}">
        <p14:creationId xmlns:p14="http://schemas.microsoft.com/office/powerpoint/2010/main" val="985159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Венозный </a:t>
            </a:r>
            <a:r>
              <a:rPr lang="ru-RU" sz="3600" dirty="0" err="1"/>
              <a:t>тромбоэмболизм</a:t>
            </a:r>
            <a:r>
              <a:rPr lang="ru-RU" sz="3600" dirty="0"/>
              <a:t>, </a:t>
            </a:r>
            <a:r>
              <a:rPr lang="ru-RU" sz="3600" dirty="0" err="1"/>
              <a:t>тромбофилия</a:t>
            </a:r>
            <a:r>
              <a:rPr lang="ru-RU" sz="3600" dirty="0"/>
              <a:t>, </a:t>
            </a:r>
            <a:r>
              <a:rPr lang="ru-RU" sz="3600" dirty="0" err="1"/>
              <a:t>антитромботическая</a:t>
            </a:r>
            <a:r>
              <a:rPr lang="ru-RU" sz="3600" dirty="0"/>
              <a:t> терапия и беременность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124744"/>
            <a:ext cx="88569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У беременных с первичным ВТЭ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 мы предлагаем послеродовую профилактику в течение 6 недель </a:t>
            </a:r>
            <a:r>
              <a:rPr lang="ru-R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профилактическими или средними дозами НМГ</a:t>
            </a:r>
            <a:r>
              <a:rPr lang="ru-RU" sz="2000" b="1" dirty="0" smtClean="0">
                <a:solidFill>
                  <a:schemeClr val="tx1"/>
                </a:solidFill>
              </a:rPr>
              <a:t> или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АВК</a:t>
            </a:r>
            <a:r>
              <a:rPr lang="ru-RU" sz="2000" b="1" dirty="0" smtClean="0">
                <a:solidFill>
                  <a:schemeClr val="tx1"/>
                </a:solidFill>
              </a:rPr>
              <a:t> с целевыми цифрами МНО от 2 до 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(Grade 2B</a:t>
            </a:r>
            <a:r>
              <a:rPr lang="en-US" sz="2000" b="1" dirty="0" smtClean="0">
                <a:solidFill>
                  <a:schemeClr val="tx1"/>
                </a:solidFill>
              </a:rPr>
              <a:t>).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У беременных с </a:t>
            </a:r>
            <a:r>
              <a:rPr lang="ru-RU" sz="2000" b="1" u="sng" dirty="0" smtClean="0">
                <a:solidFill>
                  <a:schemeClr val="tx1"/>
                </a:solidFill>
              </a:rPr>
              <a:t>низким риском </a:t>
            </a:r>
            <a:r>
              <a:rPr lang="ru-RU" sz="2000" b="1" dirty="0" smtClean="0">
                <a:solidFill>
                  <a:schemeClr val="tx1"/>
                </a:solidFill>
              </a:rPr>
              <a:t>повторного ВТЭ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</a:rPr>
              <a:t>единичный эпизод ВТЭ, обусловленный преходящим фактором риска, не связанным с беременностью или приемом эстрогенов</a:t>
            </a:r>
            <a:r>
              <a:rPr lang="en-US" sz="2000" b="1" dirty="0" smtClean="0">
                <a:solidFill>
                  <a:schemeClr val="tx1"/>
                </a:solidFill>
              </a:rPr>
              <a:t>), </a:t>
            </a:r>
            <a:r>
              <a:rPr lang="ru-RU" sz="2000" b="1" dirty="0" smtClean="0">
                <a:solidFill>
                  <a:schemeClr val="tx1"/>
                </a:solidFill>
              </a:rPr>
              <a:t>мы полагаем, что клиническое наблюдение предпочтительнее рутинной профилактики </a:t>
            </a:r>
            <a:r>
              <a:rPr lang="en-US" sz="2000" b="1" dirty="0" smtClean="0">
                <a:solidFill>
                  <a:schemeClr val="tx1"/>
                </a:solidFill>
              </a:rPr>
              <a:t>(Grade </a:t>
            </a:r>
            <a:r>
              <a:rPr lang="en-US" sz="2000" b="1" dirty="0">
                <a:solidFill>
                  <a:schemeClr val="tx1"/>
                </a:solidFill>
              </a:rPr>
              <a:t>2C</a:t>
            </a:r>
            <a:r>
              <a:rPr lang="en-US" sz="2000" b="1" dirty="0" smtClean="0">
                <a:solidFill>
                  <a:schemeClr val="tx1"/>
                </a:solidFill>
              </a:rPr>
              <a:t>).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У беременных с </a:t>
            </a:r>
            <a:r>
              <a:rPr lang="ru-RU" sz="2000" b="1" u="sng" dirty="0" smtClean="0">
                <a:solidFill>
                  <a:schemeClr val="tx1"/>
                </a:solidFill>
              </a:rPr>
              <a:t>умеренным или высоким риском </a:t>
            </a:r>
            <a:r>
              <a:rPr lang="ru-RU" sz="2000" b="1" dirty="0" smtClean="0">
                <a:solidFill>
                  <a:schemeClr val="tx1"/>
                </a:solidFill>
              </a:rPr>
              <a:t>рецидива ВТЭ 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</a:rPr>
              <a:t>разовый неспровоцированный ВТЭ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 ВТЭ, вызванный беременностью или эстрогенами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или неоднократные ВТЭ без приема антикоагулянтов</a:t>
            </a:r>
            <a:r>
              <a:rPr lang="en-US" sz="2000" b="1" dirty="0" smtClean="0">
                <a:solidFill>
                  <a:schemeClr val="tx1"/>
                </a:solidFill>
              </a:rPr>
              <a:t>), </a:t>
            </a:r>
            <a:r>
              <a:rPr lang="ru-RU" sz="2000" b="1" dirty="0" smtClean="0">
                <a:solidFill>
                  <a:schemeClr val="tx1"/>
                </a:solidFill>
              </a:rPr>
              <a:t>мы полагаем, что назначение </a:t>
            </a:r>
            <a:r>
              <a:rPr lang="ru-R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профилактических или средних доз НМГ </a:t>
            </a:r>
            <a:r>
              <a:rPr lang="ru-RU" sz="2000" b="1" dirty="0" smtClean="0">
                <a:solidFill>
                  <a:schemeClr val="tx1"/>
                </a:solidFill>
              </a:rPr>
              <a:t>до родов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предпочтительнее наблюдения </a:t>
            </a:r>
            <a:r>
              <a:rPr lang="en-US" sz="2000" b="1" dirty="0" smtClean="0">
                <a:solidFill>
                  <a:schemeClr val="tx1"/>
                </a:solidFill>
              </a:rPr>
              <a:t>(Grade </a:t>
            </a:r>
            <a:r>
              <a:rPr lang="en-US" sz="2000" b="1" dirty="0">
                <a:solidFill>
                  <a:schemeClr val="tx1"/>
                </a:solidFill>
              </a:rPr>
              <a:t>2C</a:t>
            </a:r>
            <a:r>
              <a:rPr lang="en-US" sz="2000" b="1" dirty="0" smtClean="0">
                <a:solidFill>
                  <a:schemeClr val="tx1"/>
                </a:solidFill>
              </a:rPr>
              <a:t>).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У беременных, длительно получавших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АВК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мы полагаем, что назначение </a:t>
            </a:r>
            <a:r>
              <a:rPr lang="ru-R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дозы НМГ в 75% от терапевтической </a:t>
            </a:r>
            <a:r>
              <a:rPr lang="ru-RU" sz="2000" b="1" dirty="0" smtClean="0">
                <a:solidFill>
                  <a:schemeClr val="tx1"/>
                </a:solidFill>
              </a:rPr>
              <a:t>в течение беременности с последующим назначением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АВК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после родов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предпочтительнее использования </a:t>
            </a:r>
            <a:r>
              <a:rPr lang="ru-R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профилактических доз НМГ </a:t>
            </a:r>
            <a:r>
              <a:rPr lang="en-US" sz="2000" b="1" dirty="0" smtClean="0">
                <a:solidFill>
                  <a:schemeClr val="tx1"/>
                </a:solidFill>
              </a:rPr>
              <a:t>(Grade </a:t>
            </a:r>
            <a:r>
              <a:rPr lang="en-US" sz="2000" b="1" dirty="0">
                <a:solidFill>
                  <a:schemeClr val="tx1"/>
                </a:solidFill>
              </a:rPr>
              <a:t>2C</a:t>
            </a:r>
            <a:r>
              <a:rPr lang="en-US" sz="2000" b="1" dirty="0" smtClean="0">
                <a:solidFill>
                  <a:schemeClr val="tx1"/>
                </a:solidFill>
              </a:rPr>
              <a:t>).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4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80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762000"/>
          </a:xfrm>
        </p:spPr>
        <p:txBody>
          <a:bodyPr>
            <a:noAutofit/>
          </a:bodyPr>
          <a:lstStyle/>
          <a:p>
            <a:pPr algn="l" rtl="0"/>
            <a:r>
              <a:rPr lang="ru" sz="2800" b="1" i="0" u="none" baseline="0" dirty="0"/>
              <a:t>Преимущества и недостатки терапии АВК</a:t>
            </a:r>
            <a:r>
              <a:rPr lang="ru" sz="2800" b="0" i="0" u="none" baseline="0" dirty="0"/>
              <a:t> </a:t>
            </a:r>
            <a:r>
              <a:rPr lang="ru" sz="2800" dirty="0" smtClean="0"/>
              <a:t/>
            </a:r>
            <a:br>
              <a:rPr lang="ru" sz="2800" dirty="0" smtClean="0"/>
            </a:br>
            <a:endParaRPr lang="ru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48"/>
            <a:ext cx="8321040" cy="4371521"/>
          </a:xfrm>
        </p:spPr>
        <p:txBody>
          <a:bodyPr/>
          <a:lstStyle/>
          <a:p>
            <a:pPr lvl="1" algn="l" rtl="0"/>
            <a:r>
              <a:rPr lang="ru" sz="1800" b="0" i="0" u="none" baseline="0" dirty="0">
                <a:solidFill>
                  <a:schemeClr val="tx1"/>
                </a:solidFill>
              </a:rPr>
              <a:t>Терапия АВК показала себя очень эффективной в отношении снижения риска </a:t>
            </a:r>
            <a:r>
              <a:rPr lang="ru" sz="1800" b="0" i="0" u="none" baseline="0" dirty="0" smtClean="0">
                <a:solidFill>
                  <a:schemeClr val="tx1"/>
                </a:solidFill>
              </a:rPr>
              <a:t>ВТЭ, </a:t>
            </a:r>
            <a:r>
              <a:rPr lang="ru" sz="1800" b="0" i="0" u="none" baseline="0" dirty="0">
                <a:solidFill>
                  <a:schemeClr val="tx1"/>
                </a:solidFill>
              </a:rPr>
              <a:t>однако ее применение связано с рядом проблем</a:t>
            </a:r>
          </a:p>
          <a:p>
            <a:endParaRPr lang="ru" sz="1800" dirty="0">
              <a:solidFill>
                <a:schemeClr val="tx1"/>
              </a:solidFill>
            </a:endParaRPr>
          </a:p>
        </p:txBody>
      </p:sp>
      <p:graphicFrame>
        <p:nvGraphicFramePr>
          <p:cNvPr id="11" name="Group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004186"/>
              </p:ext>
            </p:extLst>
          </p:nvPr>
        </p:nvGraphicFramePr>
        <p:xfrm>
          <a:off x="3780430" y="1983550"/>
          <a:ext cx="5363570" cy="48744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63570"/>
              </a:tblGrid>
              <a:tr h="462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ru" sz="1600" u="sng" kern="1200" baseline="0" dirty="0" smtClean="0">
                          <a:solidFill>
                            <a:srgbClr val="FF3300"/>
                          </a:solidFill>
                          <a:effectLst/>
                        </a:rPr>
                        <a:t>Недостатки варфарина</a:t>
                      </a:r>
                      <a:endParaRPr lang="ru" sz="1600" b="1" u="sng" kern="1200" baseline="30000" dirty="0" smtClean="0">
                        <a:solidFill>
                          <a:srgbClr val="FF3300"/>
                        </a:solidFill>
                        <a:effectLst/>
                        <a:latin typeface="Arial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45746" marR="45746" marT="91440" marB="91440" anchor="ctr" horzOverflow="overflow"/>
                </a:tc>
              </a:tr>
              <a:tr h="69957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Риск возникновения кровотечений, включая ВЧК</a:t>
                      </a:r>
                      <a:endParaRPr kumimoji="0" lang="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746" marR="45746" marT="91440" marB="91440" anchor="ctr" horzOverflow="overflow"/>
                </a:tc>
              </a:tr>
              <a:tr h="46262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Необходимость постоянного </a:t>
                      </a:r>
                      <a:r>
                        <a:rPr kumimoji="0" lang="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мониторинга</a:t>
                      </a:r>
                      <a:endParaRPr kumimoji="0" lang="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46" marR="45746" marT="91440" marB="91440" anchor="ctr" horzOverflow="overflow"/>
                </a:tc>
              </a:tr>
              <a:tr h="69957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Часто возникает необходимость коррекции дозировки</a:t>
                      </a:r>
                      <a:endParaRPr kumimoji="0" lang="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46" marR="45746" marT="91440" marB="91440" anchor="ctr" horzOverflow="overflow"/>
                </a:tc>
              </a:tr>
              <a:tr h="46262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Медленное начало действия</a:t>
                      </a:r>
                      <a:endParaRPr kumimoji="0" lang="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46" marR="45746" marT="91440" marB="91440" anchor="ctr" horzOverflow="overflow"/>
                </a:tc>
              </a:tr>
              <a:tr h="46262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Узкий терапевтический диапазон</a:t>
                      </a:r>
                      <a:endParaRPr kumimoji="0" lang="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46" marR="45746" marT="91440" marB="91440" anchor="ctr" horzOverflow="overflow"/>
                </a:tc>
              </a:tr>
              <a:tr h="46262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Ограничения в диете</a:t>
                      </a:r>
                      <a:endParaRPr kumimoji="0" lang="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746" marR="45746" marT="91440" marB="91440" anchor="ctr" horzOverflow="overflow"/>
                </a:tc>
              </a:tr>
              <a:tr h="69957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Лекарственное </a:t>
                      </a:r>
                      <a:r>
                        <a:rPr kumimoji="0" lang="ru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взаимодействие с рядом препаратов</a:t>
                      </a:r>
                      <a:endParaRPr kumimoji="0" lang="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746" marR="45746" marT="91440" marB="91440" anchor="ctr" horzOverflow="overflow"/>
                </a:tc>
              </a:tr>
              <a:tr h="46262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Индивидуальная вариабельность эффекта</a:t>
                      </a:r>
                      <a:endParaRPr kumimoji="0" lang="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46" marR="45746" marT="91440" marB="91440" anchor="ctr" horzOverflow="overflow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1810B56E-B1D2-4863-BAA7-49E62A187A4B}" type="slidenum">
              <a:rPr>
                <a:solidFill>
                  <a:srgbClr val="FFFFFF"/>
                </a:solidFill>
              </a:rPr>
              <a:pPr algn="r" rtl="0">
                <a:defRPr/>
              </a:pPr>
              <a:t>15</a:t>
            </a:fld>
            <a:endParaRPr lang="ru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12175" r="11503" b="5882"/>
          <a:stretch/>
        </p:blipFill>
        <p:spPr bwMode="auto">
          <a:xfrm>
            <a:off x="0" y="1972101"/>
            <a:ext cx="3780430" cy="48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7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Венозный </a:t>
            </a:r>
            <a:r>
              <a:rPr lang="ru-RU" sz="3600" dirty="0" err="1"/>
              <a:t>тромбоэмболизм</a:t>
            </a:r>
            <a:r>
              <a:rPr lang="ru-RU" sz="3600" dirty="0"/>
              <a:t>, </a:t>
            </a:r>
            <a:r>
              <a:rPr lang="ru-RU" sz="3600" dirty="0" err="1"/>
              <a:t>тромбофилия</a:t>
            </a:r>
            <a:r>
              <a:rPr lang="ru-RU" sz="3600" dirty="0"/>
              <a:t>, </a:t>
            </a:r>
            <a:r>
              <a:rPr lang="ru-RU" sz="3600" dirty="0" err="1"/>
              <a:t>антитромботическая</a:t>
            </a:r>
            <a:r>
              <a:rPr lang="ru-RU" sz="3600" dirty="0"/>
              <a:t> терапия и беременность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124744"/>
            <a:ext cx="88569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У беременных </a:t>
            </a:r>
            <a:r>
              <a:rPr lang="ru-RU" sz="2000" b="1" u="sng" dirty="0" smtClean="0">
                <a:solidFill>
                  <a:schemeClr val="tx1"/>
                </a:solidFill>
              </a:rPr>
              <a:t>без предшествующего анамнеза ВТЭ</a:t>
            </a:r>
            <a:r>
              <a:rPr lang="ru-RU" sz="2000" b="1" dirty="0" smtClean="0">
                <a:solidFill>
                  <a:schemeClr val="tx1"/>
                </a:solidFill>
              </a:rPr>
              <a:t>, но являющихся гомозиготными по фактору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V Leiden </a:t>
            </a:r>
            <a:r>
              <a:rPr lang="ru-RU" sz="2000" b="1" dirty="0" smtClean="0">
                <a:solidFill>
                  <a:schemeClr val="tx1"/>
                </a:solidFill>
              </a:rPr>
              <a:t>или протромбину </a:t>
            </a:r>
            <a:r>
              <a:rPr lang="en-US" sz="2000" b="1" dirty="0" smtClean="0">
                <a:solidFill>
                  <a:schemeClr val="tx1"/>
                </a:solidFill>
              </a:rPr>
              <a:t>20210A</a:t>
            </a:r>
            <a:r>
              <a:rPr lang="ru-RU" sz="2000" b="1" dirty="0" smtClean="0">
                <a:solidFill>
                  <a:schemeClr val="tx1"/>
                </a:solidFill>
              </a:rPr>
              <a:t> и </a:t>
            </a:r>
            <a:r>
              <a:rPr lang="ru-RU" sz="2000" b="1" u="sng" dirty="0" smtClean="0">
                <a:solidFill>
                  <a:schemeClr val="tx1"/>
                </a:solidFill>
              </a:rPr>
              <a:t>имеющих семейный анамнез ВТЭ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мы предлагаем дородовую профилактику </a:t>
            </a:r>
            <a:r>
              <a:rPr lang="ru-R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профилактическими или средними дозами НМГ </a:t>
            </a:r>
            <a:r>
              <a:rPr lang="ru-RU" sz="2000" b="1" dirty="0" smtClean="0">
                <a:solidFill>
                  <a:schemeClr val="tx1"/>
                </a:solidFill>
              </a:rPr>
              <a:t>и  послеродовую профилактику в течение 6 </a:t>
            </a:r>
            <a:r>
              <a:rPr lang="ru-RU" sz="2000" b="1" dirty="0">
                <a:solidFill>
                  <a:schemeClr val="tx1"/>
                </a:solidFill>
              </a:rPr>
              <a:t>недель </a:t>
            </a:r>
            <a:r>
              <a:rPr lang="ru-RU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профилактическими или средними дозами НМГ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или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АВК с целевым МНО от 2 до 3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en-US" sz="2000" b="1" dirty="0">
                <a:solidFill>
                  <a:schemeClr val="tx1"/>
                </a:solidFill>
              </a:rPr>
              <a:t>Grade 2B) 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У беременных со всеми другими </a:t>
            </a:r>
            <a:r>
              <a:rPr lang="ru-RU" sz="2000" b="1" dirty="0" err="1" smtClean="0">
                <a:solidFill>
                  <a:schemeClr val="tx1"/>
                </a:solidFill>
              </a:rPr>
              <a:t>тромбофилиями</a:t>
            </a:r>
            <a:r>
              <a:rPr lang="ru-RU" sz="2000" b="1" dirty="0" smtClean="0">
                <a:solidFill>
                  <a:schemeClr val="tx1"/>
                </a:solidFill>
              </a:rPr>
              <a:t> и </a:t>
            </a:r>
            <a:r>
              <a:rPr lang="ru-RU" sz="2000" b="1" u="sng" dirty="0" smtClean="0">
                <a:solidFill>
                  <a:schemeClr val="tx1"/>
                </a:solidFill>
              </a:rPr>
              <a:t>без предшествующего ВТЭ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u="sng" dirty="0" smtClean="0">
                <a:solidFill>
                  <a:schemeClr val="tx1"/>
                </a:solidFill>
              </a:rPr>
              <a:t>имеющих семейный анамнез ВТЭ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мы предлагаем дородовое клиническое наблюдение и послеродовую профилактику </a:t>
            </a:r>
            <a:r>
              <a:rPr lang="ru-RU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профилактическими </a:t>
            </a:r>
            <a:r>
              <a:rPr lang="ru-RU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средними дозами НМГ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или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у женщин без дефицита протеинов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C </a:t>
            </a:r>
            <a:r>
              <a:rPr lang="ru-RU" sz="2000" b="1" dirty="0" smtClean="0">
                <a:solidFill>
                  <a:schemeClr val="tx1"/>
                </a:solidFill>
              </a:rPr>
              <a:t>или</a:t>
            </a:r>
            <a:r>
              <a:rPr lang="en-US" sz="2000" b="1" dirty="0" smtClean="0">
                <a:solidFill>
                  <a:schemeClr val="tx1"/>
                </a:solidFill>
              </a:rPr>
              <a:t> S,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АВК с целевым МНО от 2 до 3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(Grade </a:t>
            </a:r>
            <a:r>
              <a:rPr lang="en-US" sz="2000" b="1" dirty="0">
                <a:solidFill>
                  <a:schemeClr val="tx1"/>
                </a:solidFill>
              </a:rPr>
              <a:t>2C) 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80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Венозный </a:t>
            </a:r>
            <a:r>
              <a:rPr lang="ru-RU" sz="3600" dirty="0" err="1"/>
              <a:t>тромбоэмболизм</a:t>
            </a:r>
            <a:r>
              <a:rPr lang="ru-RU" sz="3600" dirty="0"/>
              <a:t>, </a:t>
            </a:r>
            <a:r>
              <a:rPr lang="ru-RU" sz="3600" dirty="0" err="1"/>
              <a:t>тромбофилия</a:t>
            </a:r>
            <a:r>
              <a:rPr lang="ru-RU" sz="3600" dirty="0"/>
              <a:t>, </a:t>
            </a:r>
            <a:r>
              <a:rPr lang="ru-RU" sz="3600" dirty="0" err="1"/>
              <a:t>антитромботическая</a:t>
            </a:r>
            <a:r>
              <a:rPr lang="ru-RU" sz="3600" dirty="0"/>
              <a:t> терапия и беременность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276886"/>
            <a:ext cx="88569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У беременных </a:t>
            </a:r>
            <a:r>
              <a:rPr lang="ru-RU" sz="2000" b="1" u="sng" dirty="0">
                <a:solidFill>
                  <a:schemeClr val="tx1"/>
                </a:solidFill>
              </a:rPr>
              <a:t>без предшествующего анамнеза ВТЭ</a:t>
            </a:r>
            <a:r>
              <a:rPr lang="ru-RU" sz="2000" b="1" dirty="0">
                <a:solidFill>
                  <a:schemeClr val="tx1"/>
                </a:solidFill>
              </a:rPr>
              <a:t>, но являющихся гомозиготными по фактору</a:t>
            </a:r>
            <a:r>
              <a:rPr lang="en-US" sz="2000" b="1" dirty="0">
                <a:solidFill>
                  <a:schemeClr val="tx1"/>
                </a:solidFill>
              </a:rPr>
              <a:t> V Leiden </a:t>
            </a:r>
            <a:r>
              <a:rPr lang="ru-RU" sz="2000" b="1" dirty="0">
                <a:solidFill>
                  <a:schemeClr val="tx1"/>
                </a:solidFill>
              </a:rPr>
              <a:t>или протромбину </a:t>
            </a:r>
            <a:r>
              <a:rPr lang="en-US" sz="2000" b="1" dirty="0">
                <a:solidFill>
                  <a:schemeClr val="tx1"/>
                </a:solidFill>
              </a:rPr>
              <a:t>20210A</a:t>
            </a:r>
            <a:r>
              <a:rPr lang="ru-RU" sz="2000" b="1" dirty="0">
                <a:solidFill>
                  <a:schemeClr val="tx1"/>
                </a:solidFill>
              </a:rPr>
              <a:t> и </a:t>
            </a:r>
            <a:r>
              <a:rPr lang="ru-RU" sz="2000" b="1" u="sng" dirty="0" smtClean="0">
                <a:solidFill>
                  <a:schemeClr val="tx1"/>
                </a:solidFill>
              </a:rPr>
              <a:t>не имеющих </a:t>
            </a:r>
            <a:r>
              <a:rPr lang="ru-RU" sz="2000" b="1" u="sng" dirty="0">
                <a:solidFill>
                  <a:schemeClr val="tx1"/>
                </a:solidFill>
              </a:rPr>
              <a:t>семейный анамнез ВТЭ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>
                <a:solidFill>
                  <a:schemeClr val="tx1"/>
                </a:solidFill>
              </a:rPr>
              <a:t>мы предлагаем дородовое клиническое наблюдение и послеродовую профилактику </a:t>
            </a:r>
            <a:r>
              <a:rPr lang="ru-RU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профилактическими или средними дозами НМГ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или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АВК 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целевым МНО от 2 до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000" b="1" dirty="0" smtClean="0">
                <a:solidFill>
                  <a:schemeClr val="tx1"/>
                </a:solidFill>
              </a:rPr>
              <a:t>(Grade </a:t>
            </a:r>
            <a:r>
              <a:rPr lang="en-US" sz="2000" b="1" dirty="0">
                <a:solidFill>
                  <a:schemeClr val="tx1"/>
                </a:solidFill>
              </a:rPr>
              <a:t>2B) 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У беременных со всеми другими </a:t>
            </a:r>
            <a:r>
              <a:rPr lang="ru-RU" sz="2000" b="1" dirty="0" err="1">
                <a:solidFill>
                  <a:schemeClr val="tx1"/>
                </a:solidFill>
              </a:rPr>
              <a:t>тромбофилиями</a:t>
            </a:r>
            <a:r>
              <a:rPr lang="ru-RU" sz="2000" b="1" dirty="0">
                <a:solidFill>
                  <a:schemeClr val="tx1"/>
                </a:solidFill>
              </a:rPr>
              <a:t> и </a:t>
            </a:r>
            <a:r>
              <a:rPr lang="ru-RU" sz="2000" b="1" u="sng" dirty="0">
                <a:solidFill>
                  <a:schemeClr val="tx1"/>
                </a:solidFill>
              </a:rPr>
              <a:t>без предшествующего ВТЭ</a:t>
            </a:r>
            <a:r>
              <a:rPr lang="ru-RU" sz="2000" b="1" dirty="0">
                <a:solidFill>
                  <a:schemeClr val="tx1"/>
                </a:solidFill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не имеющих семейного анамнеза ВТЭ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мы полагаем дородовое и послеродовое клиническое наблюдение более предпочтительным, чем рутинную профилактику </a:t>
            </a:r>
            <a:r>
              <a:rPr lang="en-US" sz="2000" b="1" dirty="0" smtClean="0">
                <a:solidFill>
                  <a:schemeClr val="tx1"/>
                </a:solidFill>
              </a:rPr>
              <a:t>(Grade </a:t>
            </a:r>
            <a:r>
              <a:rPr lang="en-US" sz="2000" b="1" dirty="0">
                <a:solidFill>
                  <a:schemeClr val="tx1"/>
                </a:solidFill>
              </a:rPr>
              <a:t>2C) 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83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03904840"/>
              </p:ext>
            </p:extLst>
          </p:nvPr>
        </p:nvGraphicFramePr>
        <p:xfrm>
          <a:off x="0" y="727040"/>
          <a:ext cx="9144000" cy="613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  <a:gridCol w="1584176"/>
                <a:gridCol w="5076056"/>
              </a:tblGrid>
              <a:tr h="68360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Дозировки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Уровень риска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Режим дозирования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6849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Низкий</a:t>
                      </a:r>
                      <a:endParaRPr lang="ru-RU" sz="1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Не</a:t>
                      </a:r>
                      <a:r>
                        <a:rPr lang="ru-RU" sz="1800" b="1" baseline="0" dirty="0" smtClean="0">
                          <a:solidFill>
                            <a:schemeClr val="bg2"/>
                          </a:solidFill>
                        </a:rPr>
                        <a:t> требуется</a:t>
                      </a:r>
                      <a:endParaRPr lang="ru-RU" sz="1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56251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Профилактические</a:t>
                      </a:r>
                      <a:endParaRPr lang="ru-RU" sz="1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Умеренный</a:t>
                      </a:r>
                      <a:endParaRPr lang="ru-RU" sz="1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bg2"/>
                          </a:solidFill>
                        </a:rPr>
                        <a:t>Фрагмин</a:t>
                      </a:r>
                      <a:r>
                        <a:rPr lang="ru-RU" sz="1800" b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5000 ЕД </a:t>
                      </a:r>
                      <a:r>
                        <a:rPr lang="ru-RU" sz="1800" b="1" baseline="0" dirty="0" smtClean="0">
                          <a:solidFill>
                            <a:schemeClr val="bg2"/>
                          </a:solidFill>
                        </a:rPr>
                        <a:t>один раз в сутки подкожно</a:t>
                      </a:r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Индивидуальный подбор дозы при массе меньше 50 кг и более 144 кг.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85548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Средние</a:t>
                      </a:r>
                      <a:endParaRPr lang="ru-RU" sz="1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Высокий</a:t>
                      </a:r>
                      <a:endParaRPr lang="ru-RU" sz="1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bg2"/>
                          </a:solidFill>
                        </a:rPr>
                        <a:t>Фрагмин</a:t>
                      </a:r>
                      <a:r>
                        <a:rPr lang="ru-RU" sz="1800" b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5000 ЕД </a:t>
                      </a:r>
                      <a:r>
                        <a:rPr lang="ru-RU" sz="1800" b="1" baseline="0" dirty="0" smtClean="0">
                          <a:solidFill>
                            <a:schemeClr val="bg2"/>
                          </a:solidFill>
                        </a:rPr>
                        <a:t>два раза в день</a:t>
                      </a:r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Индивидуальный подбор дозы при массе меньше 50 кг и более 144 кг.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6251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Лечебные</a:t>
                      </a:r>
                      <a:endParaRPr lang="ru-RU" sz="1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Очень</a:t>
                      </a:r>
                      <a:r>
                        <a:rPr lang="ru-RU" sz="1800" b="1" baseline="0" dirty="0" smtClean="0">
                          <a:solidFill>
                            <a:schemeClr val="bg2"/>
                          </a:solidFill>
                        </a:rPr>
                        <a:t>  высокий или эпизод ВТЭ</a:t>
                      </a:r>
                      <a:endParaRPr lang="ru-RU" sz="1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bg2"/>
                          </a:solidFill>
                        </a:rPr>
                        <a:t>Фрагмин</a:t>
                      </a:r>
                      <a:r>
                        <a:rPr lang="ru-RU" sz="1800" b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200 ЕД/кг один раз в день или 100 ЕД/кг 2 раза в день.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Максимальная суточная доза</a:t>
                      </a:r>
                      <a:r>
                        <a:rPr lang="ru-RU" sz="1800" b="1" baseline="0" dirty="0" smtClean="0">
                          <a:solidFill>
                            <a:schemeClr val="bg2"/>
                          </a:solidFill>
                        </a:rPr>
                        <a:t> 18000 ЕД.</a:t>
                      </a:r>
                      <a:endParaRPr lang="ru-RU" sz="18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9555" y="260648"/>
            <a:ext cx="79829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</a:rPr>
              <a:t>РЕКОМЕНДУЕМЫЕ РЕЖИМЫ ДОЗИРОВАНИЯ ФРАГМИНА</a:t>
            </a: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68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Регионарная анестезия и НМГ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56" y="692696"/>
            <a:ext cx="57150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6856" y="4797152"/>
            <a:ext cx="8229600" cy="1944216"/>
          </a:xfrm>
          <a:prstGeom prst="rect">
            <a:avLst/>
          </a:prstGeom>
        </p:spPr>
        <p:txBody>
          <a:bodyPr vert="horz" lIns="45720" rIns="45720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ü"/>
            </a:pPr>
            <a:r>
              <a:rPr lang="ru-RU" sz="2400" i="1" dirty="0" smtClean="0"/>
              <a:t>Оперативные вмешательства в акушерстве требуют обеспечения регионарной анестезии практически в 100% случаев.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i="1" dirty="0" smtClean="0"/>
              <a:t>Отказ от регионарной анестезии не может быть объяснен ТОЛЬКО необходимостью </a:t>
            </a:r>
            <a:r>
              <a:rPr lang="ru-RU" sz="2400" i="1" dirty="0" err="1" smtClean="0"/>
              <a:t>тромбопрофилактики</a:t>
            </a:r>
            <a:r>
              <a:rPr lang="ru-RU" sz="2400" i="1" dirty="0" smtClean="0"/>
              <a:t>!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51169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1" y="188640"/>
            <a:ext cx="457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Я знал </a:t>
            </a:r>
            <a:r>
              <a:rPr lang="ru-RU" sz="2400" i="1" dirty="0">
                <a:solidFill>
                  <a:schemeClr val="tx1"/>
                </a:solidFill>
              </a:rPr>
              <a:t>— можно умереть от ранения, этого я </a:t>
            </a:r>
            <a:r>
              <a:rPr lang="ru-RU" sz="2400" i="1" dirty="0" smtClean="0">
                <a:solidFill>
                  <a:schemeClr val="tx1"/>
                </a:solidFill>
              </a:rPr>
              <a:t>навидался; </a:t>
            </a:r>
          </a:p>
          <a:p>
            <a:pPr>
              <a:lnSpc>
                <a:spcPct val="200000"/>
              </a:lnSpc>
            </a:pPr>
            <a:r>
              <a:rPr lang="ru-RU" sz="2400" i="1" dirty="0" smtClean="0">
                <a:solidFill>
                  <a:schemeClr val="tx1"/>
                </a:solidFill>
              </a:rPr>
              <a:t>но </a:t>
            </a:r>
            <a:r>
              <a:rPr lang="ru-RU" sz="2400" i="1" dirty="0">
                <a:solidFill>
                  <a:schemeClr val="tx1"/>
                </a:solidFill>
              </a:rPr>
              <a:t>мне всегда трудно было поверить, что болезнь, при которой человек с виду невредим, может оказаться </a:t>
            </a:r>
            <a:r>
              <a:rPr lang="ru-RU" sz="2400" i="1" dirty="0" smtClean="0">
                <a:solidFill>
                  <a:schemeClr val="tx1"/>
                </a:solidFill>
              </a:rPr>
              <a:t>опасной…</a:t>
            </a:r>
            <a:r>
              <a:rPr lang="ru-RU" sz="2400" i="1" dirty="0">
                <a:solidFill>
                  <a:schemeClr val="tx1"/>
                </a:solidFill>
              </a:rPr>
              <a:t/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   </a:t>
            </a:r>
            <a:r>
              <a:rPr lang="ru-RU" sz="2400" i="1" dirty="0" smtClean="0">
                <a:solidFill>
                  <a:schemeClr val="tx1"/>
                </a:solidFill>
              </a:rPr>
              <a:t>                        Эрих Мария Ремарк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/>
        </p:blipFill>
        <p:spPr bwMode="auto">
          <a:xfrm>
            <a:off x="0" y="0"/>
            <a:ext cx="4397450" cy="563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6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0"/>
            <a:ext cx="9144000" cy="319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605"/>
            <a:ext cx="9144000" cy="363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274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761931"/>
              </p:ext>
            </p:extLst>
          </p:nvPr>
        </p:nvGraphicFramePr>
        <p:xfrm>
          <a:off x="179512" y="116632"/>
          <a:ext cx="885698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5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Эпидуральная</a:t>
            </a:r>
            <a:r>
              <a:rPr lang="ru-RU" sz="2400" dirty="0" smtClean="0"/>
              <a:t> анестезия и антикоагулянты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66869798"/>
              </p:ext>
            </p:extLst>
          </p:nvPr>
        </p:nvGraphicFramePr>
        <p:xfrm>
          <a:off x="0" y="941784"/>
          <a:ext cx="9144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34"/>
                <a:gridCol w="3696410"/>
                <a:gridCol w="3275856"/>
              </a:tblGrid>
              <a:tr h="593671"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Антикоагулянт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 применения / сочетание с ЭА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Особые примечания</a:t>
                      </a:r>
                      <a:endParaRPr lang="ru-RU" dirty="0"/>
                    </a:p>
                  </a:txBody>
                  <a:tcPr/>
                </a:tc>
              </a:tr>
              <a:tr h="11025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НМГ</a:t>
                      </a:r>
                    </a:p>
                    <a:p>
                      <a:r>
                        <a:rPr lang="ru-RU" b="1" dirty="0" smtClean="0"/>
                        <a:t>(</a:t>
                      </a:r>
                      <a:r>
                        <a:rPr lang="ru-RU" b="1" dirty="0" err="1" smtClean="0"/>
                        <a:t>Фрагмин</a:t>
                      </a:r>
                      <a:r>
                        <a:rPr lang="ru-RU" b="1" dirty="0" smtClean="0"/>
                        <a:t> 5000</a:t>
                      </a:r>
                      <a:r>
                        <a:rPr lang="ru-RU" b="1" baseline="0" dirty="0" smtClean="0"/>
                        <a:t> ЕД 1 р/д)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вводить за 12 часов до установки или удаления </a:t>
                      </a:r>
                      <a:r>
                        <a:rPr lang="ru-RU" b="1" dirty="0" err="1" smtClean="0"/>
                        <a:t>эпидурального</a:t>
                      </a:r>
                      <a:r>
                        <a:rPr lang="ru-RU" b="1" dirty="0" smtClean="0"/>
                        <a:t> катетера и в течение 4 часов</a:t>
                      </a:r>
                      <a:r>
                        <a:rPr lang="ru-RU" b="1" baseline="0" dirty="0" smtClean="0"/>
                        <a:t> после установки или удаления.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 дальнейшем на фоне ЭА</a:t>
                      </a:r>
                      <a:r>
                        <a:rPr lang="ru-RU" b="1" baseline="0" dirty="0" smtClean="0"/>
                        <a:t> возможно применение в обычных дозах. Рекомендуется введение 1 раз в день.</a:t>
                      </a:r>
                      <a:endParaRPr lang="ru-RU" b="1" dirty="0"/>
                    </a:p>
                  </a:txBody>
                  <a:tcPr/>
                </a:tc>
              </a:tr>
              <a:tr h="11025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НМГ лечебные дозы</a:t>
                      </a:r>
                    </a:p>
                    <a:p>
                      <a:r>
                        <a:rPr lang="ru-RU" b="1" dirty="0" smtClean="0"/>
                        <a:t>(</a:t>
                      </a:r>
                      <a:r>
                        <a:rPr lang="ru-RU" b="1" dirty="0" err="1" smtClean="0"/>
                        <a:t>Фрагмин</a:t>
                      </a:r>
                      <a:r>
                        <a:rPr lang="ru-RU" b="1" dirty="0" smtClean="0"/>
                        <a:t> 200 ЕД/кг 1 р/д)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вводить за 24 часа до установки или удаления </a:t>
                      </a:r>
                      <a:r>
                        <a:rPr lang="ru-RU" b="1" dirty="0" err="1" smtClean="0"/>
                        <a:t>эпидурального</a:t>
                      </a:r>
                      <a:r>
                        <a:rPr lang="ru-RU" b="1" dirty="0" smtClean="0"/>
                        <a:t> катетера и в течение 4 часов</a:t>
                      </a:r>
                      <a:r>
                        <a:rPr lang="ru-RU" b="1" baseline="0" dirty="0" smtClean="0"/>
                        <a:t> после установки или удаления.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 дальнейшем на фоне ЭА</a:t>
                      </a:r>
                      <a:r>
                        <a:rPr lang="ru-RU" b="1" baseline="0" dirty="0" smtClean="0"/>
                        <a:t> возможно применение в обычных дозах. Никаких манипуляций с катетером!!!</a:t>
                      </a:r>
                      <a:endParaRPr lang="ru-RU" b="1" dirty="0"/>
                    </a:p>
                  </a:txBody>
                  <a:tcPr/>
                </a:tc>
              </a:tr>
              <a:tr h="593671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НФГ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</a:rPr>
                        <a:t>профилактичес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-кие дозы п/к</a:t>
                      </a:r>
                      <a:endParaRPr lang="ru-RU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Не требуется соблюдения временных интервалов.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48102"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НФГ лечебные дозы п/к или в/в</a:t>
                      </a:r>
                      <a:endParaRPr lang="ru-RU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устанавливать катетер,</a:t>
                      </a:r>
                      <a:r>
                        <a:rPr lang="ru-RU" b="1" baseline="0" dirty="0" smtClean="0"/>
                        <a:t> пока АПТВ не будет менее 40 секунд. Возобновить терапию через 4 часа после установки.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удалять катетер все время терапии НФГ.</a:t>
                      </a:r>
                      <a:r>
                        <a:rPr lang="ru-RU" b="1" baseline="0" dirty="0" smtClean="0"/>
                        <a:t> После прекращения – удалить катетер при АПТВ менее 40 сек.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9"/>
          <a:stretch/>
        </p:blipFill>
        <p:spPr bwMode="auto">
          <a:xfrm>
            <a:off x="5724128" y="0"/>
            <a:ext cx="3419872" cy="96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594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859216" cy="64807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Стандарты медицинской помощи, регламентирующие применение НМГ (приказы МЗ РФ)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254289"/>
              </p:ext>
            </p:extLst>
          </p:nvPr>
        </p:nvGraphicFramePr>
        <p:xfrm>
          <a:off x="0" y="775680"/>
          <a:ext cx="9144000" cy="610970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771800"/>
                <a:gridCol w="6372200"/>
              </a:tblGrid>
              <a:tr h="613026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6 ноября 2012 г. N 583н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утверждении стандарта специализированной медицинской помощи </a:t>
                      </a:r>
                      <a:r>
                        <a:rPr kumimoji="0" lang="ru-RU" sz="14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родоразрешении посредством кесарева сечения</a:t>
                      </a:r>
                    </a:p>
                  </a:txBody>
                  <a:tcPr/>
                </a:tc>
              </a:tr>
              <a:tr h="613026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7 ноября 2012 г. N 588н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утверждении стандарта специализированной медицинской помощи </a:t>
                      </a:r>
                      <a:r>
                        <a:rPr kumimoji="0" lang="ru-RU" sz="14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гипоксии плода, недостаточном росте плода, других плацентарных нарушениях</a:t>
                      </a:r>
                      <a:endParaRPr lang="ru-RU" sz="1400" b="1" i="0" u="sng" dirty="0"/>
                    </a:p>
                  </a:txBody>
                  <a:tcPr/>
                </a:tc>
              </a:tr>
              <a:tr h="613026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7 ноября 2012 г. N 592н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утверждении стандарта специализированной медицинской помощи </a:t>
                      </a:r>
                      <a:r>
                        <a:rPr kumimoji="0" lang="ru-RU" sz="14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преждевременных родах</a:t>
                      </a:r>
                      <a:endParaRPr lang="ru-RU" sz="1400" b="1" i="0" u="sng" dirty="0"/>
                    </a:p>
                  </a:txBody>
                  <a:tcPr/>
                </a:tc>
              </a:tr>
              <a:tr h="613026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7 ноября 2012 г. N 596н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утверждении стандарта специализированной медицинской помощи </a:t>
                      </a:r>
                      <a:r>
                        <a:rPr kumimoji="0" lang="ru-RU" sz="14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отеках, протеинурии и гипертензивных расстройствах во время беременности, родов и в послеродовом периоде</a:t>
                      </a:r>
                    </a:p>
                  </a:txBody>
                  <a:tcPr/>
                </a:tc>
              </a:tr>
              <a:tr h="613026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7 ноября 2012 г. N 597н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утверждении стандарта специализированной медицинской помощи </a:t>
                      </a:r>
                      <a:r>
                        <a:rPr kumimoji="0" lang="ru-RU" sz="14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кровотечении в связи с </a:t>
                      </a:r>
                      <a:r>
                        <a:rPr kumimoji="0" lang="ru-RU" sz="1400" b="1" i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предлежанием</a:t>
                      </a:r>
                      <a:r>
                        <a:rPr kumimoji="0" lang="ru-RU" sz="14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плаценты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требующим медицинской помощи матери</a:t>
                      </a:r>
                    </a:p>
                  </a:txBody>
                  <a:tcPr/>
                </a:tc>
              </a:tr>
              <a:tr h="613026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</a:t>
                      </a:r>
                    </a:p>
                    <a:p>
                      <a:r>
                        <a:rPr kumimoji="0"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7 ноября 2012 г. N 598н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 утверждении стандарта специализированной медицинской помощи </a:t>
                      </a:r>
                      <a:r>
                        <a:rPr kumimoji="0" lang="ru-RU" sz="14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кровотечении в последовом и послеродовом периоде</a:t>
                      </a:r>
                      <a:endParaRPr lang="ru-RU" sz="1400" b="1" i="0" u="sng" dirty="0"/>
                    </a:p>
                  </a:txBody>
                  <a:tcPr/>
                </a:tc>
              </a:tr>
              <a:tr h="613026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7 ноября 2012 г. N 600н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утверждении стандарта специализированной медицинской помощи </a:t>
                      </a:r>
                      <a:r>
                        <a:rPr kumimoji="0" lang="ru-RU" sz="14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преждевременной отслойке нормально расположенной плаценты</a:t>
                      </a:r>
                      <a:endParaRPr lang="ru-RU" sz="1400" b="1" i="0" u="sng" dirty="0"/>
                    </a:p>
                  </a:txBody>
                  <a:tcPr/>
                </a:tc>
              </a:tr>
              <a:tr h="613026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9 ноября 2012 г. N 835н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утверждении стандарта специализированной медицинской помощи </a:t>
                      </a:r>
                      <a:r>
                        <a:rPr kumimoji="0" lang="ru-RU" sz="14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остром тромбозе в системе верхней и нижней полых вен</a:t>
                      </a:r>
                      <a:endParaRPr lang="ru-RU" sz="1400" b="1" i="0" u="sng" dirty="0"/>
                    </a:p>
                  </a:txBody>
                  <a:tcPr/>
                </a:tc>
              </a:tr>
              <a:tr h="613026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9 ноября 2012 г. N 873н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утверждении стандарта специализированной медицинской помощи </a:t>
                      </a:r>
                      <a:r>
                        <a:rPr kumimoji="0" lang="ru-RU" sz="14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тромбоэмболии легочных артерий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6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Выбор НМГ – вопрос </a:t>
            </a:r>
            <a:r>
              <a:rPr lang="ru-RU" sz="2800" dirty="0" err="1" smtClean="0"/>
              <a:t>фармакоэкономики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42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51520" y="5157192"/>
            <a:ext cx="8640960" cy="2031325"/>
            <a:chOff x="251520" y="3284984"/>
            <a:chExt cx="8640960" cy="4062650"/>
          </a:xfrm>
        </p:grpSpPr>
        <p:sp>
          <p:nvSpPr>
            <p:cNvPr id="6" name="Прямоугольная выноска 5"/>
            <p:cNvSpPr/>
            <p:nvPr/>
          </p:nvSpPr>
          <p:spPr>
            <a:xfrm flipV="1">
              <a:off x="251520" y="3429000"/>
              <a:ext cx="8640960" cy="3024336"/>
            </a:xfrm>
            <a:prstGeom prst="wedgeRectCallou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28" y="3284984"/>
              <a:ext cx="8568952" cy="4062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800" b="1" dirty="0" smtClean="0">
                  <a:solidFill>
                    <a:schemeClr val="bg1"/>
                  </a:solidFill>
                </a:rPr>
                <a:t>«По данным 9 исследований </a:t>
              </a:r>
              <a:r>
                <a:rPr lang="ru-RU" sz="1800" b="1" dirty="0" err="1" smtClean="0">
                  <a:solidFill>
                    <a:schemeClr val="bg1"/>
                  </a:solidFill>
                </a:rPr>
                <a:t>дальтепарин</a:t>
              </a:r>
              <a:r>
                <a:rPr lang="ru-RU" sz="1800" b="1" dirty="0" smtClean="0">
                  <a:solidFill>
                    <a:schemeClr val="bg1"/>
                  </a:solidFill>
                </a:rPr>
                <a:t> и </a:t>
              </a:r>
              <a:r>
                <a:rPr lang="ru-RU" sz="1800" b="1" dirty="0" err="1" smtClean="0">
                  <a:solidFill>
                    <a:schemeClr val="bg1"/>
                  </a:solidFill>
                </a:rPr>
                <a:t>эноксапарин</a:t>
              </a:r>
              <a:r>
                <a:rPr lang="ru-RU" sz="1800" b="1" dirty="0" smtClean="0">
                  <a:solidFill>
                    <a:schemeClr val="bg1"/>
                  </a:solidFill>
                </a:rPr>
                <a:t> показали равную эффективность и безопасность при профилактике ВТЭ у пациентов с тотальным замещением тазобедренного сустава.</a:t>
              </a:r>
            </a:p>
            <a:p>
              <a:pPr algn="just"/>
              <a:r>
                <a:rPr lang="ru-RU" sz="1800" b="1" dirty="0" smtClean="0">
                  <a:solidFill>
                    <a:schemeClr val="bg1"/>
                  </a:solidFill>
                </a:rPr>
                <a:t>Поэтому при выборе препарата следует полагаться на предпочтения врача и вопросы стоимости лечения».</a:t>
              </a:r>
            </a:p>
            <a:p>
              <a:pPr algn="just"/>
              <a:endParaRPr lang="ru-RU" sz="1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704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Фармакоэкономика</a:t>
            </a:r>
            <a:r>
              <a:rPr lang="ru-RU" sz="2800" dirty="0" smtClean="0"/>
              <a:t> – основа выбора НМГ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74147363"/>
              </p:ext>
            </p:extLst>
          </p:nvPr>
        </p:nvGraphicFramePr>
        <p:xfrm>
          <a:off x="0" y="693376"/>
          <a:ext cx="9144000" cy="6164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/>
                <a:gridCol w="3048000"/>
              </a:tblGrid>
              <a:tr h="767432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Формы выпуска</a:t>
                      </a:r>
                    </a:p>
                    <a:p>
                      <a:pPr algn="l" fontAlgn="t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Цена за 1 упаковку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03589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Фрагмин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р-р для в/в, п/к вв.  5000 МЕ/0,2мл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шпр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№10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1700 рублей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090324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Клексан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р-р д/ин. 10тыс. анти-Ха/мл 0,4мл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шпр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№10   </a:t>
                      </a:r>
                    </a:p>
                  </a:txBody>
                  <a:tcPr marL="9525" marR="9525" marT="9525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3158 рублей</a:t>
                      </a:r>
                      <a:endParaRPr lang="ru-RU" sz="2400" b="1" dirty="0"/>
                    </a:p>
                  </a:txBody>
                  <a:tcPr marL="9525" marR="9525" marT="9525" marB="0">
                    <a:solidFill>
                      <a:srgbClr val="FFFF99"/>
                    </a:solidFill>
                  </a:tcPr>
                </a:tc>
              </a:tr>
              <a:tr h="1090324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Фраксипарин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р-р для п/к вв. 9500 ME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антиХа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/мл 0,3мл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шпр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№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2697 рублей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090324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Фраксипарин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р-р для п/к вв. 9500 ME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антиХа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/мл 0,6мл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шпр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№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4460 рублей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90324">
                <a:tc gridSpan="2">
                  <a:txBody>
                    <a:bodyPr/>
                    <a:lstStyle/>
                    <a:p>
                      <a:r>
                        <a:rPr lang="ru-RU" sz="1800" i="1" dirty="0" smtClean="0"/>
                        <a:t>В таблице представлена оптовая цена на препараты в г. Хабаровске по состоянию на</a:t>
                      </a:r>
                      <a:r>
                        <a:rPr lang="ru-RU" sz="1800" i="1" baseline="0" dirty="0" smtClean="0"/>
                        <a:t> 20 апреля 2015</a:t>
                      </a:r>
                      <a:r>
                        <a:rPr lang="ru-RU" sz="1800" i="1" dirty="0" smtClean="0"/>
                        <a:t> г.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101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8935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08935" y="188640"/>
            <a:ext cx="4435065" cy="4408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i="1" dirty="0">
                <a:solidFill>
                  <a:schemeClr val="tx1"/>
                </a:solidFill>
              </a:rPr>
              <a:t>Все давно уже сказано, но так как никто не слушает, приходится постоянно возвращаться назад и повторять все сначала…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/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   </a:t>
            </a:r>
            <a:r>
              <a:rPr lang="ru-RU" sz="2400" i="1" dirty="0" smtClean="0">
                <a:solidFill>
                  <a:schemeClr val="tx1"/>
                </a:solidFill>
              </a:rPr>
              <a:t>                                   Андре </a:t>
            </a:r>
            <a:r>
              <a:rPr lang="ru-RU" sz="2400" i="1" dirty="0">
                <a:solidFill>
                  <a:schemeClr val="tx1"/>
                </a:solidFill>
              </a:rPr>
              <a:t>Жид</a:t>
            </a:r>
          </a:p>
        </p:txBody>
      </p:sp>
    </p:spTree>
    <p:extLst>
      <p:ext uri="{BB962C8B-B14F-4D97-AF65-F5344CB8AC3E}">
        <p14:creationId xmlns:p14="http://schemas.microsoft.com/office/powerpoint/2010/main" val="24051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1520" y="3501008"/>
            <a:ext cx="8640960" cy="3024336"/>
            <a:chOff x="251520" y="3429000"/>
            <a:chExt cx="8640960" cy="3024336"/>
          </a:xfrm>
        </p:grpSpPr>
        <p:sp>
          <p:nvSpPr>
            <p:cNvPr id="4" name="Прямоугольная выноска 3"/>
            <p:cNvSpPr/>
            <p:nvPr/>
          </p:nvSpPr>
          <p:spPr>
            <a:xfrm flipV="1">
              <a:off x="251520" y="3429000"/>
              <a:ext cx="8640960" cy="3024336"/>
            </a:xfrm>
            <a:prstGeom prst="wedgeRectCallou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3491716"/>
              <a:ext cx="8568952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i="1" dirty="0" smtClean="0">
                  <a:solidFill>
                    <a:schemeClr val="bg1"/>
                  </a:solidFill>
                </a:rPr>
                <a:t>«Венозный </a:t>
              </a:r>
              <a:r>
                <a:rPr lang="ru-RU" sz="3200" i="1" dirty="0" err="1" smtClean="0">
                  <a:solidFill>
                    <a:schemeClr val="bg1"/>
                  </a:solidFill>
                </a:rPr>
                <a:t>тромбоэмболизм</a:t>
              </a:r>
              <a:r>
                <a:rPr lang="ru-RU" sz="3200" i="1" dirty="0" smtClean="0">
                  <a:solidFill>
                    <a:schemeClr val="bg1"/>
                  </a:solidFill>
                </a:rPr>
                <a:t>, </a:t>
              </a:r>
              <a:r>
                <a:rPr lang="ru-RU" sz="3200" i="1" dirty="0" err="1" smtClean="0">
                  <a:solidFill>
                    <a:schemeClr val="bg1"/>
                  </a:solidFill>
                </a:rPr>
                <a:t>тромбофилия</a:t>
              </a:r>
              <a:r>
                <a:rPr lang="ru-RU" sz="3200" i="1" dirty="0" smtClean="0">
                  <a:solidFill>
                    <a:schemeClr val="bg1"/>
                  </a:solidFill>
                </a:rPr>
                <a:t>, </a:t>
              </a:r>
              <a:r>
                <a:rPr lang="ru-RU" sz="3200" i="1" dirty="0" err="1" smtClean="0">
                  <a:solidFill>
                    <a:schemeClr val="bg1"/>
                  </a:solidFill>
                </a:rPr>
                <a:t>антитромботическая</a:t>
              </a:r>
              <a:r>
                <a:rPr lang="ru-RU" sz="3200" i="1" dirty="0" smtClean="0">
                  <a:solidFill>
                    <a:schemeClr val="bg1"/>
                  </a:solidFill>
                </a:rPr>
                <a:t> терапия и беременность».</a:t>
              </a:r>
            </a:p>
            <a:p>
              <a:r>
                <a:rPr lang="ru-RU" sz="2400" i="1" dirty="0" smtClean="0">
                  <a:solidFill>
                    <a:schemeClr val="bg1"/>
                  </a:solidFill>
                </a:rPr>
                <a:t>Рекомендации АССР (Американского Колледжа Пульмонологов), девятое издание. 2012 год.</a:t>
              </a:r>
            </a:p>
            <a:p>
              <a:r>
                <a:rPr lang="en-US" sz="2400" i="1" dirty="0">
                  <a:solidFill>
                    <a:schemeClr val="bg1"/>
                  </a:solidFill>
                </a:rPr>
                <a:t>CHEST / 141 / 2 / FEBRUARY, 2012 SUPPLEMENT 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e693S</a:t>
              </a:r>
              <a:r>
                <a:rPr lang="ru-RU" sz="2400" i="1" dirty="0" smtClean="0">
                  <a:solidFill>
                    <a:schemeClr val="bg1"/>
                  </a:solidFill>
                </a:rPr>
                <a:t>.</a:t>
              </a:r>
              <a:endParaRPr lang="en-US" sz="24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5492" r="3131" b="27145"/>
          <a:stretch/>
        </p:blipFill>
        <p:spPr bwMode="auto">
          <a:xfrm>
            <a:off x="-4929" y="6145"/>
            <a:ext cx="9148929" cy="304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15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Венозный </a:t>
            </a:r>
            <a:r>
              <a:rPr lang="ru-RU" sz="3600" dirty="0" err="1"/>
              <a:t>тромбоэмболизм</a:t>
            </a:r>
            <a:r>
              <a:rPr lang="ru-RU" sz="3600" dirty="0"/>
              <a:t>, </a:t>
            </a:r>
            <a:r>
              <a:rPr lang="ru-RU" sz="3600" dirty="0" err="1"/>
              <a:t>тромбофилия</a:t>
            </a:r>
            <a:r>
              <a:rPr lang="ru-RU" sz="3600" dirty="0"/>
              <a:t>, </a:t>
            </a:r>
            <a:r>
              <a:rPr lang="ru-RU" sz="3600" dirty="0" err="1"/>
              <a:t>антитромботическая</a:t>
            </a:r>
            <a:r>
              <a:rPr lang="ru-RU" sz="3600" dirty="0"/>
              <a:t> терапия и беременность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Мы </a:t>
            </a:r>
            <a:r>
              <a:rPr lang="ru-RU" sz="2400" b="1" dirty="0" smtClean="0">
                <a:solidFill>
                  <a:schemeClr val="tx1"/>
                </a:solidFill>
              </a:rPr>
              <a:t>рекомендуем </a:t>
            </a: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низкомолекулярные 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гепарины (НМГ)</a:t>
            </a:r>
            <a:r>
              <a:rPr lang="ru-RU" sz="2400" b="1" dirty="0">
                <a:solidFill>
                  <a:schemeClr val="tx1"/>
                </a:solidFill>
              </a:rPr>
              <a:t> для профилактики и лечения ВТЭ у беременных женщин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вместо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нефракционированного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гепарина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(НФГ)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(Grade 1B). 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У женщин, </a:t>
            </a:r>
            <a:r>
              <a:rPr lang="ru-RU" sz="2400" b="1" u="sng" dirty="0">
                <a:solidFill>
                  <a:schemeClr val="tx1"/>
                </a:solidFill>
              </a:rPr>
              <a:t>получающих антикоагулянты </a:t>
            </a:r>
            <a:r>
              <a:rPr lang="ru-RU" sz="2400" b="1" dirty="0">
                <a:solidFill>
                  <a:schemeClr val="tx1"/>
                </a:solidFill>
              </a:rPr>
              <a:t>для лечения ВТЭ </a:t>
            </a:r>
            <a:r>
              <a:rPr lang="ru-RU" sz="2400" b="1" u="sng" dirty="0">
                <a:solidFill>
                  <a:schemeClr val="tx1"/>
                </a:solidFill>
              </a:rPr>
              <a:t>на момент наступления беременности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>
                <a:solidFill>
                  <a:schemeClr val="tx1"/>
                </a:solidFill>
              </a:rPr>
              <a:t>мы рекомендуем 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НМГ</a:t>
            </a:r>
            <a:r>
              <a:rPr lang="ru-RU" sz="2400" b="1" dirty="0">
                <a:solidFill>
                  <a:schemeClr val="tx1"/>
                </a:solidFill>
              </a:rPr>
              <a:t> по сравнению с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АВК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в первом триместре</a:t>
            </a:r>
            <a:r>
              <a:rPr lang="en-US" sz="2400" b="1" dirty="0">
                <a:solidFill>
                  <a:schemeClr val="tx1"/>
                </a:solidFill>
              </a:rPr>
              <a:t> (Grade 1A) , </a:t>
            </a:r>
            <a:r>
              <a:rPr lang="ru-RU" sz="2400" b="1" dirty="0">
                <a:solidFill>
                  <a:schemeClr val="tx1"/>
                </a:solidFill>
              </a:rPr>
              <a:t>во втором и третьем триместрах </a:t>
            </a:r>
            <a:r>
              <a:rPr lang="en-US" sz="2400" b="1" dirty="0">
                <a:solidFill>
                  <a:schemeClr val="tx1"/>
                </a:solidFill>
              </a:rPr>
              <a:t>(Grade 1B) , </a:t>
            </a:r>
            <a:r>
              <a:rPr lang="ru-RU" sz="2400" b="1" dirty="0">
                <a:solidFill>
                  <a:schemeClr val="tx1"/>
                </a:solidFill>
              </a:rPr>
              <a:t>и на поздних сроках беременности до </a:t>
            </a:r>
            <a:r>
              <a:rPr lang="ru-RU" sz="2400" b="1" dirty="0" err="1">
                <a:solidFill>
                  <a:schemeClr val="tx1"/>
                </a:solidFill>
              </a:rPr>
              <a:t>родоразрешения</a:t>
            </a:r>
            <a:r>
              <a:rPr lang="en-US" sz="2400" b="1" dirty="0">
                <a:solidFill>
                  <a:schemeClr val="tx1"/>
                </a:solidFill>
              </a:rPr>
              <a:t> (Grade 1A).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У беременных женщин </a:t>
            </a:r>
            <a:r>
              <a:rPr lang="ru-RU" sz="2400" b="1" u="sng" dirty="0">
                <a:solidFill>
                  <a:schemeClr val="tx1"/>
                </a:solidFill>
              </a:rPr>
              <a:t>с острым ВТЭ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>
                <a:solidFill>
                  <a:schemeClr val="tx1"/>
                </a:solidFill>
              </a:rPr>
              <a:t>мы полагаем, что </a:t>
            </a:r>
            <a:r>
              <a:rPr lang="ru-RU" sz="2400" b="1" dirty="0" err="1">
                <a:solidFill>
                  <a:schemeClr val="tx1"/>
                </a:solidFill>
              </a:rPr>
              <a:t>антикоагулянтная</a:t>
            </a:r>
            <a:r>
              <a:rPr lang="ru-RU" sz="2400" b="1" dirty="0">
                <a:solidFill>
                  <a:schemeClr val="tx1"/>
                </a:solidFill>
              </a:rPr>
              <a:t> терапия должна продолжаться как минимум </a:t>
            </a:r>
            <a:r>
              <a:rPr lang="ru-RU" sz="2400" b="1" dirty="0" smtClean="0">
                <a:solidFill>
                  <a:schemeClr val="tx1"/>
                </a:solidFill>
              </a:rPr>
              <a:t>до шести </a:t>
            </a:r>
            <a:r>
              <a:rPr lang="ru-RU" sz="2400" b="1" dirty="0">
                <a:solidFill>
                  <a:schemeClr val="tx1"/>
                </a:solidFill>
              </a:rPr>
              <a:t>недель после родов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ru-RU" sz="2400" b="1" dirty="0" smtClean="0">
                <a:solidFill>
                  <a:schemeClr val="tx1"/>
                </a:solidFill>
              </a:rPr>
              <a:t>или минимальной </a:t>
            </a:r>
            <a:r>
              <a:rPr lang="ru-RU" sz="2400" b="1" dirty="0">
                <a:solidFill>
                  <a:schemeClr val="tx1"/>
                </a:solidFill>
              </a:rPr>
              <a:t>длительности терапии не менее трех месяцев</a:t>
            </a:r>
            <a:r>
              <a:rPr lang="en-US" sz="2400" b="1" dirty="0">
                <a:solidFill>
                  <a:schemeClr val="tx1"/>
                </a:solidFill>
              </a:rPr>
              <a:t>) </a:t>
            </a:r>
            <a:r>
              <a:rPr lang="ru-RU" sz="2400" b="1" dirty="0">
                <a:solidFill>
                  <a:schemeClr val="tx1"/>
                </a:solidFill>
              </a:rPr>
              <a:t>по сравнению с более короткими сроками лечения</a:t>
            </a:r>
            <a:r>
              <a:rPr lang="en-US" sz="2400" b="1" dirty="0">
                <a:solidFill>
                  <a:schemeClr val="tx1"/>
                </a:solidFill>
              </a:rPr>
              <a:t> (Grade 2C</a:t>
            </a:r>
            <a:r>
              <a:rPr lang="en-US" sz="2400" b="1" dirty="0" smtClean="0">
                <a:solidFill>
                  <a:schemeClr val="tx1"/>
                </a:solidFill>
              </a:rPr>
              <a:t>).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248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Биологические свойства НМГ</a:t>
            </a:r>
            <a:r>
              <a:rPr lang="en-US" sz="2800" dirty="0" smtClean="0"/>
              <a:t> </a:t>
            </a:r>
            <a:r>
              <a:rPr lang="ru-RU" sz="2800" dirty="0" smtClean="0"/>
              <a:t>по сравнению с НФГ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06974345"/>
              </p:ext>
            </p:extLst>
          </p:nvPr>
        </p:nvGraphicFramePr>
        <p:xfrm>
          <a:off x="107505" y="836712"/>
          <a:ext cx="8928990" cy="59915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2287"/>
                <a:gridCol w="3240360"/>
                <a:gridCol w="3096343"/>
              </a:tblGrid>
              <a:tr h="9841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Мишень связывания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Биологический эффект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Клиническое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значение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Тромбин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Снижение анти-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II a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активности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по сравнению с анти-Х 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НЕИЗВЕСТНО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Белки плазмы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Более предсказуемый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антикоагулянтный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ответ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Лабораторный мониторинг необязателен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Макрофаги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Более низкая активность обусловливает почечный клиренс НМГ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Увеличение периода полувыведения – введение 1 раз в день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Тромбоциты и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тромбоцитарный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 фактор 4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Снижение образования ГИТ - антител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Снижение риска ГИТ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Остеобласты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Снижение активации остеокластов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Снижение риска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остеопении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47482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bg1"/>
                </a:solidFill>
              </a:rPr>
              <a:t>CHEST 2012; 141(2)(Suppl):e24S–e43S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Ограничения применения НМГ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66139906"/>
              </p:ext>
            </p:extLst>
          </p:nvPr>
        </p:nvGraphicFramePr>
        <p:xfrm>
          <a:off x="395536" y="836712"/>
          <a:ext cx="8229600" cy="582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Риск кровотечения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Прочие ограничения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Активное кровотечение,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не контролируемое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хирургическим путем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Чрезмерно низкая масса тела –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менее 50 кг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– подбор дозы по анти-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Xa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активности 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Подтвержденная патология гемостаза – гемофилия, болезнь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Виллебрандта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без лечения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Чрезмерно высокая масса тела –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более 144 кг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– подбор дозы по анти-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Xa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активности 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Неконтролируемая артериальная гипертензия – АД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выше 230/120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мм.рт.ст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Почечная недостаточность с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КК менее 30 мл/мин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без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проведения гемодиализа – предпочесть НФГ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Тромбоцитопения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ниже 75*10</a:t>
                      </a:r>
                      <a:r>
                        <a:rPr lang="ru-RU" sz="2000" b="1" baseline="300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20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bg1"/>
                          </a:solidFill>
                        </a:rPr>
                        <a:t>При подборе дозы по анти-Ха активности рекомендуемые цифры – 1,0 – 1,05 ЕД/мл (при использовании </a:t>
                      </a:r>
                      <a:r>
                        <a:rPr lang="ru-RU" sz="2000" i="1" dirty="0" err="1" smtClean="0">
                          <a:solidFill>
                            <a:schemeClr val="bg1"/>
                          </a:solidFill>
                        </a:rPr>
                        <a:t>дальтепарина</a:t>
                      </a:r>
                      <a:r>
                        <a:rPr lang="ru-RU" sz="2000" i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20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Эпидуральная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или спинальная анестезия в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предшествующие 4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или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предстоящие 12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часов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Прием иных антикоагулянтов с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МНО более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2,0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63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Венозный </a:t>
            </a:r>
            <a:r>
              <a:rPr lang="ru-RU" sz="3600" dirty="0" err="1"/>
              <a:t>тромбоэмболизм</a:t>
            </a:r>
            <a:r>
              <a:rPr lang="ru-RU" sz="3600" dirty="0"/>
              <a:t>, </a:t>
            </a:r>
            <a:r>
              <a:rPr lang="ru-RU" sz="3600" dirty="0" err="1"/>
              <a:t>тромбофилия</a:t>
            </a:r>
            <a:r>
              <a:rPr lang="ru-RU" sz="3600" dirty="0"/>
              <a:t>, </a:t>
            </a:r>
            <a:r>
              <a:rPr lang="ru-RU" sz="3600" dirty="0" err="1"/>
              <a:t>антитромботическая</a:t>
            </a:r>
            <a:r>
              <a:rPr lang="ru-RU" sz="3600" dirty="0"/>
              <a:t> терапия и беременность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У женщин, которые соответствуют </a:t>
            </a:r>
            <a:r>
              <a:rPr lang="ru-RU" sz="2200" b="1" u="sng" dirty="0">
                <a:solidFill>
                  <a:schemeClr val="tx1"/>
                </a:solidFill>
              </a:rPr>
              <a:t>лабораторным критериям антифосфолипидного синдрома (АФС)</a:t>
            </a:r>
            <a:r>
              <a:rPr lang="ru-RU" sz="2200" b="1" dirty="0">
                <a:solidFill>
                  <a:schemeClr val="tx1"/>
                </a:solidFill>
              </a:rPr>
              <a:t>  </a:t>
            </a:r>
            <a:r>
              <a:rPr lang="ru-RU" sz="2200" b="1" u="sng" dirty="0">
                <a:solidFill>
                  <a:schemeClr val="tx1"/>
                </a:solidFill>
              </a:rPr>
              <a:t>и имеют клинические критерии АФС</a:t>
            </a:r>
            <a:r>
              <a:rPr lang="ru-RU" sz="2200" b="1" dirty="0">
                <a:solidFill>
                  <a:schemeClr val="tx1"/>
                </a:solidFill>
              </a:rPr>
              <a:t>, основывающиеся на анамнезе трех и более самопроизвольных прерываний беременности, мы рекомендуем назначение во время беременности профилактических или средних доз </a:t>
            </a:r>
            <a:r>
              <a:rPr lang="ru-RU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нефракционированного</a:t>
            </a:r>
            <a:r>
              <a:rPr lang="ru-R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гепарина </a:t>
            </a:r>
            <a:r>
              <a:rPr lang="ru-RU" sz="2200" b="1" dirty="0">
                <a:solidFill>
                  <a:schemeClr val="tx1"/>
                </a:solidFill>
              </a:rPr>
              <a:t>или профилактических доз </a:t>
            </a:r>
            <a:r>
              <a:rPr lang="ru-RU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низкомолекулярного гепарина </a:t>
            </a:r>
            <a:r>
              <a:rPr lang="ru-RU" sz="2200" b="1" dirty="0">
                <a:solidFill>
                  <a:schemeClr val="tx1"/>
                </a:solidFill>
              </a:rPr>
              <a:t>в сочетании с низкой дозой аспирина (75-100 мг/сутки) (</a:t>
            </a:r>
            <a:r>
              <a:rPr lang="ru-RU" sz="2200" b="1" dirty="0" err="1">
                <a:solidFill>
                  <a:schemeClr val="tx1"/>
                </a:solidFill>
              </a:rPr>
              <a:t>Grade</a:t>
            </a:r>
            <a:r>
              <a:rPr lang="ru-RU" sz="2200" b="1" dirty="0">
                <a:solidFill>
                  <a:schemeClr val="tx1"/>
                </a:solidFill>
              </a:rPr>
              <a:t> 1B). 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У женщин с наследственной </a:t>
            </a:r>
            <a:r>
              <a:rPr lang="ru-RU" sz="2200" b="1" dirty="0" err="1">
                <a:solidFill>
                  <a:schemeClr val="tx1"/>
                </a:solidFill>
              </a:rPr>
              <a:t>тромбофилией</a:t>
            </a:r>
            <a:r>
              <a:rPr lang="ru-RU" sz="2200" b="1" dirty="0">
                <a:solidFill>
                  <a:schemeClr val="tx1"/>
                </a:solidFill>
              </a:rPr>
              <a:t> и анамнезом осложнений беременности, мы полагаем отсутствие необходимости в </a:t>
            </a:r>
            <a:r>
              <a:rPr lang="ru-RU" sz="2200" b="1" dirty="0" err="1">
                <a:solidFill>
                  <a:schemeClr val="tx1"/>
                </a:solidFill>
              </a:rPr>
              <a:t>антитромботической</a:t>
            </a:r>
            <a:r>
              <a:rPr lang="ru-RU" sz="2200" b="1" dirty="0">
                <a:solidFill>
                  <a:schemeClr val="tx1"/>
                </a:solidFill>
              </a:rPr>
              <a:t> профилактике (</a:t>
            </a:r>
            <a:r>
              <a:rPr lang="ru-RU" sz="2200" b="1" dirty="0" err="1">
                <a:solidFill>
                  <a:schemeClr val="tx1"/>
                </a:solidFill>
              </a:rPr>
              <a:t>Grade</a:t>
            </a:r>
            <a:r>
              <a:rPr lang="ru-RU" sz="2200" b="1" dirty="0">
                <a:solidFill>
                  <a:schemeClr val="tx1"/>
                </a:solidFill>
              </a:rPr>
              <a:t> 2C).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У женщин с двумя и более </a:t>
            </a:r>
            <a:r>
              <a:rPr lang="ru-RU" sz="2200" b="1" dirty="0" err="1">
                <a:solidFill>
                  <a:schemeClr val="tx1"/>
                </a:solidFill>
              </a:rPr>
              <a:t>невынашиваниями</a:t>
            </a:r>
            <a:r>
              <a:rPr lang="ru-RU" sz="2200" b="1" dirty="0">
                <a:solidFill>
                  <a:schemeClr val="tx1"/>
                </a:solidFill>
              </a:rPr>
              <a:t> беременности, но без признаков АФС или </a:t>
            </a:r>
            <a:r>
              <a:rPr lang="ru-RU" sz="2200" b="1" dirty="0" err="1">
                <a:solidFill>
                  <a:schemeClr val="tx1"/>
                </a:solidFill>
              </a:rPr>
              <a:t>тромбофилии</a:t>
            </a:r>
            <a:r>
              <a:rPr lang="ru-RU" sz="2200" b="1" dirty="0">
                <a:solidFill>
                  <a:schemeClr val="tx1"/>
                </a:solidFill>
              </a:rPr>
              <a:t>, мы не рекомендуем </a:t>
            </a:r>
            <a:r>
              <a:rPr lang="ru-RU" sz="2200" b="1" dirty="0" err="1">
                <a:solidFill>
                  <a:schemeClr val="tx1"/>
                </a:solidFill>
              </a:rPr>
              <a:t>антитромботическую</a:t>
            </a:r>
            <a:r>
              <a:rPr lang="ru-RU" sz="2200" b="1" dirty="0">
                <a:solidFill>
                  <a:schemeClr val="tx1"/>
                </a:solidFill>
              </a:rPr>
              <a:t> профилактику (</a:t>
            </a:r>
            <a:r>
              <a:rPr lang="ru-RU" sz="2200" b="1" dirty="0" err="1">
                <a:solidFill>
                  <a:schemeClr val="tx1"/>
                </a:solidFill>
              </a:rPr>
              <a:t>Grade</a:t>
            </a:r>
            <a:r>
              <a:rPr lang="ru-RU" sz="2200" b="1" dirty="0">
                <a:solidFill>
                  <a:schemeClr val="tx1"/>
                </a:solidFill>
              </a:rPr>
              <a:t> 1B).</a:t>
            </a:r>
          </a:p>
        </p:txBody>
      </p:sp>
    </p:spTree>
    <p:extLst>
      <p:ext uri="{BB962C8B-B14F-4D97-AF65-F5344CB8AC3E}">
        <p14:creationId xmlns:p14="http://schemas.microsoft.com/office/powerpoint/2010/main" val="466239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Венозный </a:t>
            </a:r>
            <a:r>
              <a:rPr lang="ru-RU" sz="3600" dirty="0" err="1"/>
              <a:t>тромбоэмболизм</a:t>
            </a:r>
            <a:r>
              <a:rPr lang="ru-RU" sz="3600" dirty="0"/>
              <a:t>, </a:t>
            </a:r>
            <a:r>
              <a:rPr lang="ru-RU" sz="3600" dirty="0" err="1"/>
              <a:t>тромбофилия</a:t>
            </a:r>
            <a:r>
              <a:rPr lang="ru-RU" sz="3600" dirty="0"/>
              <a:t>, </a:t>
            </a:r>
            <a:r>
              <a:rPr lang="ru-RU" sz="3600" dirty="0" err="1"/>
              <a:t>антитромботическая</a:t>
            </a:r>
            <a:r>
              <a:rPr lang="ru-RU" sz="3600" dirty="0"/>
              <a:t> терапия и беременность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35292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У </a:t>
            </a:r>
            <a:r>
              <a:rPr lang="ru-RU" sz="2200" b="1" dirty="0" err="1">
                <a:solidFill>
                  <a:schemeClr val="tx1"/>
                </a:solidFill>
              </a:rPr>
              <a:t>лактирующих</a:t>
            </a:r>
            <a:r>
              <a:rPr lang="ru-RU" sz="2200" b="1" dirty="0">
                <a:solidFill>
                  <a:schemeClr val="tx1"/>
                </a:solidFill>
              </a:rPr>
              <a:t> женщин, использующих </a:t>
            </a:r>
            <a:r>
              <a:rPr lang="ru-R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АВК</a:t>
            </a:r>
            <a:r>
              <a:rPr lang="ru-RU" sz="2200" b="1" dirty="0">
                <a:solidFill>
                  <a:schemeClr val="tx1"/>
                </a:solidFill>
              </a:rPr>
              <a:t> или </a:t>
            </a:r>
            <a:r>
              <a:rPr lang="ru-R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НФГ</a:t>
            </a:r>
            <a:r>
              <a:rPr lang="ru-RU" sz="2200" b="1" dirty="0">
                <a:solidFill>
                  <a:schemeClr val="tx1"/>
                </a:solidFill>
              </a:rPr>
              <a:t>, при желании кормить грудью, мы рекомендуем продолжить использование </a:t>
            </a:r>
            <a:r>
              <a:rPr lang="ru-R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АВК</a:t>
            </a:r>
            <a:r>
              <a:rPr lang="ru-RU" sz="2200" b="1" dirty="0">
                <a:solidFill>
                  <a:schemeClr val="tx1"/>
                </a:solidFill>
              </a:rPr>
              <a:t> или </a:t>
            </a:r>
            <a:r>
              <a:rPr lang="ru-R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НФГ</a:t>
            </a:r>
            <a:r>
              <a:rPr lang="ru-RU" sz="2200" b="1" dirty="0">
                <a:solidFill>
                  <a:schemeClr val="tx1"/>
                </a:solidFill>
              </a:rPr>
              <a:t> (</a:t>
            </a:r>
            <a:r>
              <a:rPr lang="ru-RU" sz="2200" b="1" dirty="0" err="1">
                <a:solidFill>
                  <a:schemeClr val="tx1"/>
                </a:solidFill>
              </a:rPr>
              <a:t>Grade</a:t>
            </a:r>
            <a:r>
              <a:rPr lang="ru-RU" sz="2200" b="1" dirty="0">
                <a:solidFill>
                  <a:schemeClr val="tx1"/>
                </a:solidFill>
              </a:rPr>
              <a:t> 1A).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У </a:t>
            </a:r>
            <a:r>
              <a:rPr lang="ru-RU" sz="2200" b="1" dirty="0" err="1">
                <a:solidFill>
                  <a:schemeClr val="tx1"/>
                </a:solidFill>
              </a:rPr>
              <a:t>лактирующих</a:t>
            </a:r>
            <a:r>
              <a:rPr lang="ru-RU" sz="2200" b="1" dirty="0">
                <a:solidFill>
                  <a:schemeClr val="tx1"/>
                </a:solidFill>
              </a:rPr>
              <a:t> женщин, использующих </a:t>
            </a:r>
            <a:r>
              <a:rPr lang="ru-RU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НМГ</a:t>
            </a:r>
            <a:r>
              <a:rPr lang="ru-RU" sz="2200" b="1" dirty="0">
                <a:solidFill>
                  <a:schemeClr val="tx1"/>
                </a:solidFill>
              </a:rPr>
              <a:t>, </a:t>
            </a:r>
            <a:r>
              <a:rPr lang="ru-RU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данапароид</a:t>
            </a:r>
            <a:r>
              <a:rPr lang="ru-RU" sz="2200" b="1" dirty="0">
                <a:solidFill>
                  <a:schemeClr val="tx1"/>
                </a:solidFill>
              </a:rPr>
              <a:t> или </a:t>
            </a:r>
            <a:r>
              <a:rPr lang="ru-R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гирудин</a:t>
            </a:r>
            <a:r>
              <a:rPr lang="ru-RU" sz="2200" b="1" dirty="0">
                <a:solidFill>
                  <a:schemeClr val="tx1"/>
                </a:solidFill>
              </a:rPr>
              <a:t>, при желании кормить грудью, мы рекомендуем продолжить использование </a:t>
            </a:r>
            <a:r>
              <a:rPr lang="ru-RU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НМГ</a:t>
            </a:r>
            <a:r>
              <a:rPr lang="ru-RU" sz="2200" b="1" dirty="0">
                <a:solidFill>
                  <a:schemeClr val="tx1"/>
                </a:solidFill>
              </a:rPr>
              <a:t>, </a:t>
            </a:r>
            <a:r>
              <a:rPr lang="ru-RU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данапароида</a:t>
            </a:r>
            <a:r>
              <a:rPr lang="ru-R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или </a:t>
            </a:r>
            <a:r>
              <a:rPr lang="ru-R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гирудина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(</a:t>
            </a:r>
            <a:r>
              <a:rPr lang="ru-RU" sz="2200" b="1" dirty="0" err="1">
                <a:solidFill>
                  <a:schemeClr val="tx1"/>
                </a:solidFill>
              </a:rPr>
              <a:t>Grade</a:t>
            </a:r>
            <a:r>
              <a:rPr lang="ru-RU" sz="2200" b="1" dirty="0">
                <a:solidFill>
                  <a:schemeClr val="tx1"/>
                </a:solidFill>
              </a:rPr>
              <a:t> 1B).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У кормящих женщин мы предлагаем использовать иные антикоагулянты, чем </a:t>
            </a:r>
            <a:r>
              <a:rPr lang="ru-RU" sz="22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фондапаринукс</a:t>
            </a:r>
            <a:r>
              <a:rPr lang="ru-RU" sz="2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(</a:t>
            </a:r>
            <a:r>
              <a:rPr lang="ru-RU" sz="2200" b="1" dirty="0" err="1">
                <a:solidFill>
                  <a:schemeClr val="tx1"/>
                </a:solidFill>
              </a:rPr>
              <a:t>Grade</a:t>
            </a:r>
            <a:r>
              <a:rPr lang="ru-RU" sz="2200" b="1" dirty="0">
                <a:solidFill>
                  <a:schemeClr val="tx1"/>
                </a:solidFill>
              </a:rPr>
              <a:t> 2C).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У кормящих женщин мы рекомендуем использовать иные антикоагулянты, нежели </a:t>
            </a:r>
            <a:r>
              <a:rPr lang="ru-RU" sz="2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прямые ингибиторы тромбина (</a:t>
            </a:r>
            <a:r>
              <a:rPr lang="ru-RU" sz="22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дабигатран</a:t>
            </a:r>
            <a:r>
              <a:rPr lang="ru-RU" sz="2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200" b="1" dirty="0">
                <a:solidFill>
                  <a:schemeClr val="tx1"/>
                </a:solidFill>
              </a:rPr>
              <a:t>и </a:t>
            </a:r>
            <a:r>
              <a:rPr lang="ru-RU" sz="2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ингибиторы фактора Ха (</a:t>
            </a:r>
            <a:r>
              <a:rPr lang="ru-RU" sz="22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ривароксабан</a:t>
            </a:r>
            <a:r>
              <a:rPr lang="ru-RU" sz="2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апиксабан</a:t>
            </a:r>
            <a:r>
              <a:rPr lang="ru-RU" sz="2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200" b="1" dirty="0">
                <a:solidFill>
                  <a:schemeClr val="tx1"/>
                </a:solidFill>
              </a:rPr>
              <a:t> (</a:t>
            </a:r>
            <a:r>
              <a:rPr lang="ru-RU" sz="2200" b="1" dirty="0" err="1">
                <a:solidFill>
                  <a:schemeClr val="tx1"/>
                </a:solidFill>
              </a:rPr>
              <a:t>Grade</a:t>
            </a:r>
            <a:r>
              <a:rPr lang="ru-RU" sz="2200" b="1" dirty="0">
                <a:solidFill>
                  <a:schemeClr val="tx1"/>
                </a:solidFill>
              </a:rPr>
              <a:t> 1C) .</a:t>
            </a:r>
          </a:p>
        </p:txBody>
      </p:sp>
    </p:spTree>
    <p:extLst>
      <p:ext uri="{BB962C8B-B14F-4D97-AF65-F5344CB8AC3E}">
        <p14:creationId xmlns:p14="http://schemas.microsoft.com/office/powerpoint/2010/main" val="89172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Венозный </a:t>
            </a:r>
            <a:r>
              <a:rPr lang="ru-RU" sz="3600" dirty="0" err="1"/>
              <a:t>тромбоэмболизм</a:t>
            </a:r>
            <a:r>
              <a:rPr lang="ru-RU" sz="3600" dirty="0"/>
              <a:t>, </a:t>
            </a:r>
            <a:r>
              <a:rPr lang="ru-RU" sz="3600" dirty="0" err="1"/>
              <a:t>тромбофилия</a:t>
            </a:r>
            <a:r>
              <a:rPr lang="ru-RU" sz="3600" dirty="0"/>
              <a:t>, </a:t>
            </a:r>
            <a:r>
              <a:rPr lang="ru-RU" sz="3600" dirty="0" err="1"/>
              <a:t>антитромботическая</a:t>
            </a:r>
            <a:r>
              <a:rPr lang="ru-RU" sz="3600" dirty="0"/>
              <a:t> терапия и беременность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352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У женщин во время попыток </a:t>
            </a:r>
            <a:r>
              <a:rPr lang="ru-RU" sz="2400" b="1" dirty="0" err="1">
                <a:solidFill>
                  <a:schemeClr val="tx1"/>
                </a:solidFill>
              </a:rPr>
              <a:t>ассистированной</a:t>
            </a:r>
            <a:r>
              <a:rPr lang="ru-RU" sz="2400" b="1" dirty="0">
                <a:solidFill>
                  <a:schemeClr val="tx1"/>
                </a:solidFill>
              </a:rPr>
              <a:t> репродукции (ЭКО) мы не рекомендуем использовать рутинную профилактику ВТЭ (</a:t>
            </a:r>
            <a:r>
              <a:rPr lang="ru-RU" sz="2400" b="1" dirty="0" err="1">
                <a:solidFill>
                  <a:schemeClr val="tx1"/>
                </a:solidFill>
              </a:rPr>
              <a:t>Grade</a:t>
            </a:r>
            <a:r>
              <a:rPr lang="ru-RU" sz="2400" b="1" dirty="0">
                <a:solidFill>
                  <a:schemeClr val="tx1"/>
                </a:solidFill>
              </a:rPr>
              <a:t> 1B).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У женщин во время попыток </a:t>
            </a:r>
            <a:r>
              <a:rPr lang="ru-RU" sz="2400" b="1" dirty="0" err="1">
                <a:solidFill>
                  <a:schemeClr val="tx1"/>
                </a:solidFill>
              </a:rPr>
              <a:t>ассистированной</a:t>
            </a:r>
            <a:r>
              <a:rPr lang="ru-RU" sz="2400" b="1" dirty="0">
                <a:solidFill>
                  <a:schemeClr val="tx1"/>
                </a:solidFill>
              </a:rPr>
              <a:t> репродукции (ЭКО), </a:t>
            </a:r>
            <a:r>
              <a:rPr lang="ru-RU" sz="2400" b="1" u="sng" dirty="0">
                <a:solidFill>
                  <a:schemeClr val="tx1"/>
                </a:solidFill>
              </a:rPr>
              <a:t>при тяжелом течении синдрома </a:t>
            </a:r>
            <a:r>
              <a:rPr lang="ru-RU" sz="2400" b="1" u="sng" dirty="0" err="1">
                <a:solidFill>
                  <a:schemeClr val="tx1"/>
                </a:solidFill>
              </a:rPr>
              <a:t>гиперстимуляции</a:t>
            </a:r>
            <a:r>
              <a:rPr lang="ru-RU" sz="2400" b="1" u="sng" dirty="0">
                <a:solidFill>
                  <a:schemeClr val="tx1"/>
                </a:solidFill>
              </a:rPr>
              <a:t> яичников</a:t>
            </a:r>
            <a:r>
              <a:rPr lang="ru-RU" sz="2400" b="1" dirty="0">
                <a:solidFill>
                  <a:schemeClr val="tx1"/>
                </a:solidFill>
              </a:rPr>
              <a:t>, мы предлагаем </a:t>
            </a:r>
            <a:r>
              <a:rPr lang="ru-RU" sz="2400" b="1" dirty="0" err="1">
                <a:solidFill>
                  <a:schemeClr val="tx1"/>
                </a:solidFill>
              </a:rPr>
              <a:t>тромбопрофилактику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(профилактические дозы НМГ)</a:t>
            </a:r>
            <a:r>
              <a:rPr lang="ru-RU" sz="2400" b="1" dirty="0">
                <a:solidFill>
                  <a:schemeClr val="tx1"/>
                </a:solidFill>
              </a:rPr>
              <a:t> до трех месяцев после разрешения клиники синдрома </a:t>
            </a:r>
            <a:r>
              <a:rPr lang="ru-RU" sz="2400" b="1" dirty="0" err="1">
                <a:solidFill>
                  <a:schemeClr val="tx1"/>
                </a:solidFill>
              </a:rPr>
              <a:t>гиперстимуляции</a:t>
            </a:r>
            <a:r>
              <a:rPr lang="ru-RU" sz="2400" b="1" dirty="0">
                <a:solidFill>
                  <a:schemeClr val="tx1"/>
                </a:solidFill>
              </a:rPr>
              <a:t> яичников (</a:t>
            </a:r>
            <a:r>
              <a:rPr lang="ru-RU" sz="2400" b="1" dirty="0" err="1">
                <a:solidFill>
                  <a:schemeClr val="tx1"/>
                </a:solidFill>
              </a:rPr>
              <a:t>Grade</a:t>
            </a:r>
            <a:r>
              <a:rPr lang="ru-RU" sz="2400" b="1" dirty="0">
                <a:solidFill>
                  <a:schemeClr val="tx1"/>
                </a:solidFill>
              </a:rPr>
              <a:t> 2C).</a:t>
            </a:r>
          </a:p>
        </p:txBody>
      </p:sp>
    </p:spTree>
    <p:extLst>
      <p:ext uri="{BB962C8B-B14F-4D97-AF65-F5344CB8AC3E}">
        <p14:creationId xmlns:p14="http://schemas.microsoft.com/office/powerpoint/2010/main" val="373248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3">
      <a:dk1>
        <a:sysClr val="windowText" lastClr="000000"/>
      </a:dk1>
      <a:lt1>
        <a:sysClr val="window" lastClr="FFFFFF"/>
      </a:lt1>
      <a:dk2>
        <a:srgbClr val="000000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00"/>
      </a:hlink>
      <a:folHlink>
        <a:srgbClr val="59A8D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4862</TotalTime>
  <Words>2374</Words>
  <Application>Microsoft Office PowerPoint</Application>
  <PresentationFormat>Экран (4:3)</PresentationFormat>
  <Paragraphs>219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Применение низкомолекулярных гепаринов в акушерской практике</vt:lpstr>
      <vt:lpstr>Презентация PowerPoint</vt:lpstr>
      <vt:lpstr>Презентация PowerPoint</vt:lpstr>
      <vt:lpstr>Венозный тромбоэмболизм, тромбофилия, антитромботическая терапия и беременность</vt:lpstr>
      <vt:lpstr>Биологические свойства НМГ по сравнению с НФГ</vt:lpstr>
      <vt:lpstr>Ограничения применения НМГ</vt:lpstr>
      <vt:lpstr>Венозный тромбоэмболизм, тромбофилия, антитромботическая терапия и беременность</vt:lpstr>
      <vt:lpstr>Венозный тромбоэмболизм, тромбофилия, антитромботическая терапия и беременность</vt:lpstr>
      <vt:lpstr>Венозный тромбоэмболизм, тромбофилия, антитромботическая терапия и беременность</vt:lpstr>
      <vt:lpstr>Венозный тромбоэмболизм, тромбофилия, антитромботическая терапия и беременность</vt:lpstr>
      <vt:lpstr>Презентация PowerPoint</vt:lpstr>
      <vt:lpstr>Условия безопасности тромбопрофилактики</vt:lpstr>
      <vt:lpstr>Венозный тромбоэмболизм, тромбофилия, антитромботическая терапия и беременность</vt:lpstr>
      <vt:lpstr>Венозный тромбоэмболизм, тромбофилия, антитромботическая терапия и беременность</vt:lpstr>
      <vt:lpstr>Преимущества и недостатки терапии АВК  </vt:lpstr>
      <vt:lpstr>Венозный тромбоэмболизм, тромбофилия, антитромботическая терапия и беременность</vt:lpstr>
      <vt:lpstr>Венозный тромбоэмболизм, тромбофилия, антитромботическая терапия и беременность</vt:lpstr>
      <vt:lpstr>Презентация PowerPoint</vt:lpstr>
      <vt:lpstr>Регионарная анестезия и НМГ</vt:lpstr>
      <vt:lpstr>Презентация PowerPoint</vt:lpstr>
      <vt:lpstr>Презентация PowerPoint</vt:lpstr>
      <vt:lpstr>Эпидуральная анестезия и антикоагулянты</vt:lpstr>
      <vt:lpstr>Стандарты медицинской помощи, регламентирующие применение НМГ (приказы МЗ РФ)</vt:lpstr>
      <vt:lpstr>Выбор НМГ – вопрос фармакоэкономики?</vt:lpstr>
      <vt:lpstr>Фармакоэкономика – основа выбора НМГ</vt:lpstr>
      <vt:lpstr>Презентация PowerPoint</vt:lpstr>
    </vt:vector>
  </TitlesOfParts>
  <Company>CoCoCo marketing &amp; advertising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Zofenopril</dc:subject>
  <dc:creator>Mac 6</dc:creator>
  <cp:lastModifiedBy>201_0162</cp:lastModifiedBy>
  <cp:revision>1585</cp:revision>
  <cp:lastPrinted>2003-04-23T17:50:55Z</cp:lastPrinted>
  <dcterms:created xsi:type="dcterms:W3CDTF">2003-04-23T07:48:53Z</dcterms:created>
  <dcterms:modified xsi:type="dcterms:W3CDTF">2015-05-25T02:54:03Z</dcterms:modified>
</cp:coreProperties>
</file>