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8" r:id="rId3"/>
    <p:sldId id="330" r:id="rId4"/>
    <p:sldId id="331" r:id="rId5"/>
    <p:sldId id="263" r:id="rId6"/>
    <p:sldId id="296" r:id="rId7"/>
    <p:sldId id="297" r:id="rId8"/>
    <p:sldId id="299" r:id="rId9"/>
    <p:sldId id="300" r:id="rId10"/>
    <p:sldId id="264" r:id="rId11"/>
    <p:sldId id="265" r:id="rId12"/>
    <p:sldId id="266" r:id="rId13"/>
    <p:sldId id="267" r:id="rId14"/>
    <p:sldId id="268" r:id="rId15"/>
    <p:sldId id="335" r:id="rId16"/>
    <p:sldId id="270" r:id="rId17"/>
    <p:sldId id="271" r:id="rId18"/>
    <p:sldId id="272" r:id="rId19"/>
    <p:sldId id="273" r:id="rId20"/>
    <p:sldId id="326" r:id="rId21"/>
    <p:sldId id="33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2" r:id="rId40"/>
    <p:sldId id="293" r:id="rId41"/>
    <p:sldId id="294" r:id="rId42"/>
    <p:sldId id="304" r:id="rId43"/>
    <p:sldId id="318" r:id="rId44"/>
    <p:sldId id="305" r:id="rId45"/>
    <p:sldId id="308" r:id="rId46"/>
    <p:sldId id="309" r:id="rId47"/>
    <p:sldId id="339" r:id="rId48"/>
    <p:sldId id="344" r:id="rId49"/>
    <p:sldId id="340" r:id="rId50"/>
    <p:sldId id="310" r:id="rId51"/>
    <p:sldId id="311" r:id="rId52"/>
    <p:sldId id="337" r:id="rId53"/>
    <p:sldId id="313" r:id="rId54"/>
    <p:sldId id="314" r:id="rId55"/>
    <p:sldId id="315" r:id="rId56"/>
    <p:sldId id="316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D2697-7EFC-47EB-8E5D-B4E56E7B0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9E4CAB-9EB2-4577-A5E0-746138DEB31F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3CDC42-0552-4149-81E3-655720B47F3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4348" y="2428868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Тяжелая внебольничная пневмония на фоне вируса </a:t>
            </a:r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A(H1N1) </a:t>
            </a:r>
            <a:r>
              <a:rPr lang="ru-RU" sz="2800" b="1" dirty="0" smtClean="0">
                <a:solidFill>
                  <a:schemeClr val="bg1"/>
                </a:solidFill>
                <a:latin typeface="Bookman Old Style" pitchFamily="18" charset="0"/>
              </a:rPr>
              <a:t>у беременных. Интенсивная терапия. .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229225"/>
            <a:ext cx="6400800" cy="863600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С.К. Сухотин, Г.В. Чижова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Тарабарин, А.Г. </a:t>
            </a:r>
            <a:r>
              <a:rPr lang="ru-RU" sz="3200" b="1" dirty="0" err="1" smtClean="0">
                <a:solidFill>
                  <a:schemeClr val="bg1"/>
                </a:solidFill>
                <a:latin typeface="Bookman Old Style" pitchFamily="18" charset="0"/>
              </a:rPr>
              <a:t>Филлипов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Н.В. </a:t>
            </a:r>
            <a:r>
              <a:rPr lang="ru-RU" sz="3200" b="1" dirty="0" err="1" smtClean="0">
                <a:solidFill>
                  <a:schemeClr val="bg1"/>
                </a:solidFill>
                <a:latin typeface="Bookman Old Style" pitchFamily="18" charset="0"/>
              </a:rPr>
              <a:t>Сухотина,Э.Л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ru-RU" sz="3200" b="1" dirty="0" err="1" smtClean="0">
                <a:solidFill>
                  <a:schemeClr val="bg1"/>
                </a:solidFill>
                <a:latin typeface="Bookman Old Style" pitchFamily="18" charset="0"/>
              </a:rPr>
              <a:t>Щенников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, С.В. Антонов,  А.С. </a:t>
            </a:r>
            <a:r>
              <a:rPr lang="ru-RU" sz="3200" b="1" dirty="0" err="1" smtClean="0">
                <a:solidFill>
                  <a:schemeClr val="bg1"/>
                </a:solidFill>
                <a:latin typeface="Bookman Old Style" pitchFamily="18" charset="0"/>
              </a:rPr>
              <a:t>Пономарчук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, Э.В.Головачева</a:t>
            </a:r>
          </a:p>
          <a:p>
            <a:pPr eaLnBrk="1" hangingPunct="1"/>
            <a:endParaRPr lang="ru-RU" b="1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1813634" y="6072206"/>
            <a:ext cx="5100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ИПКСЗ. ОАР </a:t>
            </a:r>
            <a:r>
              <a:rPr lang="ru-RU" b="1" dirty="0">
                <a:solidFill>
                  <a:schemeClr val="bg1"/>
                </a:solidFill>
              </a:rPr>
              <a:t>ККБ 1 им. проф. С.И. Сергеева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г. Хабаровск</a:t>
            </a: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7740650" y="333375"/>
          <a:ext cx="977900" cy="1008063"/>
        </p:xfrm>
        <a:graphic>
          <a:graphicData uri="http://schemas.openxmlformats.org/presentationml/2006/ole">
            <p:oleObj spid="_x0000_s1026" name="CorelDRAW" r:id="rId4" imgW="2736720" imgH="2819520" progId="">
              <p:embed/>
            </p:oleObj>
          </a:graphicData>
        </a:graphic>
      </p:graphicFrame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827088" y="333375"/>
            <a:ext cx="7027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ПОВЫШЕНИЯ КВАЛИФИКАЦИИ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СПЕЦИАЛИСТОВ ЗДРАВООХРАНЕНИЯ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solidFill>
                  <a:srgbClr val="C00000"/>
                </a:solidFill>
              </a:rPr>
              <a:t>Особенности штамма вируса </a:t>
            </a:r>
            <a:r>
              <a:rPr lang="en-US" sz="3600" dirty="0" smtClean="0">
                <a:solidFill>
                  <a:srgbClr val="C00000"/>
                </a:solidFill>
              </a:rPr>
              <a:t>A(H1N1</a:t>
            </a:r>
            <a:r>
              <a:rPr lang="en-US" sz="3600" dirty="0" smtClean="0">
                <a:solidFill>
                  <a:schemeClr val="accent2"/>
                </a:solidFill>
              </a:rPr>
              <a:t>)</a:t>
            </a:r>
            <a:endParaRPr lang="ru-RU" sz="3600" dirty="0" smtClean="0">
              <a:solidFill>
                <a:schemeClr val="accent2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68413"/>
            <a:ext cx="8229600" cy="452596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2000" dirty="0" smtClean="0"/>
              <a:t>Ранее этот вирус никогда не циркулировал среди людей и не связан с эпидемиями сезонного гриппа. По этой причине он является более контагиозным и коэффициент инфицирования в отношении этого штамма составляет 22-33% (5-15% для сезонного гриппа).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dirty="0" smtClean="0"/>
              <a:t>Среди заболевших преобладают люди молодого возраста (до 53% заболевших в Мексике были моложе 19 лет).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Беременные женщины являются группой высокого риска по развитию гриппа и вызванных им серьёзных осложнений. Это касается как гриппа 2009 - А(Н</a:t>
            </a:r>
            <a:r>
              <a:rPr lang="en-US" sz="2400" dirty="0" smtClean="0">
                <a:solidFill>
                  <a:srgbClr val="C00000"/>
                </a:solidFill>
              </a:rPr>
              <a:t>1N</a:t>
            </a:r>
            <a:r>
              <a:rPr lang="ru-RU" sz="2400" dirty="0" smtClean="0">
                <a:solidFill>
                  <a:srgbClr val="C00000"/>
                </a:solidFill>
              </a:rPr>
              <a:t>1), так и сезонного гриппа. Заболевание у таких пациенток протекает более тяжело и сопровождается высокой частотой осложнений в виде пневмоний, респираторного дистресс-синдрома, спонтанных абортов, плацентарной недостаточности, антенатальной гибели плода и др.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ru-RU" sz="2000" dirty="0" smtClean="0"/>
              <a:t>4.Летальность у всех подгрупп, заболевших гриппом А/</a:t>
            </a:r>
            <a:r>
              <a:rPr lang="en-US" sz="2000" dirty="0" smtClean="0"/>
              <a:t>(</a:t>
            </a:r>
            <a:r>
              <a:rPr lang="ru-RU" sz="2000" dirty="0" smtClean="0"/>
              <a:t>Н</a:t>
            </a:r>
            <a:r>
              <a:rPr lang="en-US" sz="2000" dirty="0" smtClean="0"/>
              <a:t>1N</a:t>
            </a:r>
            <a:r>
              <a:rPr lang="ru-RU" sz="2000" dirty="0" smtClean="0"/>
              <a:t>1</a:t>
            </a:r>
            <a:r>
              <a:rPr lang="en-US" sz="2000" dirty="0" smtClean="0"/>
              <a:t>)</a:t>
            </a:r>
            <a:r>
              <a:rPr lang="ru-RU" sz="2000" dirty="0" smtClean="0"/>
              <a:t>, превосходит сезонный грипп.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    </a:t>
            </a:r>
            <a:r>
              <a:rPr lang="ru-RU" sz="3000" dirty="0" smtClean="0"/>
              <a:t>Наиболее грозным осложнением при гриппе является развитие пневмонии.</a:t>
            </a:r>
            <a:endParaRPr lang="en-US" sz="3000" dirty="0" smtClean="0"/>
          </a:p>
          <a:p>
            <a:pPr eaLnBrk="1" hangingPunct="1">
              <a:buFontTx/>
              <a:buNone/>
            </a:pPr>
            <a:endParaRPr lang="ru-RU" sz="3000" dirty="0" smtClean="0"/>
          </a:p>
          <a:p>
            <a:pPr eaLnBrk="1" hangingPunct="1">
              <a:buFontTx/>
              <a:buNone/>
            </a:pPr>
            <a:r>
              <a:rPr lang="en-US" sz="3000" dirty="0" smtClean="0"/>
              <a:t>       </a:t>
            </a:r>
            <a:r>
              <a:rPr lang="ru-RU" sz="3200" dirty="0" smtClean="0"/>
              <a:t>В настоящее время при гриппе принято выделять три формы пневмонии: </a:t>
            </a:r>
            <a:endParaRPr lang="en-US" sz="3200" dirty="0" smtClean="0"/>
          </a:p>
          <a:p>
            <a:pPr eaLnBrk="1" hangingPunct="1">
              <a:buFontTx/>
              <a:buNone/>
            </a:pPr>
            <a:r>
              <a:rPr lang="en-US" sz="3200" dirty="0" smtClean="0"/>
              <a:t>   </a:t>
            </a:r>
            <a:r>
              <a:rPr lang="ru-RU" sz="3200" dirty="0" smtClean="0"/>
              <a:t>первичная вирусная пневмония, </a:t>
            </a:r>
            <a:endParaRPr lang="en-US" sz="3200" dirty="0" smtClean="0"/>
          </a:p>
          <a:p>
            <a:pPr eaLnBrk="1" hangingPunct="1">
              <a:buFontTx/>
              <a:buNone/>
            </a:pPr>
            <a:r>
              <a:rPr lang="en-US" sz="3200" dirty="0" smtClean="0"/>
              <a:t>   </a:t>
            </a:r>
            <a:r>
              <a:rPr lang="ru-RU" sz="3200" dirty="0" smtClean="0"/>
              <a:t>вирусно-бактериальная (вторичная) пневмония,</a:t>
            </a:r>
            <a:endParaRPr lang="en-US" sz="3200" dirty="0" smtClean="0"/>
          </a:p>
          <a:p>
            <a:pPr eaLnBrk="1" hangingPunct="1">
              <a:buFontTx/>
              <a:buNone/>
            </a:pPr>
            <a:r>
              <a:rPr lang="en-US" sz="3200" dirty="0" smtClean="0"/>
              <a:t>  </a:t>
            </a:r>
            <a:r>
              <a:rPr lang="ru-RU" sz="3200" dirty="0" smtClean="0"/>
              <a:t> бактериальная (третичная) пневмония.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Цель исследования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Выработать протокол методов  интенсивной терапии и респираторной поддержки у беременных с тяжелой внебольничной пневмонией </a:t>
            </a:r>
            <a:r>
              <a:rPr lang="en-US" sz="4000" dirty="0" smtClean="0"/>
              <a:t>A(H1 N1)</a:t>
            </a:r>
            <a:endParaRPr lang="ru-RU" sz="40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Материал исследований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dirty="0" smtClean="0"/>
              <a:t>1 группа (состояние беременных крайне тяжелое) – 4 ж на ИВЛ.</a:t>
            </a:r>
          </a:p>
          <a:p>
            <a:pPr eaLnBrk="1" hangingPunct="1"/>
            <a:r>
              <a:rPr lang="ru-RU" sz="4000" dirty="0" smtClean="0"/>
              <a:t>2 группа (состояние тяжелое) - 4 ж без ИВЛ</a:t>
            </a:r>
          </a:p>
          <a:p>
            <a:pPr eaLnBrk="1" hangingPunct="1">
              <a:buFontTx/>
              <a:buNone/>
            </a:pPr>
            <a:endParaRPr lang="ru-RU" sz="4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Методы исследований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dirty="0" smtClean="0">
                <a:solidFill>
                  <a:schemeClr val="accent2"/>
                </a:solidFill>
              </a:rPr>
              <a:t>1. </a:t>
            </a:r>
            <a:r>
              <a:rPr lang="ru-RU" sz="3600" dirty="0" smtClean="0"/>
              <a:t>Газы крови, КЩС, кислородный индекс, шунт, гемоглобин, гематокрит, калий, натрий, хлор, глюкоза, лактат, осмолярность (в арт. и вене), креатинин, мочевина, анализ крови и мочи, гемодинамика (методом УЗДГ), ЦВД, почасовой и суточный диурез, </a:t>
            </a:r>
            <a:r>
              <a:rPr lang="en-US" sz="3600" dirty="0" smtClean="0"/>
              <a:t>R-</a:t>
            </a:r>
            <a:r>
              <a:rPr lang="ru-RU" sz="3600" dirty="0" smtClean="0"/>
              <a:t>графия легких.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-387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1 группа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71563"/>
            <a:ext cx="8229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1. </a:t>
            </a:r>
            <a:r>
              <a:rPr lang="ru-RU" sz="2000" b="1" dirty="0" smtClean="0"/>
              <a:t>Сычева Е.А., г. Хабаровск, 31 год</a:t>
            </a:r>
            <a:r>
              <a:rPr lang="ru-RU" sz="2000" dirty="0" smtClean="0"/>
              <a:t>, беременность 20 нед., прерывание беременности через сутки, к/</a:t>
            </a:r>
            <a:r>
              <a:rPr lang="ru-RU" sz="2000" dirty="0" err="1" smtClean="0"/>
              <a:t>д</a:t>
            </a:r>
            <a:r>
              <a:rPr lang="ru-RU" sz="2000" dirty="0" smtClean="0"/>
              <a:t> -59.   ИВЛ в течение 5 суток. Выписана.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2. </a:t>
            </a:r>
            <a:r>
              <a:rPr lang="ru-RU" sz="2000" b="1" dirty="0" smtClean="0"/>
              <a:t>Волкова М.В. с. Тополево, сельский р-н., г. Хабаровска</a:t>
            </a:r>
            <a:r>
              <a:rPr lang="ru-RU" sz="2000" dirty="0" smtClean="0"/>
              <a:t>, 22 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года, </a:t>
            </a:r>
            <a:r>
              <a:rPr lang="ru-RU" sz="2000" dirty="0" err="1" smtClean="0"/>
              <a:t>бер</a:t>
            </a:r>
            <a:r>
              <a:rPr lang="ru-RU" sz="2000" dirty="0" smtClean="0"/>
              <a:t>.- 30 нед. Через 2 суток операция кесарево сечения. Плод живой, находился несколько суток на ИВЛ в перинатальном центре. К/</a:t>
            </a:r>
            <a:r>
              <a:rPr lang="ru-RU" sz="2000" dirty="0" err="1" smtClean="0"/>
              <a:t>д</a:t>
            </a:r>
            <a:r>
              <a:rPr lang="ru-RU" sz="2000" dirty="0" smtClean="0"/>
              <a:t>- 60 сут. Смерть. Заключительный диагноз: «Внебольничная двухсторонняя пневмония, с субтотальным поражением обоих легких, тяжелого течения, вирусно- бактериальной этиологии осложнившая течение гриппа </a:t>
            </a:r>
            <a:r>
              <a:rPr lang="en-US" sz="2000" dirty="0" smtClean="0"/>
              <a:t>A(H1 N1)</a:t>
            </a:r>
            <a:r>
              <a:rPr lang="ru-RU" sz="2000" dirty="0" smtClean="0"/>
              <a:t>, бактериальное сочетание клебсиелы + синегнойная палочки. ОДН 3 ст. ПОН. ОРДС. Осложненная рецидивирующим напряженным пневмотораксом с обеих сторон (дренирование плевральной полости справа, развитием вторичной эмпиемы правой плевральной полости. Длительная ИВЛ (60 суток), осложненная  развитием пролежни трахеи, трахеотомия. Состояние после операции кесарево сечения. Катетеризация подключичной вены справа».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-387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1 группа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0125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11200" dirty="0" smtClean="0"/>
              <a:t>3. </a:t>
            </a:r>
            <a:r>
              <a:rPr lang="ru-RU" sz="9600" dirty="0" smtClean="0"/>
              <a:t>Кузина М.В., 27 лет, поступила из г. Комсомольска-на-Амуре на ИВЛ, беременность</a:t>
            </a:r>
            <a:r>
              <a:rPr lang="ru-RU" sz="9600" dirty="0" smtClean="0">
                <a:solidFill>
                  <a:schemeClr val="accent2"/>
                </a:solidFill>
              </a:rPr>
              <a:t> </a:t>
            </a:r>
            <a:r>
              <a:rPr lang="ru-RU" sz="9600" dirty="0" smtClean="0">
                <a:solidFill>
                  <a:srgbClr val="C00000"/>
                </a:solidFill>
              </a:rPr>
              <a:t>27 недель. К/</a:t>
            </a:r>
            <a:r>
              <a:rPr lang="ru-RU" sz="9600" dirty="0" err="1" smtClean="0">
                <a:solidFill>
                  <a:srgbClr val="C00000"/>
                </a:solidFill>
              </a:rPr>
              <a:t>д</a:t>
            </a:r>
            <a:r>
              <a:rPr lang="ru-RU" sz="9600" dirty="0" smtClean="0">
                <a:solidFill>
                  <a:srgbClr val="C00000"/>
                </a:solidFill>
              </a:rPr>
              <a:t> -60.  Антенатальная гибель плода. У акушер – гинеколога не наблюдалась. В Комсомольске –на –Амуре произведена операция кесарево сечения. Извлечен мертвый плод. Заключительный диагноз: «Внебольничная пневмония с тотальным поражением левого легкого и верхней доли правого легкого, вирусно-бактериальной этиологии (осложнившая течение гриппа</a:t>
            </a:r>
            <a:r>
              <a:rPr lang="en-US" sz="9600" dirty="0" smtClean="0">
                <a:solidFill>
                  <a:srgbClr val="C00000"/>
                </a:solidFill>
              </a:rPr>
              <a:t> A(H1N1) </a:t>
            </a:r>
            <a:r>
              <a:rPr lang="ru-RU" sz="9600" dirty="0" smtClean="0">
                <a:solidFill>
                  <a:srgbClr val="C00000"/>
                </a:solidFill>
              </a:rPr>
              <a:t>тяжелого течения). ПОН. (ОРДС, ОПН. ОДН -3 ст., </a:t>
            </a:r>
            <a:r>
              <a:rPr lang="ru-RU" sz="9600" dirty="0" err="1" smtClean="0">
                <a:solidFill>
                  <a:srgbClr val="C00000"/>
                </a:solidFill>
              </a:rPr>
              <a:t>легочно</a:t>
            </a:r>
            <a:r>
              <a:rPr lang="ru-RU" sz="9600" dirty="0" smtClean="0">
                <a:solidFill>
                  <a:srgbClr val="C00000"/>
                </a:solidFill>
              </a:rPr>
              <a:t> – сердечная недостаточность 3 ст., энцефалопатия смешанного генеза). Парапневмотический плеврит, рецидивирующий пневмоторакс с обеих сторон (дренирование обоих плевральных полостей). Трахеотомия ИВЛ</a:t>
            </a:r>
          </a:p>
          <a:p>
            <a:pPr eaLnBrk="1" hangingPunct="1">
              <a:lnSpc>
                <a:spcPct val="80000"/>
              </a:lnSpc>
            </a:pPr>
            <a:r>
              <a:rPr lang="ru-RU" sz="9600" b="1" dirty="0" smtClean="0"/>
              <a:t>4. </a:t>
            </a:r>
            <a:r>
              <a:rPr lang="ru-RU" sz="9600" b="1" dirty="0" err="1" smtClean="0">
                <a:solidFill>
                  <a:schemeClr val="tx2">
                    <a:lumMod val="75000"/>
                  </a:schemeClr>
                </a:solidFill>
              </a:rPr>
              <a:t>Гуз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 О.П., г. Бикин, Хабаровского края, 27 лет, беременность 34 нед., операция кесарево сечения. Плод живой. К/</a:t>
            </a:r>
            <a:r>
              <a:rPr lang="ru-RU" sz="9600" b="1" dirty="0" err="1" smtClean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 -60 суток.  Выписана. Разбирается как клинический случай.</a:t>
            </a:r>
          </a:p>
          <a:p>
            <a:pPr eaLnBrk="1" hangingPunct="1">
              <a:lnSpc>
                <a:spcPct val="80000"/>
              </a:lnSpc>
            </a:pPr>
            <a:endParaRPr lang="ru-RU" sz="67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4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dirty="0" smtClean="0">
                <a:solidFill>
                  <a:schemeClr val="accent2"/>
                </a:solidFill>
              </a:rPr>
              <a:t> 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endParaRPr lang="ru-RU" sz="48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25962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dirty="0" smtClean="0"/>
              <a:t>У больных имели место все проявления ОРДС – от интерстициального и альвеолярного отека до интерстициального и интраальвеолярного фиброза. Поэтому в течение всего срока болезни ведущим признаком являлась тяжелая дыхательная недостаточность плохо поддающаяся коррекции адекватной респираторной терапии.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Клинический случай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err="1" smtClean="0">
                <a:solidFill>
                  <a:srgbClr val="C00000"/>
                </a:solidFill>
              </a:rPr>
              <a:t>Гуз</a:t>
            </a:r>
            <a:r>
              <a:rPr lang="ru-RU" sz="2400" dirty="0" smtClean="0">
                <a:solidFill>
                  <a:srgbClr val="C00000"/>
                </a:solidFill>
              </a:rPr>
              <a:t> О.П. Поступила из г. Бикина </a:t>
            </a:r>
            <a:r>
              <a:rPr lang="ru-RU" sz="2400" dirty="0" smtClean="0"/>
              <a:t>20.11.09. Хабаровского края, 27 лет, беременность 34 нед., произведена операция кесарево сечения. Плод живой. К/</a:t>
            </a:r>
            <a:r>
              <a:rPr lang="ru-RU" sz="2400" dirty="0" err="1" smtClean="0"/>
              <a:t>д</a:t>
            </a:r>
            <a:r>
              <a:rPr lang="ru-RU" sz="2400" dirty="0" smtClean="0"/>
              <a:t> -60 суток. ИВЛ 35 суток. Выписана.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rgbClr val="C00000"/>
                </a:solidFill>
              </a:rPr>
              <a:t>Диагноз заключительный основной: «Внебольничная двухсторонняя пневмония, с субтотальным поражением обоих легких, тяжелого течения, вирусно-бактериальной этиологии, осложнившая течение гриппа А(Н1</a:t>
            </a:r>
            <a:r>
              <a:rPr lang="en-US" sz="2800" dirty="0" smtClean="0">
                <a:solidFill>
                  <a:srgbClr val="C00000"/>
                </a:solidFill>
              </a:rPr>
              <a:t>N</a:t>
            </a:r>
            <a:r>
              <a:rPr lang="ru-RU" sz="2800" dirty="0" smtClean="0">
                <a:solidFill>
                  <a:srgbClr val="C00000"/>
                </a:solidFill>
              </a:rPr>
              <a:t>1),осложненная пневмотораксом справа. ОДН-3 ст. ПОН. ОРДС. С-С. нед. ОПН. Энцефалопатия смешанного генеза.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Из анамнеза выяснено, что заболела остро, 15.11.2009 г. Беспокоили: высокая температура тела, озноб, сухой кашель, общая слабость, ломота в теле. Лечилась жаропонижающими средствами. Через 3 дня к этому присоединилось кровохарканье, в связи с чем была переведена в инфекционное отделение ЦРБ из терапевтического отделения (с подозрением на грипп).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ChangeArrowheads="1"/>
          </p:cNvSpPr>
          <p:nvPr/>
        </p:nvSpPr>
        <p:spPr bwMode="auto">
          <a:xfrm>
            <a:off x="304800" y="533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  Пандемия гриппа А </a:t>
            </a:r>
            <a:r>
              <a:rPr lang="en-US" sz="2800" b="1">
                <a:solidFill>
                  <a:srgbClr val="FF0000"/>
                </a:solidFill>
              </a:rPr>
              <a:t>(H1N1)</a:t>
            </a:r>
            <a:r>
              <a:rPr lang="ru-RU" sz="2800" b="1">
                <a:solidFill>
                  <a:srgbClr val="FF0000"/>
                </a:solidFill>
              </a:rPr>
              <a:t>, 1918 – 1919 гг.</a:t>
            </a:r>
          </a:p>
        </p:txBody>
      </p:sp>
      <p:sp>
        <p:nvSpPr>
          <p:cNvPr id="126979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77120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Весна 1918 г. грипп протекал в легкой форме – </a:t>
            </a:r>
            <a:r>
              <a:rPr lang="ru-RU" sz="3200" u="sng"/>
              <a:t>первая волна</a:t>
            </a:r>
          </a:p>
          <a:p>
            <a:endParaRPr lang="ru-RU" sz="3200" u="sng"/>
          </a:p>
          <a:p>
            <a:r>
              <a:rPr lang="ru-RU" sz="3200"/>
              <a:t>Летом 1918 г. тяжелый формы гриппа стали наблюдаться</a:t>
            </a:r>
            <a:r>
              <a:rPr lang="ru-RU"/>
              <a:t> </a:t>
            </a:r>
            <a:r>
              <a:rPr lang="ru-RU" sz="3200"/>
              <a:t>среди молодых людей – </a:t>
            </a:r>
            <a:r>
              <a:rPr lang="ru-RU" sz="3200" u="sng"/>
              <a:t>вторая волна</a:t>
            </a:r>
          </a:p>
          <a:p>
            <a:endParaRPr lang="ru-RU" sz="3200"/>
          </a:p>
          <a:p>
            <a:r>
              <a:rPr lang="ru-RU" sz="3200"/>
              <a:t>Осень и зима 1918 -19 гг. высокий уровень заболеваемости и смертности– </a:t>
            </a:r>
            <a:r>
              <a:rPr lang="ru-RU" sz="3200" u="sng"/>
              <a:t>третья волна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 l="17339" t="36220" r="42801" b="13585"/>
          <a:stretch>
            <a:fillRect/>
          </a:stretch>
        </p:blipFill>
        <p:spPr bwMode="auto">
          <a:xfrm>
            <a:off x="250825" y="436563"/>
            <a:ext cx="835342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1600200" cy="47609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Диарея</a:t>
            </a:r>
          </a:p>
          <a:p>
            <a:r>
              <a:rPr lang="ru-RU">
                <a:solidFill>
                  <a:schemeClr val="bg1"/>
                </a:solidFill>
              </a:rPr>
              <a:t>Коньюктив.</a:t>
            </a:r>
          </a:p>
          <a:p>
            <a:r>
              <a:rPr lang="ru-RU">
                <a:solidFill>
                  <a:schemeClr val="bg1"/>
                </a:solidFill>
              </a:rPr>
              <a:t>Насморк</a:t>
            </a:r>
          </a:p>
          <a:p>
            <a:r>
              <a:rPr lang="ru-RU">
                <a:solidFill>
                  <a:schemeClr val="bg1"/>
                </a:solidFill>
              </a:rPr>
              <a:t>Рвота</a:t>
            </a:r>
          </a:p>
          <a:p>
            <a:r>
              <a:rPr lang="ru-RU">
                <a:solidFill>
                  <a:schemeClr val="bg1"/>
                </a:solidFill>
              </a:rPr>
              <a:t>ОдинофагияБоль в груди</a:t>
            </a:r>
          </a:p>
          <a:p>
            <a:r>
              <a:rPr lang="ru-RU">
                <a:solidFill>
                  <a:schemeClr val="bg1"/>
                </a:solidFill>
              </a:rPr>
              <a:t>Головная б.</a:t>
            </a:r>
          </a:p>
          <a:p>
            <a:r>
              <a:rPr lang="ru-RU">
                <a:solidFill>
                  <a:schemeClr val="bg1"/>
                </a:solidFill>
              </a:rPr>
              <a:t>Кровохарк.</a:t>
            </a:r>
          </a:p>
          <a:p>
            <a:r>
              <a:rPr lang="ru-RU">
                <a:solidFill>
                  <a:schemeClr val="bg1"/>
                </a:solidFill>
              </a:rPr>
              <a:t>Ринорея</a:t>
            </a:r>
          </a:p>
          <a:p>
            <a:r>
              <a:rPr lang="ru-RU">
                <a:solidFill>
                  <a:schemeClr val="bg1"/>
                </a:solidFill>
              </a:rPr>
              <a:t>Цианоз</a:t>
            </a:r>
          </a:p>
          <a:p>
            <a:r>
              <a:rPr lang="ru-RU">
                <a:solidFill>
                  <a:schemeClr val="bg1"/>
                </a:solidFill>
              </a:rPr>
              <a:t>Миалгия</a:t>
            </a:r>
          </a:p>
          <a:p>
            <a:r>
              <a:rPr lang="ru-RU">
                <a:solidFill>
                  <a:schemeClr val="bg1"/>
                </a:solidFill>
              </a:rPr>
              <a:t>Ознобы</a:t>
            </a:r>
          </a:p>
          <a:p>
            <a:r>
              <a:rPr lang="ru-RU">
                <a:solidFill>
                  <a:schemeClr val="bg1"/>
                </a:solidFill>
              </a:rPr>
              <a:t>Мокрота</a:t>
            </a:r>
          </a:p>
          <a:p>
            <a:r>
              <a:rPr lang="ru-RU">
                <a:solidFill>
                  <a:schemeClr val="bg1"/>
                </a:solidFill>
              </a:rPr>
              <a:t>Одышка</a:t>
            </a:r>
          </a:p>
          <a:p>
            <a:r>
              <a:rPr lang="ru-RU">
                <a:solidFill>
                  <a:schemeClr val="bg1"/>
                </a:solidFill>
              </a:rPr>
              <a:t>Кашель</a:t>
            </a:r>
          </a:p>
          <a:p>
            <a:r>
              <a:rPr lang="ru-RU">
                <a:solidFill>
                  <a:schemeClr val="bg1"/>
                </a:solidFill>
              </a:rPr>
              <a:t>Температура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7315200" cy="5794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Клинические проявления гриппа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dirty="0" err="1" smtClean="0">
                <a:solidFill>
                  <a:schemeClr val="tx1"/>
                </a:solidFill>
              </a:rPr>
              <a:t>Биомаркеры</a:t>
            </a:r>
            <a:r>
              <a:rPr lang="ru-RU" sz="3200" dirty="0" smtClean="0">
                <a:solidFill>
                  <a:schemeClr val="tx1"/>
                </a:solidFill>
              </a:rPr>
              <a:t> тяжести пневмонии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err="1" smtClean="0"/>
              <a:t>Прокальцитонин</a:t>
            </a:r>
            <a:r>
              <a:rPr lang="ru-RU" sz="3200" dirty="0" smtClean="0"/>
              <a:t> (ПКТ)</a:t>
            </a:r>
          </a:p>
          <a:p>
            <a:pPr eaLnBrk="1" hangingPunct="1"/>
            <a:r>
              <a:rPr lang="ru-RU" sz="3200" dirty="0" smtClean="0"/>
              <a:t>С – реактивный белок (СРБ)</a:t>
            </a:r>
          </a:p>
          <a:p>
            <a:pPr eaLnBrk="1" hangingPunct="1"/>
            <a:r>
              <a:rPr lang="ru-RU" sz="3200" dirty="0" smtClean="0"/>
              <a:t>Маркеры воспаления, такие как фактор некроза опухоли-</a:t>
            </a:r>
            <a:r>
              <a:rPr lang="en-US" sz="3200" dirty="0" smtClean="0"/>
              <a:t>a</a:t>
            </a:r>
            <a:r>
              <a:rPr lang="ru-RU" sz="3200" dirty="0" smtClean="0"/>
              <a:t>, ИЛ-6, ИЛ-10 а также </a:t>
            </a:r>
            <a:r>
              <a:rPr lang="ru-RU" sz="3200" dirty="0" err="1" smtClean="0"/>
              <a:t>прогормоны</a:t>
            </a:r>
            <a:r>
              <a:rPr lang="ru-RU" sz="3200" dirty="0" smtClean="0"/>
              <a:t> – </a:t>
            </a:r>
            <a:r>
              <a:rPr lang="ru-RU" sz="3200" dirty="0" err="1" smtClean="0"/>
              <a:t>проатриальный</a:t>
            </a:r>
            <a:r>
              <a:rPr lang="ru-RU" sz="3200" dirty="0" smtClean="0"/>
              <a:t> натрий </a:t>
            </a:r>
            <a:r>
              <a:rPr lang="ru-RU" sz="3200" dirty="0" err="1" smtClean="0"/>
              <a:t>уретический</a:t>
            </a:r>
            <a:r>
              <a:rPr lang="ru-RU" sz="3200" dirty="0" smtClean="0"/>
              <a:t> пептид и </a:t>
            </a:r>
            <a:r>
              <a:rPr lang="ru-RU" sz="3200" dirty="0" err="1" smtClean="0"/>
              <a:t>провазопрессин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785813"/>
            <a:ext cx="8229600" cy="534035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ru-RU" sz="3200" dirty="0" smtClean="0"/>
              <a:t>По анализам крови выявлялся </a:t>
            </a:r>
            <a:r>
              <a:rPr lang="ru-RU" sz="3200" dirty="0" err="1" smtClean="0"/>
              <a:t>гиперлейкоцитоз</a:t>
            </a:r>
            <a:r>
              <a:rPr lang="ru-RU" sz="3200" dirty="0" smtClean="0"/>
              <a:t> (с выраженным </a:t>
            </a:r>
            <a:r>
              <a:rPr lang="ru-RU" sz="3200" dirty="0" err="1" smtClean="0"/>
              <a:t>п</a:t>
            </a:r>
            <a:r>
              <a:rPr lang="ru-RU" sz="3200" dirty="0" smtClean="0"/>
              <a:t>/я сдвигом), температура сохранялась в основном на субфебрильных цифрах с периодическими ее подъемами до фебрильной</a:t>
            </a:r>
            <a:r>
              <a:rPr lang="ru-RU" sz="3200" i="1" dirty="0" smtClean="0"/>
              <a:t>. </a:t>
            </a:r>
            <a:r>
              <a:rPr lang="ru-RU" sz="3200" dirty="0" smtClean="0"/>
              <a:t>Серологическое исследование крови на респираторные вирусы (методом ПЦР) выявило повышение титра антител к вирусу гриппа А(</a:t>
            </a:r>
            <a:r>
              <a:rPr lang="en-US" sz="3200" dirty="0" smtClean="0"/>
              <a:t>H</a:t>
            </a:r>
            <a:r>
              <a:rPr lang="ru-RU" sz="3200" dirty="0" smtClean="0"/>
              <a:t>1</a:t>
            </a:r>
            <a:r>
              <a:rPr lang="en-US" sz="3200" dirty="0" smtClean="0"/>
              <a:t>N</a:t>
            </a:r>
            <a:r>
              <a:rPr lang="ru-RU" sz="3200" dirty="0" smtClean="0"/>
              <a:t>1).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500" dirty="0" smtClean="0"/>
              <a:t>                                      Лейкоциты</a:t>
            </a:r>
            <a:br>
              <a:rPr lang="ru-RU" sz="2500" dirty="0" smtClean="0"/>
            </a:br>
            <a:endParaRPr lang="ru-RU" sz="2000" dirty="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1111250" y="1663700"/>
          <a:ext cx="6921500" cy="4449763"/>
        </p:xfrm>
        <a:graphic>
          <a:graphicData uri="http://schemas.openxmlformats.org/presentationml/2006/ole">
            <p:oleObj spid="_x0000_s16386" name="Диаграмма" r:id="rId3" imgW="8229600" imgH="454342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500" dirty="0" smtClean="0"/>
              <a:t>                                         Лимфоциты</a:t>
            </a:r>
            <a:br>
              <a:rPr lang="ru-RU" sz="2500" dirty="0" smtClean="0"/>
            </a:br>
            <a:endParaRPr lang="ru-RU" sz="2000" dirty="0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idx="1"/>
          </p:nvPr>
        </p:nvGraphicFramePr>
        <p:xfrm>
          <a:off x="1111250" y="1663700"/>
          <a:ext cx="6921500" cy="4449763"/>
        </p:xfrm>
        <a:graphic>
          <a:graphicData uri="http://schemas.openxmlformats.org/presentationml/2006/ole">
            <p:oleObj spid="_x0000_s17410" name="Диаграмма" r:id="rId3" imgW="8229600" imgH="454342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500042"/>
            <a:ext cx="8229600" cy="43894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4800" dirty="0" smtClean="0"/>
              <a:t>На РГ – граммах от 20.11. 09 г. – «Тотальное затемнение всех полей правого легкого и в/доли левого легкого. Тень сердца умеренно расширена.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dirty="0" smtClean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DSC02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095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DSC026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DSC02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863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dirty="0" smtClean="0"/>
              <a:t>   </a:t>
            </a:r>
            <a:r>
              <a:rPr lang="ru-RU" sz="4000" dirty="0" smtClean="0"/>
              <a:t>Рентгенологически имеются достаточно мощные остаточные изменения в легких в виде двухстороннего плевропневмосклероза, как следствие перенесенного процесса.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4"/>
          <p:cNvSpPr txBox="1">
            <a:spLocks noChangeArrowheads="1"/>
          </p:cNvSpPr>
          <p:nvPr/>
        </p:nvSpPr>
        <p:spPr bwMode="auto">
          <a:xfrm>
            <a:off x="990600" y="754063"/>
            <a:ext cx="762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Пандемия гриппа А </a:t>
            </a:r>
            <a:r>
              <a:rPr lang="en-US" sz="2800" b="1">
                <a:solidFill>
                  <a:srgbClr val="FF0000"/>
                </a:solidFill>
              </a:rPr>
              <a:t>(H1N1)</a:t>
            </a:r>
            <a:r>
              <a:rPr lang="ru-RU" sz="2800" b="1">
                <a:solidFill>
                  <a:srgbClr val="FF0000"/>
                </a:solidFill>
              </a:rPr>
              <a:t>, 1918 – 1919 гг.</a:t>
            </a:r>
          </a:p>
        </p:txBody>
      </p:sp>
      <p:sp>
        <p:nvSpPr>
          <p:cNvPr id="124931" name="Line 5"/>
          <p:cNvSpPr>
            <a:spLocks noChangeShapeType="1"/>
          </p:cNvSpPr>
          <p:nvPr/>
        </p:nvSpPr>
        <p:spPr bwMode="auto">
          <a:xfrm>
            <a:off x="838200" y="3886200"/>
            <a:ext cx="7543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32" name="Text Box 6"/>
          <p:cNvSpPr txBox="1">
            <a:spLocks noChangeArrowheads="1"/>
          </p:cNvSpPr>
          <p:nvPr/>
        </p:nvSpPr>
        <p:spPr bwMode="auto">
          <a:xfrm>
            <a:off x="822325" y="2398713"/>
            <a:ext cx="1235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Канзас, </a:t>
            </a:r>
          </a:p>
          <a:p>
            <a:r>
              <a:rPr lang="ru-RU" b="1"/>
              <a:t>4 марта, </a:t>
            </a:r>
          </a:p>
          <a:p>
            <a:r>
              <a:rPr lang="ru-RU" b="1"/>
              <a:t>Форт Рилей</a:t>
            </a:r>
          </a:p>
        </p:txBody>
      </p:sp>
      <p:sp>
        <p:nvSpPr>
          <p:cNvPr id="124933" name="Line 7"/>
          <p:cNvSpPr>
            <a:spLocks noChangeShapeType="1"/>
          </p:cNvSpPr>
          <p:nvPr/>
        </p:nvSpPr>
        <p:spPr bwMode="auto">
          <a:xfrm>
            <a:off x="1143000" y="3657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34" name="Line 8"/>
          <p:cNvSpPr>
            <a:spLocks noChangeShapeType="1"/>
          </p:cNvSpPr>
          <p:nvPr/>
        </p:nvSpPr>
        <p:spPr bwMode="auto">
          <a:xfrm>
            <a:off x="22098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35" name="Text Box 9"/>
          <p:cNvSpPr txBox="1">
            <a:spLocks noChangeArrowheads="1"/>
          </p:cNvSpPr>
          <p:nvPr/>
        </p:nvSpPr>
        <p:spPr bwMode="auto">
          <a:xfrm>
            <a:off x="2003425" y="4411663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4936" name="Text Box 10"/>
          <p:cNvSpPr txBox="1">
            <a:spLocks noChangeArrowheads="1"/>
          </p:cNvSpPr>
          <p:nvPr/>
        </p:nvSpPr>
        <p:spPr bwMode="auto">
          <a:xfrm>
            <a:off x="1676400" y="4456113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Квинз,</a:t>
            </a:r>
          </a:p>
          <a:p>
            <a:r>
              <a:rPr lang="ru-RU" b="1"/>
              <a:t>11 марта</a:t>
            </a:r>
          </a:p>
        </p:txBody>
      </p:sp>
      <p:sp>
        <p:nvSpPr>
          <p:cNvPr id="124937" name="Line 11"/>
          <p:cNvSpPr>
            <a:spLocks noChangeShapeType="1"/>
          </p:cNvSpPr>
          <p:nvPr/>
        </p:nvSpPr>
        <p:spPr bwMode="auto">
          <a:xfrm flipV="1">
            <a:off x="34290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38" name="Text Box 12"/>
          <p:cNvSpPr txBox="1">
            <a:spLocks noChangeArrowheads="1"/>
          </p:cNvSpPr>
          <p:nvPr/>
        </p:nvSpPr>
        <p:spPr bwMode="auto">
          <a:xfrm>
            <a:off x="3200400" y="4419600"/>
            <a:ext cx="12954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Бостон</a:t>
            </a:r>
          </a:p>
          <a:p>
            <a:pPr>
              <a:spcBef>
                <a:spcPct val="50000"/>
              </a:spcBef>
            </a:pPr>
            <a:r>
              <a:rPr lang="ru-RU" b="1"/>
              <a:t>Июль</a:t>
            </a:r>
          </a:p>
          <a:p>
            <a:pPr>
              <a:spcBef>
                <a:spcPct val="50000"/>
              </a:spcBef>
            </a:pPr>
            <a:r>
              <a:rPr lang="ru-RU" b="1"/>
              <a:t>Тяжелые формы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124939" name="Line 13"/>
          <p:cNvSpPr>
            <a:spLocks noChangeShapeType="1"/>
          </p:cNvSpPr>
          <p:nvPr/>
        </p:nvSpPr>
        <p:spPr bwMode="auto">
          <a:xfrm>
            <a:off x="5105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40" name="Text Box 14"/>
          <p:cNvSpPr txBox="1">
            <a:spLocks noChangeArrowheads="1"/>
          </p:cNvSpPr>
          <p:nvPr/>
        </p:nvSpPr>
        <p:spPr bwMode="auto">
          <a:xfrm>
            <a:off x="4191000" y="2514600"/>
            <a:ext cx="15017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Франция,</a:t>
            </a:r>
          </a:p>
          <a:p>
            <a:pPr>
              <a:spcBef>
                <a:spcPct val="50000"/>
              </a:spcBef>
            </a:pPr>
            <a:r>
              <a:rPr lang="ru-RU" b="1"/>
              <a:t>Африка</a:t>
            </a:r>
          </a:p>
          <a:p>
            <a:pPr>
              <a:spcBef>
                <a:spcPct val="50000"/>
              </a:spcBef>
            </a:pPr>
            <a:r>
              <a:rPr lang="ru-RU" b="1"/>
              <a:t>август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124941" name="Text Box 15"/>
          <p:cNvSpPr txBox="1">
            <a:spLocks noChangeArrowheads="1"/>
          </p:cNvSpPr>
          <p:nvPr/>
        </p:nvSpPr>
        <p:spPr bwMode="auto">
          <a:xfrm>
            <a:off x="6705600" y="2514600"/>
            <a:ext cx="14255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Зима</a:t>
            </a:r>
          </a:p>
          <a:p>
            <a:pPr>
              <a:spcBef>
                <a:spcPct val="50000"/>
              </a:spcBef>
            </a:pPr>
            <a:r>
              <a:rPr lang="ru-RU" b="1"/>
              <a:t>Третья</a:t>
            </a:r>
          </a:p>
          <a:p>
            <a:pPr>
              <a:spcBef>
                <a:spcPct val="50000"/>
              </a:spcBef>
            </a:pPr>
            <a:r>
              <a:rPr lang="ru-RU" b="1"/>
              <a:t>волна</a:t>
            </a:r>
          </a:p>
        </p:txBody>
      </p:sp>
      <p:sp>
        <p:nvSpPr>
          <p:cNvPr id="124942" name="Line 16"/>
          <p:cNvSpPr>
            <a:spLocks noChangeShapeType="1"/>
          </p:cNvSpPr>
          <p:nvPr/>
        </p:nvSpPr>
        <p:spPr bwMode="auto">
          <a:xfrm>
            <a:off x="70866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943" name="Text Box 17"/>
          <p:cNvSpPr txBox="1">
            <a:spLocks noChangeArrowheads="1"/>
          </p:cNvSpPr>
          <p:nvPr/>
        </p:nvSpPr>
        <p:spPr bwMode="auto">
          <a:xfrm>
            <a:off x="6553200" y="4343400"/>
            <a:ext cx="1692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Тяжелый </a:t>
            </a:r>
          </a:p>
          <a:p>
            <a:r>
              <a:rPr lang="ru-RU" b="1"/>
              <a:t>формы</a:t>
            </a:r>
          </a:p>
        </p:txBody>
      </p:sp>
      <p:sp>
        <p:nvSpPr>
          <p:cNvPr id="124944" name="Text Box 18"/>
          <p:cNvSpPr txBox="1">
            <a:spLocks noChangeArrowheads="1"/>
          </p:cNvSpPr>
          <p:nvPr/>
        </p:nvSpPr>
        <p:spPr bwMode="auto">
          <a:xfrm>
            <a:off x="4343400" y="6172200"/>
            <a:ext cx="4495800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Умерло около 40 миллионов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DSC027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91513" cy="1387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                               </a:t>
            </a:r>
            <a:r>
              <a:rPr lang="en-US" sz="2800" dirty="0" smtClean="0"/>
              <a:t>pO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</a:t>
            </a:r>
            <a:r>
              <a:rPr lang="ru-RU" sz="2800" dirty="0" smtClean="0"/>
              <a:t>мм рт </a:t>
            </a:r>
            <a:r>
              <a:rPr lang="ru-RU" sz="2800" dirty="0" err="1" smtClean="0"/>
              <a:t>ст</a:t>
            </a:r>
            <a:r>
              <a:rPr lang="ru-RU" sz="2800" dirty="0" smtClean="0"/>
              <a:t>)</a:t>
            </a:r>
            <a:r>
              <a:rPr lang="en-US" sz="2800" baseline="-25000" dirty="0" smtClean="0"/>
              <a:t/>
            </a:r>
            <a:br>
              <a:rPr lang="en-US" sz="2800" baseline="-25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норма   83,0-108,0   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idx="1"/>
          </p:nvPr>
        </p:nvGraphicFramePr>
        <p:xfrm>
          <a:off x="250825" y="1773238"/>
          <a:ext cx="8423275" cy="4646612"/>
        </p:xfrm>
        <a:graphic>
          <a:graphicData uri="http://schemas.openxmlformats.org/presentationml/2006/ole">
            <p:oleObj spid="_x0000_s18434" name="Диаграмма" r:id="rId3" imgW="8219884" imgH="453371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91512" cy="955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                            </a:t>
            </a:r>
            <a:r>
              <a:rPr lang="en-US" sz="3200" dirty="0" smtClean="0"/>
              <a:t>pCO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</a:t>
            </a:r>
            <a:r>
              <a:rPr lang="ru-RU" sz="2800" dirty="0" smtClean="0"/>
              <a:t>мм рт </a:t>
            </a:r>
            <a:r>
              <a:rPr lang="ru-RU" sz="2800" dirty="0" err="1" smtClean="0"/>
              <a:t>ст</a:t>
            </a:r>
            <a:r>
              <a:rPr lang="ru-RU" sz="2800" dirty="0" smtClean="0"/>
              <a:t>)</a:t>
            </a:r>
            <a:r>
              <a:rPr lang="en-US" sz="2600" baseline="-25000" dirty="0" smtClean="0"/>
              <a:t/>
            </a:r>
            <a:br>
              <a:rPr lang="en-US" sz="2600" baseline="-25000" dirty="0" smtClean="0"/>
            </a:b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 smtClean="0"/>
              <a:t>                                                                                                   </a:t>
            </a:r>
            <a:r>
              <a:rPr lang="ru-RU" sz="2000" dirty="0" smtClean="0"/>
              <a:t>норма   35,0-45,0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1"/>
          </p:nvPr>
        </p:nvGraphicFramePr>
        <p:xfrm>
          <a:off x="468313" y="1844675"/>
          <a:ext cx="8204200" cy="4522788"/>
        </p:xfrm>
        <a:graphic>
          <a:graphicData uri="http://schemas.openxmlformats.org/presentationml/2006/ole">
            <p:oleObj spid="_x0000_s19458" name="Диаграмма" r:id="rId3" imgW="8219884" imgH="453371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42918"/>
            <a:ext cx="8291512" cy="739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000" dirty="0" smtClean="0"/>
              <a:t>                              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                                            </a:t>
            </a:r>
            <a:r>
              <a:rPr lang="en-US" sz="3100" dirty="0" smtClean="0"/>
              <a:t>pO</a:t>
            </a:r>
            <a:r>
              <a:rPr lang="en-US" sz="3100" baseline="-25000" dirty="0" smtClean="0"/>
              <a:t>2</a:t>
            </a:r>
            <a:r>
              <a:rPr lang="en-US" sz="3100" dirty="0" smtClean="0"/>
              <a:t>/FiO</a:t>
            </a:r>
            <a:r>
              <a:rPr lang="en-US" sz="3100" baseline="-25000" dirty="0" smtClean="0"/>
              <a:t>2</a:t>
            </a:r>
            <a:br>
              <a:rPr lang="en-US" sz="3100" baseline="-25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                                       норма 381- 476</a:t>
            </a:r>
            <a:br>
              <a:rPr lang="ru-RU" sz="3100" dirty="0" smtClean="0"/>
            </a:br>
            <a:endParaRPr lang="ru-RU" sz="3100" dirty="0" smtClean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idx="1"/>
          </p:nvPr>
        </p:nvGraphicFramePr>
        <p:xfrm>
          <a:off x="596900" y="1560513"/>
          <a:ext cx="7913688" cy="4498975"/>
        </p:xfrm>
        <a:graphic>
          <a:graphicData uri="http://schemas.openxmlformats.org/presentationml/2006/ole">
            <p:oleObj spid="_x0000_s20482" name="Диаграмма" r:id="rId3" imgW="8239316" imgH="46863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200" dirty="0" smtClean="0"/>
              <a:t>                                                               </a:t>
            </a:r>
            <a:r>
              <a:rPr lang="en-US" sz="2200" dirty="0" err="1" smtClean="0"/>
              <a:t>FShunt</a:t>
            </a:r>
            <a:r>
              <a:rPr lang="en-US" sz="2200" baseline="-25000" dirty="0" err="1" smtClean="0"/>
              <a:t>e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(%)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        норма </a:t>
            </a:r>
            <a:r>
              <a:rPr lang="en-US" sz="2200" dirty="0" smtClean="0"/>
              <a:t>2.0 </a:t>
            </a:r>
            <a:r>
              <a:rPr lang="ru-RU" sz="2200" dirty="0" smtClean="0"/>
              <a:t>– </a:t>
            </a:r>
            <a:r>
              <a:rPr lang="en-US" sz="2200" dirty="0" smtClean="0"/>
              <a:t>6.0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1"/>
          </p:nvPr>
        </p:nvGraphicFramePr>
        <p:xfrm>
          <a:off x="611188" y="1557338"/>
          <a:ext cx="7910512" cy="4498975"/>
        </p:xfrm>
        <a:graphic>
          <a:graphicData uri="http://schemas.openxmlformats.org/presentationml/2006/ole">
            <p:oleObj spid="_x0000_s21506" name="Диаграмма" r:id="rId3" imgW="8239316" imgH="46863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Hb</a:t>
            </a:r>
            <a:r>
              <a:rPr lang="en-US" sz="2800" baseline="-25000" smtClean="0"/>
              <a:t> </a:t>
            </a:r>
            <a:r>
              <a:rPr lang="en-US" sz="2800" smtClean="0"/>
              <a:t>(</a:t>
            </a:r>
            <a:r>
              <a:rPr lang="ru-RU" sz="2800" smtClean="0"/>
              <a:t>г</a:t>
            </a:r>
            <a:r>
              <a:rPr lang="en-US" sz="2800" smtClean="0"/>
              <a:t>/</a:t>
            </a:r>
            <a:r>
              <a:rPr lang="ru-RU" sz="2800" smtClean="0"/>
              <a:t>л)</a:t>
            </a:r>
            <a:r>
              <a:rPr lang="ru-RU" sz="1900" smtClean="0"/>
              <a:t/>
            </a:r>
            <a:br>
              <a:rPr lang="ru-RU" sz="19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idx="1"/>
          </p:nvPr>
        </p:nvGraphicFramePr>
        <p:xfrm>
          <a:off x="609600" y="1547813"/>
          <a:ext cx="7910513" cy="4498975"/>
        </p:xfrm>
        <a:graphic>
          <a:graphicData uri="http://schemas.openxmlformats.org/presentationml/2006/ole">
            <p:oleObj spid="_x0000_s22530" name="Диаграмма" r:id="rId3" imgW="8239316" imgH="46863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К</a:t>
            </a:r>
            <a:r>
              <a:rPr lang="ru-RU" sz="3200" baseline="30000" dirty="0" smtClean="0"/>
              <a:t>+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(</a:t>
            </a:r>
            <a:r>
              <a:rPr lang="ru-RU" sz="2800" dirty="0" smtClean="0"/>
              <a:t>ммоль</a:t>
            </a:r>
            <a:r>
              <a:rPr lang="en-US" sz="2800" dirty="0" smtClean="0"/>
              <a:t>/</a:t>
            </a:r>
            <a:r>
              <a:rPr lang="ru-RU" sz="2800" dirty="0" smtClean="0"/>
              <a:t>л)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норма  3,5 – 5,0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ph idx="1"/>
          </p:nvPr>
        </p:nvGraphicFramePr>
        <p:xfrm>
          <a:off x="611188" y="1700213"/>
          <a:ext cx="7910512" cy="4498975"/>
        </p:xfrm>
        <a:graphic>
          <a:graphicData uri="http://schemas.openxmlformats.org/presentationml/2006/ole">
            <p:oleObj spid="_x0000_s23554" name="Диаграмма" r:id="rId3" imgW="8239316" imgH="46863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eaLnBrk="1" hangingPunct="1"/>
            <a:r>
              <a:rPr lang="ru-RU" sz="2500" dirty="0" smtClean="0"/>
              <a:t>Креатинин</a:t>
            </a:r>
            <a:br>
              <a:rPr lang="ru-RU" sz="2500" dirty="0" smtClean="0"/>
            </a:br>
            <a:r>
              <a:rPr lang="en-US" sz="2000" dirty="0" smtClean="0"/>
              <a:t>(</a:t>
            </a:r>
            <a:r>
              <a:rPr lang="ru-RU" sz="2000" dirty="0" smtClean="0"/>
              <a:t>мкмоль</a:t>
            </a:r>
            <a:r>
              <a:rPr lang="en-US" sz="2000" dirty="0" smtClean="0"/>
              <a:t>/</a:t>
            </a:r>
            <a:r>
              <a:rPr lang="ru-RU" sz="2000" dirty="0" smtClean="0"/>
              <a:t>л)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ph idx="1"/>
          </p:nvPr>
        </p:nvGraphicFramePr>
        <p:xfrm>
          <a:off x="552450" y="1655763"/>
          <a:ext cx="8040688" cy="4465637"/>
        </p:xfrm>
        <a:graphic>
          <a:graphicData uri="http://schemas.openxmlformats.org/presentationml/2006/ole">
            <p:oleObj spid="_x0000_s24578" name="Диаграмма" r:id="rId3" imgW="8229600" imgH="454342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Lac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(</a:t>
            </a:r>
            <a:r>
              <a:rPr lang="ru-RU" sz="2800" dirty="0" smtClean="0"/>
              <a:t>ммоль</a:t>
            </a:r>
            <a:r>
              <a:rPr lang="en-US" sz="2800" dirty="0" smtClean="0"/>
              <a:t>/</a:t>
            </a:r>
            <a:r>
              <a:rPr lang="ru-RU" sz="2800" dirty="0" smtClean="0"/>
              <a:t>л)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3100" dirty="0" smtClean="0"/>
              <a:t>норма  </a:t>
            </a:r>
            <a:r>
              <a:rPr lang="en-US" sz="3100" dirty="0" smtClean="0"/>
              <a:t>0.5</a:t>
            </a:r>
            <a:r>
              <a:rPr lang="ru-RU" sz="3100" dirty="0" smtClean="0"/>
              <a:t> – </a:t>
            </a:r>
            <a:r>
              <a:rPr lang="en-US" sz="3100" dirty="0" smtClean="0"/>
              <a:t>1.6</a:t>
            </a:r>
            <a:endParaRPr lang="ru-RU" sz="3100" dirty="0" smtClean="0"/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ph idx="1"/>
          </p:nvPr>
        </p:nvGraphicFramePr>
        <p:xfrm>
          <a:off x="611188" y="1700213"/>
          <a:ext cx="7910512" cy="4498975"/>
        </p:xfrm>
        <a:graphic>
          <a:graphicData uri="http://schemas.openxmlformats.org/presentationml/2006/ole">
            <p:oleObj spid="_x0000_s25602" name="Диаграмма" r:id="rId3" imgW="8239316" imgH="46863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>Glu</a:t>
            </a:r>
            <a:r>
              <a:rPr lang="en-US" sz="2800" baseline="-25000" smtClean="0"/>
              <a:t> </a:t>
            </a:r>
            <a:r>
              <a:rPr lang="en-US" sz="2800" smtClean="0"/>
              <a:t>(</a:t>
            </a:r>
            <a:r>
              <a:rPr lang="ru-RU" sz="2800" smtClean="0"/>
              <a:t>ммоль</a:t>
            </a:r>
            <a:r>
              <a:rPr lang="en-US" sz="2800" smtClean="0"/>
              <a:t>/</a:t>
            </a:r>
            <a:r>
              <a:rPr lang="ru-RU" sz="2800" smtClean="0"/>
              <a:t>л)</a:t>
            </a:r>
            <a:r>
              <a:rPr lang="ru-RU" sz="1900" smtClean="0"/>
              <a:t/>
            </a:r>
            <a:br>
              <a:rPr lang="ru-RU" sz="1900" smtClean="0"/>
            </a:br>
            <a:r>
              <a:rPr lang="ru-RU" sz="1900" smtClean="0"/>
              <a:t/>
            </a:r>
            <a:br>
              <a:rPr lang="ru-RU" sz="1900" smtClean="0"/>
            </a:br>
            <a:r>
              <a:rPr lang="ru-RU" sz="1900" smtClean="0"/>
              <a:t>норма  </a:t>
            </a:r>
            <a:r>
              <a:rPr lang="en-US" sz="1900" smtClean="0"/>
              <a:t>3.9</a:t>
            </a:r>
            <a:r>
              <a:rPr lang="ru-RU" sz="1900" smtClean="0"/>
              <a:t> – </a:t>
            </a:r>
            <a:r>
              <a:rPr lang="en-US" sz="1900" smtClean="0"/>
              <a:t>5.8</a:t>
            </a:r>
            <a:endParaRPr lang="ru-RU" sz="1900" smtClean="0"/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ph idx="1"/>
          </p:nvPr>
        </p:nvGraphicFramePr>
        <p:xfrm>
          <a:off x="611188" y="1700213"/>
          <a:ext cx="7910512" cy="4498975"/>
        </p:xfrm>
        <a:graphic>
          <a:graphicData uri="http://schemas.openxmlformats.org/presentationml/2006/ole">
            <p:oleObj spid="_x0000_s26626" name="Диаграмма" r:id="rId3" imgW="8239316" imgH="4686300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25450"/>
            <a:ext cx="88392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1800" dirty="0" err="1" smtClean="0">
                <a:solidFill>
                  <a:schemeClr val="tx1"/>
                </a:solidFill>
              </a:rPr>
              <a:t>Meханизмы</a:t>
            </a:r>
            <a:r>
              <a:rPr lang="en-US" sz="1800" dirty="0" smtClean="0">
                <a:solidFill>
                  <a:schemeClr val="tx1"/>
                </a:solidFill>
              </a:rPr>
              <a:t> ОПЛ и </a:t>
            </a:r>
            <a:r>
              <a:rPr lang="en-US" sz="1800" dirty="0" err="1" smtClean="0">
                <a:solidFill>
                  <a:schemeClr val="tx1"/>
                </a:solidFill>
              </a:rPr>
              <a:t>воспаления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nb-NO" sz="1800" dirty="0" smtClean="0">
                <a:solidFill>
                  <a:schemeClr val="tx1"/>
                </a:solidFill>
                <a:latin typeface="Times New Roman" pitchFamily="18" charset="0"/>
              </a:rPr>
              <a:t>Martin GS et al. </a:t>
            </a:r>
            <a:r>
              <a:rPr lang="nb-NO" sz="1800" i="1" dirty="0" smtClean="0">
                <a:solidFill>
                  <a:schemeClr val="tx1"/>
                </a:solidFill>
                <a:latin typeface="Times New Roman" pitchFamily="18" charset="0"/>
              </a:rPr>
              <a:t>Intensive Care Med</a:t>
            </a:r>
            <a:r>
              <a:rPr lang="nb-NO" sz="1800" dirty="0" smtClean="0">
                <a:solidFill>
                  <a:schemeClr val="tx1"/>
                </a:solidFill>
                <a:latin typeface="Times New Roman" pitchFamily="18" charset="0"/>
              </a:rPr>
              <a:t> 2001;27:S63-S79</a:t>
            </a:r>
            <a:br>
              <a:rPr lang="nb-NO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nb-NO" sz="1800" dirty="0" smtClean="0">
                <a:solidFill>
                  <a:schemeClr val="tx1"/>
                </a:solidFill>
                <a:latin typeface="Times New Roman" pitchFamily="18" charset="0"/>
              </a:rPr>
              <a:t>Fan J et al. </a:t>
            </a:r>
            <a:r>
              <a:rPr lang="nb-NO" sz="1800" i="1" dirty="0" smtClean="0">
                <a:solidFill>
                  <a:schemeClr val="tx1"/>
                </a:solidFill>
                <a:latin typeface="Times New Roman" pitchFamily="18" charset="0"/>
              </a:rPr>
              <a:t>Am J Physiol Lung Cell Mol Physiol</a:t>
            </a:r>
            <a:r>
              <a:rPr lang="nb-NO" sz="1800" dirty="0" smtClean="0">
                <a:solidFill>
                  <a:schemeClr val="tx1"/>
                </a:solidFill>
                <a:latin typeface="Times New Roman" pitchFamily="18" charset="0"/>
              </a:rPr>
              <a:t> 2001;281:L1037-L1050</a:t>
            </a:r>
            <a:br>
              <a:rPr lang="nb-NO" sz="1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nb-NO" sz="1800" dirty="0" smtClean="0">
                <a:solidFill>
                  <a:schemeClr val="tx1"/>
                </a:solidFill>
                <a:latin typeface="Times New Roman" pitchFamily="18" charset="0"/>
              </a:rPr>
              <a:t>Lang JD et al. </a:t>
            </a:r>
            <a:r>
              <a:rPr lang="nb-NO" sz="1800" i="1" dirty="0" smtClean="0">
                <a:solidFill>
                  <a:schemeClr val="tx1"/>
                </a:solidFill>
                <a:latin typeface="Times New Roman" pitchFamily="18" charset="0"/>
              </a:rPr>
              <a:t>Chest</a:t>
            </a:r>
            <a:r>
              <a:rPr lang="nb-NO" sz="1800" dirty="0" smtClean="0">
                <a:solidFill>
                  <a:schemeClr val="tx1"/>
                </a:solidFill>
                <a:latin typeface="Times New Roman" pitchFamily="18" charset="0"/>
              </a:rPr>
              <a:t> 2002;122:S314-S320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sz="2800" dirty="0" err="1" smtClean="0"/>
              <a:t>Патофизиологические</a:t>
            </a:r>
            <a:r>
              <a:rPr lang="en-US" sz="2800" dirty="0" smtClean="0"/>
              <a:t> </a:t>
            </a:r>
            <a:r>
              <a:rPr lang="en-US" sz="2800" dirty="0" err="1" smtClean="0"/>
              <a:t>стадии</a:t>
            </a:r>
            <a:r>
              <a:rPr lang="en-US" sz="2800" dirty="0" smtClean="0"/>
              <a:t>: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начальная</a:t>
            </a:r>
            <a:endParaRPr lang="en-US" sz="2800" dirty="0" smtClean="0"/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экссудативная</a:t>
            </a:r>
            <a:r>
              <a:rPr lang="en-US" sz="2800" dirty="0" smtClean="0"/>
              <a:t> (с 1 </a:t>
            </a:r>
            <a:r>
              <a:rPr lang="en-US" sz="2800" dirty="0" err="1" smtClean="0"/>
              <a:t>по</a:t>
            </a:r>
            <a:r>
              <a:rPr lang="en-US" sz="2800" dirty="0" smtClean="0"/>
              <a:t> 5 </a:t>
            </a:r>
            <a:r>
              <a:rPr lang="en-US" sz="2800" dirty="0" err="1" smtClean="0"/>
              <a:t>дни</a:t>
            </a:r>
            <a:r>
              <a:rPr lang="en-US" sz="2800" dirty="0" smtClean="0"/>
              <a:t>)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пролиферативная</a:t>
            </a:r>
            <a:r>
              <a:rPr lang="en-US" sz="2800" dirty="0" smtClean="0"/>
              <a:t> (с 6 </a:t>
            </a:r>
            <a:r>
              <a:rPr lang="en-US" sz="2800" dirty="0" err="1" smtClean="0"/>
              <a:t>по</a:t>
            </a:r>
            <a:r>
              <a:rPr lang="en-US" sz="2800" dirty="0" smtClean="0"/>
              <a:t> 10 </a:t>
            </a:r>
            <a:r>
              <a:rPr lang="en-US" sz="2800" dirty="0" err="1" smtClean="0"/>
              <a:t>дни</a:t>
            </a:r>
            <a:r>
              <a:rPr lang="en-US" sz="2800" dirty="0" smtClean="0"/>
              <a:t>)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фибротическая</a:t>
            </a:r>
            <a:r>
              <a:rPr lang="en-US" sz="2800" dirty="0" smtClean="0"/>
              <a:t> (с 10 </a:t>
            </a:r>
            <a:r>
              <a:rPr lang="en-US" sz="2800" dirty="0" err="1" smtClean="0"/>
              <a:t>дня</a:t>
            </a:r>
            <a:r>
              <a:rPr lang="en-US" sz="2800" dirty="0" smtClean="0"/>
              <a:t>)</a:t>
            </a:r>
          </a:p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None/>
            </a:pPr>
            <a:endParaRPr lang="nb-NO" dirty="0" smtClean="0">
              <a:solidFill>
                <a:schemeClr val="accent2"/>
              </a:solidFill>
            </a:endParaRPr>
          </a:p>
          <a:p>
            <a:pPr eaLnBrk="1" hangingPunct="1"/>
            <a:endParaRPr lang="nb-NO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chemeClr val="tx1"/>
                </a:solidFill>
              </a:rPr>
              <a:t>Дозы </a:t>
            </a:r>
            <a:r>
              <a:rPr lang="ru-RU" sz="2800" b="1" dirty="0" err="1" smtClean="0">
                <a:solidFill>
                  <a:schemeClr val="tx1"/>
                </a:solidFill>
              </a:rPr>
              <a:t>этиотропных</a:t>
            </a:r>
            <a:r>
              <a:rPr lang="ru-RU" sz="2800" b="1" dirty="0" smtClean="0">
                <a:solidFill>
                  <a:schemeClr val="tx1"/>
                </a:solidFill>
              </a:rPr>
              <a:t> препаратов при лечении и профилактике гриппа А (Н1</a:t>
            </a:r>
            <a:r>
              <a:rPr lang="en-US" sz="2800" b="1" dirty="0" smtClean="0">
                <a:solidFill>
                  <a:schemeClr val="tx1"/>
                </a:solidFill>
              </a:rPr>
              <a:t>N</a:t>
            </a:r>
            <a:r>
              <a:rPr lang="ru-RU" sz="2800" b="1" dirty="0" smtClean="0">
                <a:solidFill>
                  <a:schemeClr val="tx1"/>
                </a:solidFill>
              </a:rPr>
              <a:t>1)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ru-RU" sz="2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31075" name="Group 3"/>
          <p:cNvGraphicFramePr>
            <a:graphicFrameLocks noGrp="1"/>
          </p:cNvGraphicFramePr>
          <p:nvPr>
            <p:ph/>
          </p:nvPr>
        </p:nvGraphicFramePr>
        <p:xfrm>
          <a:off x="539750" y="2349500"/>
          <a:ext cx="8229600" cy="2939733"/>
        </p:xfrm>
        <a:graphic>
          <a:graphicData uri="http://schemas.openxmlformats.org/drawingml/2006/table">
            <a:tbl>
              <a:tblPr/>
              <a:tblGrid>
                <a:gridCol w="2170113"/>
                <a:gridCol w="3889375"/>
                <a:gridCol w="2170112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Препарат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Профилактика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Осельтамивир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капсула 75 мг или 75 мг суспензии 2 раза в день 5 дней, при тяжелом гриппе доза может быть увеличена до 150 мг 2 раза в день, курс до 10 дней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Антибактериальная терапия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428736"/>
            <a:ext cx="8229600" cy="438912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1. Препараты до операции кесарево сечения (ровамицин +цефобид).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2. После операции (меронем + таваник  или Авелокс).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3. Антибактериальная терапия должна быть назначена в течение ближайших 4-х часов.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4. Кормящим матерям прекращали лактацию.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Применение антибактериальных средств во время беременности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Применение безопасно:</a:t>
            </a:r>
          </a:p>
          <a:p>
            <a:pPr>
              <a:defRPr/>
            </a:pPr>
            <a:endParaRPr lang="ru-RU" sz="4400" dirty="0" smtClean="0"/>
          </a:p>
          <a:p>
            <a:pPr>
              <a:defRPr/>
            </a:pPr>
            <a:r>
              <a:rPr lang="ru-RU" sz="4400" dirty="0" err="1" smtClean="0"/>
              <a:t>Карбапенемы</a:t>
            </a:r>
            <a:r>
              <a:rPr lang="ru-RU" sz="4400" dirty="0" smtClean="0"/>
              <a:t> </a:t>
            </a:r>
          </a:p>
          <a:p>
            <a:pPr>
              <a:defRPr/>
            </a:pPr>
            <a:r>
              <a:rPr lang="ru-RU" sz="4400" dirty="0" smtClean="0"/>
              <a:t> Макролиды </a:t>
            </a:r>
          </a:p>
          <a:p>
            <a:pPr>
              <a:defRPr/>
            </a:pPr>
            <a:r>
              <a:rPr lang="ru-RU" sz="4400" dirty="0" smtClean="0"/>
              <a:t> Пенициллины </a:t>
            </a:r>
          </a:p>
          <a:p>
            <a:pPr>
              <a:defRPr/>
            </a:pPr>
            <a:r>
              <a:rPr lang="ru-RU" sz="4400" dirty="0" smtClean="0"/>
              <a:t> Цефалоспорины</a:t>
            </a:r>
            <a:endParaRPr lang="ru-RU" sz="4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525962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dirty="0" smtClean="0"/>
              <a:t>При правильно проводимом лечении обращало внимание отсутствие должного эффекта даже на антибиотики резерва и другие виды терапии.</a:t>
            </a:r>
          </a:p>
          <a:p>
            <a:pPr eaLnBrk="1" hangingPunct="1"/>
            <a:r>
              <a:rPr lang="ru-RU" sz="3600" dirty="0" smtClean="0"/>
              <a:t>Некоторые особенности течения пневмонии были обусловлены и самой беременностью, поэтому всем проводилось кесарево сечение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00188"/>
          </a:xfrm>
        </p:spPr>
        <p:txBody>
          <a:bodyPr lIns="0" rIns="0" bIns="0" anchor="b"/>
          <a:lstStyle/>
          <a:p>
            <a:pPr eaLnBrk="1" hangingPunct="1"/>
            <a:r>
              <a:rPr lang="ru-RU" sz="4000" b="1" dirty="0" smtClean="0">
                <a:solidFill>
                  <a:schemeClr val="accent2"/>
                </a:solidFill>
              </a:rPr>
              <a:t>Респираторная поддержка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00188"/>
            <a:ext cx="9144000" cy="5357812"/>
          </a:xfrm>
        </p:spPr>
        <p:txBody>
          <a:bodyPr>
            <a:normAutofit fontScale="92500" lnSpcReduction="10000"/>
          </a:bodyPr>
          <a:lstStyle/>
          <a:p>
            <a:pPr marL="273050" indent="-27305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/>
              <a:t>Особенности проведения ИВ Л:</a:t>
            </a:r>
          </a:p>
          <a:p>
            <a:pPr marL="273050" indent="-27305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*   использовали концепцию безопасной ИВЛ и «малых» дыхательных объемов (как при ОРДС);</a:t>
            </a:r>
          </a:p>
          <a:p>
            <a:pPr marL="273050" indent="-273050" algn="just" eaLnBrk="1" hangingPunct="1">
              <a:lnSpc>
                <a:spcPct val="80000"/>
              </a:lnSpc>
              <a:defRPr/>
            </a:pPr>
            <a:r>
              <a:rPr lang="ru-RU" sz="2400" dirty="0" smtClean="0"/>
              <a:t>Основные положения концепции </a:t>
            </a:r>
            <a:r>
              <a:rPr lang="en-US" sz="2400" dirty="0" err="1" smtClean="0"/>
              <a:t>PiP</a:t>
            </a:r>
            <a:r>
              <a:rPr lang="en-US" sz="2400" dirty="0" smtClean="0"/>
              <a:t> </a:t>
            </a:r>
            <a:r>
              <a:rPr lang="ru-RU" sz="2400" dirty="0" smtClean="0"/>
              <a:t>&lt; 35 см вод. ст.</a:t>
            </a:r>
          </a:p>
          <a:p>
            <a:pPr marL="273050" indent="-27305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     </a:t>
            </a:r>
            <a:r>
              <a:rPr lang="en-US" sz="2400" dirty="0" smtClean="0"/>
              <a:t>VT </a:t>
            </a:r>
            <a:r>
              <a:rPr lang="ru-RU" sz="2400" dirty="0" smtClean="0"/>
              <a:t>(дыхательный объем) составляет 7-9 мл/кг массы тела; </a:t>
            </a:r>
          </a:p>
          <a:p>
            <a:pPr marL="273050" indent="-27305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     Р плато &lt; 30 см вод. ст.;</a:t>
            </a:r>
          </a:p>
          <a:p>
            <a:pPr marL="273050" indent="-27305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/>
              <a:t>     </a:t>
            </a:r>
            <a:r>
              <a:rPr lang="en-US" sz="2400" dirty="0" smtClean="0"/>
              <a:t>Fi</a:t>
            </a:r>
            <a:r>
              <a:rPr lang="ru-RU" sz="2400" dirty="0" smtClean="0"/>
              <a:t>О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ru-RU" sz="2400" u="sng" dirty="0" smtClean="0"/>
              <a:t>&lt;</a:t>
            </a:r>
            <a:r>
              <a:rPr lang="ru-RU" sz="2400" dirty="0" smtClean="0"/>
              <a:t> 60 %;</a:t>
            </a:r>
          </a:p>
          <a:p>
            <a:pPr marL="273050" indent="-273050" algn="just" eaLnBrk="1" hangingPunct="1">
              <a:defRPr/>
            </a:pPr>
            <a:r>
              <a:rPr lang="ru-RU" sz="2400" dirty="0" smtClean="0"/>
              <a:t>ПДКВ - использовали по оптимальному </a:t>
            </a:r>
            <a:r>
              <a:rPr lang="en-US" sz="2400" dirty="0" smtClean="0"/>
              <a:t>Pa</a:t>
            </a:r>
            <a:r>
              <a:rPr lang="ru-RU" sz="2400" dirty="0" smtClean="0"/>
              <a:t>О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/</a:t>
            </a:r>
            <a:r>
              <a:rPr lang="en-US" sz="2400" dirty="0" smtClean="0"/>
              <a:t>Fi</a:t>
            </a:r>
            <a:r>
              <a:rPr lang="ru-RU" sz="2400" dirty="0" smtClean="0"/>
              <a:t>О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 (от 5 до 14 см </a:t>
            </a:r>
            <a:r>
              <a:rPr lang="ru-RU" sz="2400" dirty="0" err="1" smtClean="0"/>
              <a:t>вод.ст</a:t>
            </a:r>
            <a:r>
              <a:rPr lang="ru-RU" sz="2400" dirty="0" smtClean="0"/>
              <a:t>.)</a:t>
            </a:r>
          </a:p>
          <a:p>
            <a:pPr marL="273050" indent="-273050" algn="just" eaLnBrk="1" hangingPunct="1">
              <a:defRPr/>
            </a:pPr>
            <a:r>
              <a:rPr lang="ru-RU" sz="2400" dirty="0" smtClean="0"/>
              <a:t>Вентиляция, контролировали по давлению или по объему </a:t>
            </a:r>
          </a:p>
          <a:p>
            <a:pPr marL="273050" indent="-273050" algn="just" eaLnBrk="1" hangingPunct="1">
              <a:defRPr/>
            </a:pPr>
            <a:r>
              <a:rPr lang="en-US" sz="2400" dirty="0" smtClean="0"/>
              <a:t>Martin GS et al. </a:t>
            </a:r>
            <a:r>
              <a:rPr lang="en-US" sz="2400" i="1" dirty="0" smtClean="0"/>
              <a:t>Intensive Care Med </a:t>
            </a:r>
            <a:r>
              <a:rPr lang="en-US" sz="2400" dirty="0" smtClean="0"/>
              <a:t>2001;27:S63-S79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err="1" smtClean="0"/>
              <a:t>Weinacker</a:t>
            </a:r>
            <a:r>
              <a:rPr lang="en-US" sz="2400" dirty="0" smtClean="0"/>
              <a:t> AB et al. </a:t>
            </a:r>
            <a:r>
              <a:rPr lang="en-US" sz="2400" i="1" dirty="0" err="1" smtClean="0"/>
              <a:t>Annu</a:t>
            </a:r>
            <a:r>
              <a:rPr lang="en-US" sz="2400" i="1" dirty="0" smtClean="0"/>
              <a:t> Rev Med </a:t>
            </a:r>
            <a:r>
              <a:rPr lang="ru-RU" sz="2400" dirty="0" smtClean="0"/>
              <a:t>2001 ;52:221-237</a:t>
            </a:r>
          </a:p>
          <a:p>
            <a:pPr marL="273050" indent="-273050" algn="just" eaLnBrk="1" hangingPunct="1">
              <a:defRPr/>
            </a:pPr>
            <a:endParaRPr lang="ru-RU" sz="2400" dirty="0" smtClean="0"/>
          </a:p>
          <a:p>
            <a:pPr marL="273050" indent="-273050" algn="just" eaLnBrk="1" hangingPunct="1">
              <a:lnSpc>
                <a:spcPct val="80000"/>
              </a:lnSpc>
              <a:buFontTx/>
              <a:buNone/>
              <a:defRPr/>
            </a:pPr>
            <a:endParaRPr lang="ru-RU" sz="2400" dirty="0" smtClean="0">
              <a:solidFill>
                <a:schemeClr val="accent2"/>
              </a:solidFill>
            </a:endParaRPr>
          </a:p>
          <a:p>
            <a:pPr marL="273050" indent="-27305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solidFill>
                  <a:schemeClr val="accent2"/>
                </a:solidFill>
              </a:rPr>
              <a:t>    </a:t>
            </a:r>
            <a:br>
              <a:rPr lang="ru-RU" sz="2400" dirty="0" smtClean="0">
                <a:solidFill>
                  <a:schemeClr val="accent2"/>
                </a:solidFill>
              </a:rPr>
            </a:br>
            <a:endParaRPr lang="ru-RU" sz="2400" dirty="0" smtClean="0">
              <a:solidFill>
                <a:schemeClr val="accent2"/>
              </a:solidFill>
            </a:endParaRPr>
          </a:p>
          <a:p>
            <a:pPr marL="273050" indent="-273050" eaLnBrk="1" hangingPunct="1">
              <a:lnSpc>
                <a:spcPct val="80000"/>
              </a:lnSpc>
              <a:defRPr/>
            </a:pPr>
            <a:endParaRPr lang="ru-RU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714500"/>
          </a:xfrm>
        </p:spPr>
        <p:txBody>
          <a:bodyPr lIns="0" rIns="0" bIns="0" anchor="b"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chemeClr val="accent2"/>
                </a:solidFill>
              </a:rPr>
              <a:t>Другие методы интенсивной терапии:</a:t>
            </a:r>
            <a:br>
              <a:rPr lang="ru-RU" sz="4000" dirty="0" smtClean="0">
                <a:solidFill>
                  <a:schemeClr val="accent2"/>
                </a:solidFill>
              </a:rPr>
            </a:br>
            <a:endParaRPr lang="ru-RU" sz="4000" dirty="0" smtClean="0">
              <a:solidFill>
                <a:schemeClr val="accent2"/>
              </a:solidFill>
            </a:endParaRPr>
          </a:p>
        </p:txBody>
      </p:sp>
      <p:sp>
        <p:nvSpPr>
          <p:cNvPr id="68611" name="Содержимое 2"/>
          <p:cNvSpPr>
            <a:spLocks noGrp="1"/>
          </p:cNvSpPr>
          <p:nvPr>
            <p:ph idx="4294967295"/>
          </p:nvPr>
        </p:nvSpPr>
        <p:spPr>
          <a:xfrm>
            <a:off x="0" y="1214422"/>
            <a:ext cx="8858250" cy="5143500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lnSpc>
                <a:spcPct val="80000"/>
              </a:lnSpc>
              <a:buFontTx/>
              <a:buNone/>
            </a:pPr>
            <a:endParaRPr lang="ru-RU" sz="2000" dirty="0" smtClean="0">
              <a:solidFill>
                <a:schemeClr val="accent2"/>
              </a:solidFill>
            </a:endParaRPr>
          </a:p>
          <a:p>
            <a:pPr marL="273050" indent="-273050" algn="just" eaLnBrk="1" hangingPunct="1">
              <a:lnSpc>
                <a:spcPct val="80000"/>
              </a:lnSpc>
            </a:pPr>
            <a:r>
              <a:rPr lang="ru-RU" sz="2400" dirty="0" smtClean="0"/>
              <a:t>Гемодинамическая поддержка - инфузионная терапия под контролем ЦВД, диуреза;</a:t>
            </a:r>
          </a:p>
          <a:p>
            <a:pPr marL="273050" indent="-273050" algn="just" eaLnBrk="1" hangingPunct="1">
              <a:lnSpc>
                <a:spcPct val="80000"/>
              </a:lnSpc>
            </a:pPr>
            <a:r>
              <a:rPr lang="ru-RU" sz="2400" dirty="0" smtClean="0"/>
              <a:t>Инотропная поддержка (допмином - 5-10 мкг/кг/мин);</a:t>
            </a:r>
          </a:p>
          <a:p>
            <a:pPr marL="273050" indent="-273050" algn="just" eaLnBrk="1" hangingPunct="1">
              <a:lnSpc>
                <a:spcPct val="80000"/>
              </a:lnSpc>
            </a:pPr>
            <a:r>
              <a:rPr lang="ru-RU" sz="2400" dirty="0" smtClean="0"/>
              <a:t>Нутритивная поддержка 25-35 ккал/кг;</a:t>
            </a:r>
          </a:p>
          <a:p>
            <a:pPr marL="273050" indent="-273050" algn="just" eaLnBrk="1" hangingPunct="1">
              <a:lnSpc>
                <a:spcPct val="80000"/>
              </a:lnSpc>
            </a:pPr>
            <a:r>
              <a:rPr lang="ru-RU" sz="2400" dirty="0" smtClean="0"/>
              <a:t>Сохранение электролитного состава крови;</a:t>
            </a:r>
          </a:p>
          <a:p>
            <a:pPr marL="273050" indent="-273050" algn="just" eaLnBrk="1" hangingPunct="1">
              <a:lnSpc>
                <a:spcPct val="80000"/>
              </a:lnSpc>
            </a:pPr>
            <a:r>
              <a:rPr lang="ru-RU" sz="2400" dirty="0" smtClean="0"/>
              <a:t>При нарастании ОПП - лазикс, по показаниям гемофильтрация;</a:t>
            </a:r>
          </a:p>
          <a:p>
            <a:pPr marL="273050" indent="-273050" algn="just" eaLnBrk="1" hangingPunct="1">
              <a:lnSpc>
                <a:spcPct val="80000"/>
              </a:lnSpc>
            </a:pPr>
            <a:r>
              <a:rPr lang="ru-RU" sz="2400" dirty="0" smtClean="0"/>
              <a:t>Контроль гликемии (4,5-6,1 мкмоль/литр):</a:t>
            </a:r>
          </a:p>
          <a:p>
            <a:pPr marL="273050" indent="-273050" algn="just" eaLnBrk="1" hangingPunct="1">
              <a:lnSpc>
                <a:spcPct val="80000"/>
              </a:lnSpc>
            </a:pPr>
            <a:r>
              <a:rPr lang="ru-RU" sz="2400" dirty="0" smtClean="0"/>
              <a:t>Глюкокортикоиды – при эксудативной стадии ОРДС ( лучше гидрокортизоном);</a:t>
            </a:r>
          </a:p>
          <a:p>
            <a:pPr marL="273050" indent="-273050" algn="just" eaLnBrk="1" hangingPunct="1">
              <a:lnSpc>
                <a:spcPct val="80000"/>
              </a:lnSpc>
            </a:pPr>
            <a:r>
              <a:rPr lang="ru-RU" sz="2400" dirty="0" smtClean="0"/>
              <a:t>Охлаждение при гипертермии (свыше 39 градусов);</a:t>
            </a:r>
          </a:p>
          <a:p>
            <a:pPr marL="273050" indent="-273050" algn="just" eaLnBrk="1" hangingPunct="1">
              <a:lnSpc>
                <a:spcPct val="80000"/>
              </a:lnSpc>
            </a:pPr>
            <a:r>
              <a:rPr lang="ru-RU" sz="2400" dirty="0" smtClean="0"/>
              <a:t>Иммуноглобулины (под контролем - иммунограммы);</a:t>
            </a:r>
          </a:p>
          <a:p>
            <a:pPr marL="273050" indent="-273050" algn="just" eaLnBrk="1" hangingPunct="1">
              <a:lnSpc>
                <a:spcPct val="80000"/>
              </a:lnSpc>
            </a:pPr>
            <a:r>
              <a:rPr lang="ru-RU" sz="2400" dirty="0" smtClean="0"/>
              <a:t>Профилактика тромбоза глубоких вен нижних конечностей;</a:t>
            </a:r>
          </a:p>
          <a:p>
            <a:pPr marL="273050" indent="-273050" algn="just" eaLnBrk="1" hangingPunct="1">
              <a:lnSpc>
                <a:spcPct val="80000"/>
              </a:lnSpc>
            </a:pPr>
            <a:r>
              <a:rPr lang="ru-RU" sz="2400" dirty="0" smtClean="0"/>
              <a:t>Профилактика образования стрессовых язв (ингибиторы протонного насоса и блокаторов Н</a:t>
            </a:r>
            <a:r>
              <a:rPr lang="ru-RU" sz="2400" baseline="-25000" dirty="0" smtClean="0"/>
              <a:t>2 </a:t>
            </a:r>
            <a:r>
              <a:rPr lang="ru-RU" sz="2400" dirty="0" smtClean="0"/>
              <a:t>-рецепторов).</a:t>
            </a:r>
          </a:p>
          <a:p>
            <a:pPr marL="273050" indent="-273050" eaLnBrk="1" hangingPunct="1">
              <a:lnSpc>
                <a:spcPct val="80000"/>
              </a:lnSpc>
            </a:pPr>
            <a:endParaRPr lang="ru-RU" sz="24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500188"/>
          </a:xfrm>
        </p:spPr>
        <p:txBody>
          <a:bodyPr/>
          <a:lstStyle/>
          <a:p>
            <a:pPr algn="l" eaLnBrk="1" hangingPunct="1"/>
            <a:r>
              <a:rPr lang="ru-RU" sz="3200" b="1" smtClean="0"/>
              <a:t>Антиоксидантное  действие реамберина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1714500"/>
            <a:ext cx="7643812" cy="4286250"/>
          </a:xfrm>
        </p:spPr>
        <p:txBody>
          <a:bodyPr/>
          <a:lstStyle/>
          <a:p>
            <a:pPr algn="l" eaLnBrk="1" hangingPunct="1"/>
            <a:r>
              <a:rPr lang="ru-RU" dirty="0" smtClean="0"/>
              <a:t>Доказано, что в развитии любого критического состояния лежат нарушения баланса </a:t>
            </a:r>
            <a:r>
              <a:rPr lang="ru-RU" dirty="0" err="1" smtClean="0"/>
              <a:t>антиоксидантных</a:t>
            </a:r>
            <a:r>
              <a:rPr lang="ru-RU" dirty="0" smtClean="0"/>
              <a:t> и </a:t>
            </a:r>
            <a:r>
              <a:rPr lang="ru-RU" dirty="0" err="1" smtClean="0"/>
              <a:t>прооксидантных</a:t>
            </a:r>
            <a:r>
              <a:rPr lang="ru-RU" dirty="0" smtClean="0"/>
              <a:t> систем  организма с развитием антиоксидантной недостаточности, которые получили название «окислительного стресса».</a:t>
            </a:r>
          </a:p>
          <a:p>
            <a:pPr algn="l" eaLnBrk="1" hangingPunct="1"/>
            <a:endParaRPr lang="ru-RU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sz="2400" dirty="0" smtClean="0"/>
              <a:t>В.Е. Кучеренко 1 </a:t>
            </a:r>
            <a:br>
              <a:rPr lang="ru-RU" sz="2400" dirty="0" smtClean="0"/>
            </a:br>
            <a:r>
              <a:rPr lang="ru-RU" sz="2400" dirty="0" smtClean="0"/>
              <a:t>1ГУЗ Нижегородская областная клиническая больница им. Н.А. Семашко; 2МЛПУ Городская больница № 33, Нижний Новгород</a:t>
            </a:r>
            <a:br>
              <a:rPr lang="ru-RU" sz="2400" dirty="0" smtClean="0"/>
            </a:br>
            <a:endParaRPr lang="ru-RU" sz="2200" dirty="0"/>
          </a:p>
        </p:txBody>
      </p:sp>
      <p:sp>
        <p:nvSpPr>
          <p:cNvPr id="164867" name="Содержимое 2"/>
          <p:cNvSpPr>
            <a:spLocks noGrp="1"/>
          </p:cNvSpPr>
          <p:nvPr>
            <p:ph idx="1"/>
          </p:nvPr>
        </p:nvSpPr>
        <p:spPr>
          <a:xfrm>
            <a:off x="1357313" y="1785938"/>
            <a:ext cx="7497762" cy="48006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Дополнительное включение </a:t>
            </a:r>
            <a:r>
              <a:rPr lang="ru-RU" sz="2400" dirty="0" err="1" smtClean="0">
                <a:solidFill>
                  <a:srgbClr val="C00000"/>
                </a:solidFill>
              </a:rPr>
              <a:t>реамберина</a:t>
            </a:r>
            <a:r>
              <a:rPr lang="ru-RU" sz="2400" dirty="0" smtClean="0">
                <a:solidFill>
                  <a:srgbClr val="C00000"/>
                </a:solidFill>
              </a:rPr>
              <a:t> в комплекс интенсивной терапии акушерского сепсиса значительно сокращает сроки купирования нарушений метаболизма и повышает эффективность нутритивной поддержки, способствуя купированию синдрома гиперкатаболизма. </a:t>
            </a:r>
            <a:r>
              <a:rPr lang="ru-RU" sz="2400" dirty="0" smtClean="0"/>
              <a:t>Выявленная зависимость полученных результатов от поступления экзогенного сукцината указывает на необходимость усиления </a:t>
            </a:r>
            <a:r>
              <a:rPr lang="ru-RU" sz="2400" dirty="0" err="1" smtClean="0"/>
              <a:t>антигипоксической</a:t>
            </a:r>
            <a:r>
              <a:rPr lang="ru-RU" sz="2400" dirty="0" smtClean="0"/>
              <a:t> направленности интенсивной терапии в раннем послеоперационном периоде после санации абдоминального очага инфекции. </a:t>
            </a:r>
          </a:p>
          <a:p>
            <a:endParaRPr lang="ru-RU" sz="2400" dirty="0" smtClean="0"/>
          </a:p>
          <a:p>
            <a:pPr>
              <a:buFont typeface="Wingdings 2" pitchFamily="18" charset="2"/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7143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Эффекты инфузионной </a:t>
            </a:r>
            <a:r>
              <a:rPr lang="ru-RU" sz="2800" b="1" dirty="0" err="1" smtClean="0">
                <a:solidFill>
                  <a:schemeClr val="tx1"/>
                </a:solidFill>
              </a:rPr>
              <a:t>терапи</a:t>
            </a:r>
            <a:r>
              <a:rPr lang="ru-RU" sz="2800" b="1" dirty="0" smtClean="0">
                <a:solidFill>
                  <a:schemeClr val="tx1"/>
                </a:solidFill>
              </a:rPr>
              <a:t>  с применением  </a:t>
            </a:r>
            <a:r>
              <a:rPr lang="ru-RU" sz="2800" b="1" dirty="0" err="1" smtClean="0">
                <a:solidFill>
                  <a:schemeClr val="tx1"/>
                </a:solidFill>
              </a:rPr>
              <a:t>Реамберина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399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1571625"/>
            <a:ext cx="8001000" cy="4786313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Метаболизм</a:t>
            </a:r>
            <a:r>
              <a:rPr lang="ru-RU" sz="2800" dirty="0" smtClean="0"/>
              <a:t> – снижение </a:t>
            </a:r>
            <a:r>
              <a:rPr lang="ru-RU" sz="2800" dirty="0" err="1" smtClean="0"/>
              <a:t>лактатемии</a:t>
            </a:r>
            <a:r>
              <a:rPr lang="ru-RU" sz="2800" dirty="0" smtClean="0"/>
              <a:t> с нормализацией индекса лактат/</a:t>
            </a:r>
            <a:r>
              <a:rPr lang="ru-RU" sz="2800" dirty="0" err="1" smtClean="0"/>
              <a:t>пируват</a:t>
            </a:r>
            <a:r>
              <a:rPr lang="ru-RU" sz="2800" dirty="0" smtClean="0"/>
              <a:t>, гипергликемии, торможение системы ПОЛ и восстановление АОС организма.</a:t>
            </a:r>
          </a:p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Лёгкие </a:t>
            </a:r>
            <a:r>
              <a:rPr lang="ru-RU" sz="2800" dirty="0" smtClean="0"/>
              <a:t>– улучшение метаболической функции</a:t>
            </a:r>
          </a:p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Почки</a:t>
            </a:r>
            <a:r>
              <a:rPr lang="ru-RU" sz="2800" dirty="0" smtClean="0"/>
              <a:t> – снижение азотемии, увеличение клубочковой фильтрации.</a:t>
            </a:r>
          </a:p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Печень</a:t>
            </a:r>
            <a:r>
              <a:rPr lang="ru-RU" sz="2800" dirty="0" smtClean="0"/>
              <a:t> – </a:t>
            </a:r>
            <a:r>
              <a:rPr lang="ru-RU" sz="2800" dirty="0" err="1" smtClean="0"/>
              <a:t>сниженин</a:t>
            </a:r>
            <a:r>
              <a:rPr lang="ru-RU" sz="2800" dirty="0" smtClean="0"/>
              <a:t> билирубинемии, </a:t>
            </a:r>
            <a:r>
              <a:rPr lang="ru-RU" sz="2800" dirty="0" err="1" smtClean="0"/>
              <a:t>ферментемии</a:t>
            </a:r>
            <a:endParaRPr lang="ru-RU" sz="2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12 – съезд ФАР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Материалы 12 – го съезда федерации анестезиологов и реаниматологов показали, что не все города России были подготовлены к терапии спасения этих больных.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71500"/>
            <a:ext cx="8229600" cy="5554663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ru-RU" sz="3000" smtClean="0"/>
              <a:t>В конечном итоге в результате лечения явления дыхательной недостаточности значительно уменьшились. 3.01.10 г. больная была экстубирована, переведена на спонтанное дыхание. Уменьшились так же явления интоксикационного синдрома (т-ра тела сохранялась на уровне субфебрильных цифр), купирована мозговая симптоматика. 06.01.2010 г. для дальнейшего лечения больная была переведена в профильное отделение, где продолжена антибиотикотерапия, проводились реабилитационные мероприятия, ЛФК.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Осложнения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214422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</a:t>
            </a:r>
            <a:r>
              <a:rPr lang="ru-RU" sz="4000" dirty="0" smtClean="0"/>
              <a:t>На 11 сутки терапии у больной Г.. возник напряженный пневмоторакс справа, с последующим трансдиафрагмальным распространением воздуха в брюшную полость, что симулировало брюшную катастрофу и потребовало экстренной лапаротомии, при которой были осмотрены органы брюшной полости, патологии не выявлено. Выполнено дренирование брюшной полости, а так же плевральной полости справа. У больной В… - двухсторонний пневмоторакс. У больной К… - поздний перитонит объясняется развитием ишемического колита с перфорацией стенки толстой кишки в рамках системного васкулита и гипоксемии.</a:t>
            </a:r>
          </a:p>
          <a:p>
            <a:pPr eaLnBrk="1" hangingPunct="1">
              <a:lnSpc>
                <a:spcPct val="90000"/>
              </a:lnSpc>
            </a:pPr>
            <a:endParaRPr lang="ru-RU" sz="4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67625" cy="119697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Эпидемиология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8229600" cy="4968875"/>
          </a:xfrm>
        </p:spPr>
        <p:txBody>
          <a:bodyPr/>
          <a:lstStyle/>
          <a:p>
            <a:pPr eaLnBrk="1" hangingPunct="1">
              <a:buFont typeface="Garamond" pitchFamily="18" charset="0"/>
              <a:buChar char="•"/>
              <a:defRPr/>
            </a:pPr>
            <a:r>
              <a:rPr lang="ru-RU" sz="3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Среди 8 женщин, находившихся в отделении реанимации, умерло 2.</a:t>
            </a:r>
          </a:p>
          <a:p>
            <a:pPr eaLnBrk="1" hangingPunct="1">
              <a:buFont typeface="Garamond" pitchFamily="18" charset="0"/>
              <a:buChar char="•"/>
              <a:defRPr/>
            </a:pPr>
            <a:r>
              <a:rPr lang="ru-RU" sz="3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Летальность составила 25%.</a:t>
            </a:r>
          </a:p>
          <a:p>
            <a:pPr eaLnBrk="1" hangingPunct="1">
              <a:buFont typeface="Garamond" pitchFamily="18" charset="0"/>
              <a:buChar char="•"/>
              <a:defRPr/>
            </a:pPr>
            <a:r>
              <a:rPr lang="ru-RU" sz="3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 данным Ч. Гвава, Г. Линч* летальность составила 14 – 46%, госпитализированных в РАО.</a:t>
            </a:r>
          </a:p>
          <a:p>
            <a:pPr eaLnBrk="1" hangingPunct="1">
              <a:buFont typeface="Garamond" pitchFamily="18" charset="0"/>
              <a:buChar char="•"/>
              <a:defRPr/>
            </a:pPr>
            <a:endParaRPr lang="ru-RU" sz="3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Garamond" pitchFamily="18" charset="0"/>
              <a:buChar char="•"/>
              <a:defRPr/>
            </a:pPr>
            <a:r>
              <a:rPr lang="ru-RU" sz="3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sz="3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Update in Anesthesia </a:t>
            </a:r>
            <a:r>
              <a:rPr lang="ru-RU" sz="3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№ 18</a:t>
            </a:r>
          </a:p>
          <a:p>
            <a:pPr eaLnBrk="1" hangingPunct="1">
              <a:buFont typeface="Garamond" pitchFamily="18" charset="0"/>
              <a:buNone/>
              <a:defRPr/>
            </a:pPr>
            <a:endParaRPr lang="ru-RU" sz="34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0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rgbClr val="C00000"/>
                </a:solidFill>
              </a:rPr>
              <a:t>ОШИБКИ И НЕОБОСНОВАННЫЕ НАЗНАЧЕНИЯ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507412" cy="5111750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Позднее начало противовирусной терапии.</a:t>
            </a:r>
          </a:p>
          <a:p>
            <a:pPr eaLnBrk="1" hangingPunct="1"/>
            <a:r>
              <a:rPr lang="ru-RU" sz="2800" dirty="0" smtClean="0"/>
              <a:t>Недооценка тяжести состояния и недостаточный контроль за состоянием на амбулаторном этапе.</a:t>
            </a:r>
          </a:p>
          <a:p>
            <a:pPr eaLnBrk="1" hangingPunct="1"/>
            <a:r>
              <a:rPr lang="ru-RU" sz="2800" dirty="0" smtClean="0"/>
              <a:t>Поздняя госпитализация в стационар при  тяжелых вариантах течения заболевания.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*  В связи с этим респираторная поддержка проводилась с опозданием.</a:t>
            </a:r>
          </a:p>
          <a:p>
            <a:pPr eaLnBrk="1" hangingPunct="1"/>
            <a:r>
              <a:rPr lang="ru-RU" sz="2800" dirty="0" smtClean="0"/>
              <a:t>Нерациональная  антибиотикотерапия вначале заболевания.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Заключение.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29600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800" dirty="0" smtClean="0"/>
              <a:t>        Тяжелая  внебольничная пневмония, связанная с вирусом </a:t>
            </a:r>
            <a:r>
              <a:rPr lang="en-US" sz="2800" dirty="0" smtClean="0"/>
              <a:t>A(H1N1)</a:t>
            </a:r>
            <a:r>
              <a:rPr lang="ru-RU" sz="2800" dirty="0" smtClean="0"/>
              <a:t>  у беременных  - представляет сложную клиническую проблему, решение которой требует системного анализа и комплексного подхода с привлечением смежных специалистов (акушеров – гинекологов, пульмонологов, иммунологов, инфекционистов и др.). Заболевание сопровождается развитием полиорганной недостаточности (ОРДС, сердечной, почечной и др.). Лечение таких пациенток должно проводиться в условиях отделений анестезиологии и реаниматологии, обеспеченных методами терапии спасения.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DSC027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-674688"/>
            <a:ext cx="1219200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Бурлаки в реанимации! А кто сказал, что будет легко?</a:t>
            </a: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E305FC8-F827-496D-82B2-27C4452DFE0D}" type="datetime1">
              <a:rPr lang="ru-RU"/>
              <a:pPr/>
              <a:t>24.05.2015</a:t>
            </a:fld>
            <a:endParaRPr lang="ru-RU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Спасибо за внимание!!!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2590800"/>
            <a:ext cx="6172200" cy="3962400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7" presetClass="entr" presetSubtype="2" fill="hold" grpId="0" nodeType="after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Актуальные вопросы гриппа 2014  года.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Возможности 2015 и 2016 г.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571612"/>
            <a:ext cx="8229600" cy="438912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800" dirty="0" smtClean="0"/>
              <a:t>Эпидемиология птичьего гриппа </a:t>
            </a:r>
            <a:r>
              <a:rPr lang="en-US" sz="2800" dirty="0" smtClean="0"/>
              <a:t>H7N9</a:t>
            </a:r>
            <a:r>
              <a:rPr lang="ru-RU" sz="2800" dirty="0" smtClean="0"/>
              <a:t>, клинические проявления, диагностика</a:t>
            </a:r>
          </a:p>
          <a:p>
            <a:pPr eaLnBrk="1" hangingPunct="1"/>
            <a:r>
              <a:rPr lang="ru-RU" sz="2800" dirty="0" smtClean="0"/>
              <a:t>Эпидемиология гриппа. </a:t>
            </a:r>
          </a:p>
          <a:p>
            <a:pPr eaLnBrk="1" hangingPunct="1"/>
            <a:r>
              <a:rPr lang="ru-RU" sz="2800" dirty="0" smtClean="0">
                <a:solidFill>
                  <a:srgbClr val="C00000"/>
                </a:solidFill>
              </a:rPr>
              <a:t>Эпидемиология </a:t>
            </a:r>
            <a:r>
              <a:rPr lang="ru-RU" sz="2800" dirty="0" err="1" smtClean="0">
                <a:solidFill>
                  <a:srgbClr val="C00000"/>
                </a:solidFill>
              </a:rPr>
              <a:t>коронавируса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  <a:p>
            <a:pPr eaLnBrk="1" hangingPunct="1"/>
            <a:r>
              <a:rPr lang="ru-RU" sz="2800" dirty="0" smtClean="0"/>
              <a:t>Стратегия профилактики</a:t>
            </a:r>
          </a:p>
          <a:p>
            <a:pPr eaLnBrk="1" hangingPunct="1"/>
            <a:r>
              <a:rPr lang="ru-RU" sz="2800" dirty="0" smtClean="0"/>
              <a:t>Медикаментозная профилактика</a:t>
            </a:r>
          </a:p>
          <a:p>
            <a:pPr eaLnBrk="1" hangingPunct="1"/>
            <a:r>
              <a:rPr lang="ru-RU" sz="2800" dirty="0" smtClean="0"/>
              <a:t>Лечение гриппа</a:t>
            </a:r>
          </a:p>
          <a:p>
            <a:pPr eaLnBrk="1" hangingPunct="1"/>
            <a:r>
              <a:rPr lang="ru-RU" sz="2800" dirty="0" smtClean="0">
                <a:solidFill>
                  <a:srgbClr val="C00000"/>
                </a:solidFill>
              </a:rPr>
              <a:t>Лечение тяжелого гриппа (беременность, ожирение, респираторный дистресс синдром</a:t>
            </a:r>
            <a:r>
              <a:rPr lang="ru-RU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Подтипы птичьего гриппа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9100" y="1600200"/>
            <a:ext cx="2662238" cy="4525963"/>
          </a:xfrm>
        </p:spPr>
        <p:txBody>
          <a:bodyPr/>
          <a:lstStyle/>
          <a:p>
            <a:pPr eaLnBrk="1" hangingPunct="1"/>
            <a:r>
              <a:rPr lang="ru-RU" sz="4000" smtClean="0"/>
              <a:t>«</a:t>
            </a:r>
            <a:r>
              <a:rPr lang="en-US" sz="4000" smtClean="0"/>
              <a:t>H5N1</a:t>
            </a:r>
            <a:r>
              <a:rPr lang="ru-RU" sz="4000" smtClean="0"/>
              <a:t>»</a:t>
            </a:r>
            <a:endParaRPr lang="en-US" sz="4000" smtClean="0"/>
          </a:p>
          <a:p>
            <a:pPr eaLnBrk="1" hangingPunct="1"/>
            <a:r>
              <a:rPr lang="ru-RU" sz="4000" smtClean="0"/>
              <a:t>«</a:t>
            </a:r>
            <a:r>
              <a:rPr lang="en-US" sz="4000" smtClean="0"/>
              <a:t>H7N7</a:t>
            </a:r>
            <a:r>
              <a:rPr lang="ru-RU" sz="4000" smtClean="0"/>
              <a:t>»</a:t>
            </a:r>
            <a:endParaRPr lang="en-US" sz="4000" smtClean="0"/>
          </a:p>
          <a:p>
            <a:pPr eaLnBrk="1" hangingPunct="1"/>
            <a:r>
              <a:rPr lang="ru-RU" sz="4000" smtClean="0"/>
              <a:t>«</a:t>
            </a:r>
            <a:r>
              <a:rPr lang="en-US" sz="4000" smtClean="0"/>
              <a:t>H7N3</a:t>
            </a:r>
            <a:r>
              <a:rPr lang="ru-RU" sz="4000" smtClean="0"/>
              <a:t>»</a:t>
            </a:r>
            <a:endParaRPr lang="en-US" sz="4000" smtClean="0"/>
          </a:p>
          <a:p>
            <a:pPr eaLnBrk="1" hangingPunct="1"/>
            <a:r>
              <a:rPr lang="ru-RU" sz="4000" smtClean="0"/>
              <a:t>«</a:t>
            </a:r>
            <a:r>
              <a:rPr lang="en-US" sz="4000" smtClean="0"/>
              <a:t>H9N2</a:t>
            </a:r>
            <a:r>
              <a:rPr lang="ru-RU" sz="4000" smtClean="0"/>
              <a:t>»</a:t>
            </a:r>
            <a:endParaRPr lang="en-US" sz="4000" smtClean="0"/>
          </a:p>
          <a:p>
            <a:pPr eaLnBrk="1" hangingPunct="1"/>
            <a:r>
              <a:rPr lang="ru-RU" sz="4000" smtClean="0"/>
              <a:t>«</a:t>
            </a:r>
            <a:r>
              <a:rPr lang="en-US" sz="4000" smtClean="0"/>
              <a:t>H7N2</a:t>
            </a:r>
            <a:r>
              <a:rPr lang="ru-RU" sz="4000" smtClean="0"/>
              <a:t>»</a:t>
            </a:r>
          </a:p>
          <a:p>
            <a:pPr eaLnBrk="1" hangingPunct="1"/>
            <a:r>
              <a:rPr lang="ru-RU" sz="4000" smtClean="0"/>
              <a:t>«</a:t>
            </a:r>
            <a:r>
              <a:rPr lang="en-US" sz="4000" smtClean="0"/>
              <a:t>H7N9</a:t>
            </a:r>
            <a:r>
              <a:rPr lang="ru-RU" sz="4000" smtClean="0"/>
              <a:t>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2" cstate="print"/>
          <a:srcRect l="19687" t="15834" r="18437" b="14999"/>
          <a:stretch>
            <a:fillRect/>
          </a:stretch>
        </p:blipFill>
        <p:spPr bwMode="auto">
          <a:xfrm>
            <a:off x="0" y="304800"/>
            <a:ext cx="88392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IMG_0290.JPG"/>
          <p:cNvPicPr>
            <a:picLocks noGrp="1" noChangeAspect="1"/>
          </p:cNvPicPr>
          <p:nvPr isPhoto="1"/>
        </p:nvPicPr>
        <p:blipFill>
          <a:blip r:embed="rId2" cstate="print">
            <a:lum bright="18000" contrast="12000"/>
          </a:blip>
          <a:srcRect t="3334" r="3796" b="2222"/>
          <a:stretch>
            <a:fillRect/>
          </a:stretch>
        </p:blipFill>
        <p:spPr bwMode="auto">
          <a:xfrm>
            <a:off x="381000" y="228600"/>
            <a:ext cx="840898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2048</Words>
  <Application>Microsoft Office PowerPoint</Application>
  <PresentationFormat>Экран (4:3)</PresentationFormat>
  <Paragraphs>205</Paragraphs>
  <Slides>56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59" baseType="lpstr">
      <vt:lpstr>Поток</vt:lpstr>
      <vt:lpstr>CorelDRAW</vt:lpstr>
      <vt:lpstr>Диаграмма</vt:lpstr>
      <vt:lpstr>Тяжелая внебольничная пневмония на фоне вируса A(H1N1) у беременных. Интенсивная терапия. .</vt:lpstr>
      <vt:lpstr>Слайд 2</vt:lpstr>
      <vt:lpstr>Слайд 3</vt:lpstr>
      <vt:lpstr>Слайд 4</vt:lpstr>
      <vt:lpstr>12 – съезд ФАР</vt:lpstr>
      <vt:lpstr>Актуальные вопросы гриппа 2014  года. Возможности 2015 и 2016 г.</vt:lpstr>
      <vt:lpstr>Подтипы птичьего гриппа</vt:lpstr>
      <vt:lpstr>Слайд 8</vt:lpstr>
      <vt:lpstr>Слайд 9</vt:lpstr>
      <vt:lpstr>Особенности штамма вируса A(H1N1)</vt:lpstr>
      <vt:lpstr>Слайд 11</vt:lpstr>
      <vt:lpstr>Цель исследования</vt:lpstr>
      <vt:lpstr>Материал исследований</vt:lpstr>
      <vt:lpstr>Методы исследований</vt:lpstr>
      <vt:lpstr>1 группа</vt:lpstr>
      <vt:lpstr>1 группа</vt:lpstr>
      <vt:lpstr>Слайд 17</vt:lpstr>
      <vt:lpstr>Клинический случай</vt:lpstr>
      <vt:lpstr>Слайд 19</vt:lpstr>
      <vt:lpstr>Слайд 20</vt:lpstr>
      <vt:lpstr>Биомаркеры тяжести пневмонии</vt:lpstr>
      <vt:lpstr>Слайд 22</vt:lpstr>
      <vt:lpstr>                                      Лейкоциты </vt:lpstr>
      <vt:lpstr>                                         Лимфоциты </vt:lpstr>
      <vt:lpstr>Слайд 25</vt:lpstr>
      <vt:lpstr>Слайд 26</vt:lpstr>
      <vt:lpstr>Слайд 27</vt:lpstr>
      <vt:lpstr>Слайд 28</vt:lpstr>
      <vt:lpstr>Слайд 29</vt:lpstr>
      <vt:lpstr>Слайд 30</vt:lpstr>
      <vt:lpstr>                                 pO2 (мм рт ст)                                 норма   83,0-108,0   </vt:lpstr>
      <vt:lpstr>                              pCO2 (мм рт ст)                                                                                                     норма   35,0-45,0</vt:lpstr>
      <vt:lpstr>                                                                                       pO2/FiO2                                         норма 381- 476 </vt:lpstr>
      <vt:lpstr>                                                                FShunte (%)                                                                норма 2.0 – 6.0 </vt:lpstr>
      <vt:lpstr> Hb (г/л)  </vt:lpstr>
      <vt:lpstr> К+ (ммоль/л)  норма  3,5 – 5,0</vt:lpstr>
      <vt:lpstr>Креатинин (мкмоль/л)</vt:lpstr>
      <vt:lpstr> Lac (ммоль/л)  норма  0.5 – 1.6</vt:lpstr>
      <vt:lpstr> Glu (ммоль/л)  норма  3.9 – 5.8</vt:lpstr>
      <vt:lpstr>Meханизмы ОПЛ и воспаления  Martin GS et al. Intensive Care Med 2001;27:S63-S79 Fan J et al. Am J Physiol Lung Cell Mol Physiol 2001;281:L1037-L1050 Lang JD et al. Chest 2002;122:S314-S320</vt:lpstr>
      <vt:lpstr>Дозы этиотропных препаратов при лечении и профилактике гриппа А (Н1N1) </vt:lpstr>
      <vt:lpstr>Антибактериальная терапия</vt:lpstr>
      <vt:lpstr>Применение антибактериальных средств во время беременности</vt:lpstr>
      <vt:lpstr>Слайд 44</vt:lpstr>
      <vt:lpstr>Респираторная поддержка</vt:lpstr>
      <vt:lpstr>Другие методы интенсивной терапии: </vt:lpstr>
      <vt:lpstr>Антиоксидантное  действие реамберина </vt:lpstr>
      <vt:lpstr> В.Е. Кучеренко 1  1ГУЗ Нижегородская областная клиническая больница им. Н.А. Семашко; 2МЛПУ Городская больница № 33, Нижний Новгород </vt:lpstr>
      <vt:lpstr>Эффекты инфузионной терапи  с применением  Реамберина</vt:lpstr>
      <vt:lpstr>Слайд 50</vt:lpstr>
      <vt:lpstr>Осложнения</vt:lpstr>
      <vt:lpstr>Эпидемиология</vt:lpstr>
      <vt:lpstr>ОШИБКИ И НЕОБОСНОВАННЫЕ НАЗНАЧЕНИЯ</vt:lpstr>
      <vt:lpstr>Заключение.</vt:lpstr>
      <vt:lpstr>Бурлаки в реанимации! А кто сказал, что будет легко?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Тяжелая внебольничная пневмония. Пневмонияна фоне вируса A(H1N1) у беременных. Интенсивная терапия. Роль инфекции в ОРИТ.</dc:title>
  <dc:creator>профессор Сухотин</dc:creator>
  <cp:lastModifiedBy>профессор Сухотин</cp:lastModifiedBy>
  <cp:revision>73</cp:revision>
  <dcterms:created xsi:type="dcterms:W3CDTF">2015-04-15T08:13:02Z</dcterms:created>
  <dcterms:modified xsi:type="dcterms:W3CDTF">2015-05-24T03:19:03Z</dcterms:modified>
</cp:coreProperties>
</file>